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grpSp>
        <p:nvGrpSpPr>
          <p:cNvPr id="32" name="Group 32"/>
          <p:cNvGrpSpPr/>
          <p:nvPr/>
        </p:nvGrpSpPr>
        <p:grpSpPr>
          <a:xfrm>
            <a:off x="12401957" y="10886"/>
            <a:ext cx="1853341" cy="6847114"/>
            <a:chOff x="0" y="0"/>
            <a:chExt cx="1853339" cy="6847113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853340" cy="6847114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600"/>
                </a:spcBef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0"/>
              <a:ext cx="1853340" cy="23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sz="1600">
                  <a:solidFill>
                    <a:srgbClr val="808080"/>
                  </a:solidFill>
                  <a:latin typeface="Calibri Light"/>
                  <a:ea typeface="Calibri Light"/>
                  <a:cs typeface="Calibri Light"/>
                  <a:sym typeface="Calibri Light"/>
                </a:rPr>
                <a:t>Edit the text with your own short phrases. </a:t>
              </a:r>
              <a:endParaRPr>
                <a:solidFill>
                  <a:srgbClr val="FFFFFF"/>
                </a:solidFill>
              </a:endParaRPr>
            </a:p>
            <a:p>
              <a:pPr lvl="0">
                <a:spcBef>
                  <a:spcPts val="600"/>
                </a:spcBef>
              </a:pPr>
              <a:r>
                <a:rPr sz="1600">
                  <a:solidFill>
                    <a:srgbClr val="808080"/>
                  </a:solidFill>
                  <a:latin typeface="Calibri Light"/>
                  <a:ea typeface="Calibri Light"/>
                  <a:cs typeface="Calibri Light"/>
                  <a:sym typeface="Calibri Light"/>
                </a:rPr>
                <a:t>The animation is already done for you; just copy and paste the slide into your existing presentation. </a:t>
              </a:r>
            </a:p>
          </p:txBody>
        </p:sp>
      </p:grp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lvl="0">
              <a:defRPr sz="1800"/>
            </a:pPr>
            <a:r>
              <a:rPr sz="1600"/>
              <a:t>Click to edit Master text styles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50000">
              <a:srgbClr val="FAFAFA"/>
            </a:gs>
            <a:gs pos="100000">
              <a:srgbClr val="CFCFC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2231136" y="3360939"/>
            <a:ext cx="587919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Baskerville Old Face"/>
                <a:ea typeface="Baskerville Old Face"/>
                <a:cs typeface="Baskerville Old Face"/>
                <a:sym typeface="Baskerville Old Face"/>
              </a:defRPr>
            </a:lvl1pPr>
          </a:lstStyle>
          <a:p>
            <a:pPr lvl="0">
              <a:defRPr sz="1800"/>
            </a:pPr>
            <a:r>
              <a:rPr sz="3600"/>
              <a:t>Team Name : Binge-Watchers</a:t>
            </a:r>
          </a:p>
        </p:txBody>
      </p:sp>
      <p:pic>
        <p:nvPicPr>
          <p:cNvPr id="5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461"/>
            <a:ext cx="12192000" cy="6868997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90301" y="5616549"/>
            <a:ext cx="12001700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latin typeface="IrisUPC"/>
                <a:ea typeface="IrisUPC"/>
                <a:cs typeface="IrisUPC"/>
                <a:sym typeface="IrisUPC"/>
              </a:defRPr>
            </a:lvl1pPr>
          </a:lstStyle>
          <a:p>
            <a:pPr lvl="0">
              <a:defRPr b="0" sz="1800"/>
            </a:pPr>
            <a:r>
              <a:rPr b="1" sz="3600"/>
              <a:t>  Team Members: Frank Pizzuta           Giscard Joazil                 Sashank Pandem</a:t>
            </a:r>
          </a:p>
        </p:txBody>
      </p:sp>
      <p:sp>
        <p:nvSpPr>
          <p:cNvPr id="55" name="Shape 55"/>
          <p:cNvSpPr/>
          <p:nvPr/>
        </p:nvSpPr>
        <p:spPr>
          <a:xfrm>
            <a:off x="145774" y="97375"/>
            <a:ext cx="3816626" cy="34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sz="4400">
                <a:latin typeface="IrisUPC"/>
                <a:ea typeface="IrisUPC"/>
                <a:cs typeface="IrisUPC"/>
                <a:sym typeface="IrisUPC"/>
              </a:rPr>
              <a:t>Project Proposal</a:t>
            </a:r>
            <a:endParaRPr b="1" sz="4400">
              <a:latin typeface="IrisUPC"/>
              <a:ea typeface="IrisUPC"/>
              <a:cs typeface="IrisUPC"/>
              <a:sym typeface="IrisUPC"/>
            </a:endParaRPr>
          </a:p>
          <a:p>
            <a:pPr lvl="0"/>
            <a:r>
              <a:rPr b="1" sz="4400">
                <a:latin typeface="IrisUPC"/>
                <a:ea typeface="IrisUPC"/>
                <a:cs typeface="IrisUPC"/>
                <a:sym typeface="IrisUPC"/>
              </a:rPr>
              <a:t>Applied Data Science Fall’17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FFFFF"/>
            </a:gs>
            <a:gs pos="35000">
              <a:srgbClr val="FFFFFF"/>
            </a:gs>
            <a:gs pos="100000">
              <a:srgbClr val="5B9BD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408199" y="462957"/>
            <a:ext cx="2286001" cy="1066801"/>
            <a:chOff x="0" y="0"/>
            <a:chExt cx="2286000" cy="1066800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2286000" cy="1066800"/>
            </a:xfrm>
            <a:prstGeom prst="roundRect">
              <a:avLst>
                <a:gd name="adj" fmla="val 9723"/>
              </a:avLst>
            </a:prstGeom>
            <a:solidFill>
              <a:srgbClr val="FF7C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30380" y="309880"/>
              <a:ext cx="22252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pPr lvl="0">
                <a:defRPr sz="1800"/>
              </a:pPr>
              <a:r>
                <a:rPr sz="2400"/>
                <a:t>Purpose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531086" y="462957"/>
            <a:ext cx="2286001" cy="1066801"/>
            <a:chOff x="0" y="0"/>
            <a:chExt cx="2286000" cy="106680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2286000" cy="1066800"/>
            </a:xfrm>
            <a:prstGeom prst="roundRect">
              <a:avLst>
                <a:gd name="adj" fmla="val 9723"/>
              </a:avLst>
            </a:prstGeom>
            <a:solidFill>
              <a:srgbClr val="FF7C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30380" y="309880"/>
              <a:ext cx="22252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pPr lvl="0">
                <a:defRPr sz="1800"/>
              </a:pPr>
              <a:r>
                <a:rPr sz="2400"/>
                <a:t>Customers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1408199" y="3543789"/>
            <a:ext cx="2286001" cy="1066801"/>
            <a:chOff x="0" y="0"/>
            <a:chExt cx="2286000" cy="1066800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2286000" cy="1066800"/>
            </a:xfrm>
            <a:prstGeom prst="roundRect">
              <a:avLst>
                <a:gd name="adj" fmla="val 9723"/>
              </a:avLst>
            </a:prstGeom>
            <a:solidFill>
              <a:srgbClr val="FF7C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30380" y="132080"/>
              <a:ext cx="222524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pPr lvl="0">
                <a:defRPr sz="1800"/>
              </a:pPr>
              <a:r>
                <a:rPr sz="2400"/>
                <a:t>Desired Outcome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531086" y="3543789"/>
            <a:ext cx="2286001" cy="1066801"/>
            <a:chOff x="0" y="0"/>
            <a:chExt cx="2286000" cy="1066800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2286000" cy="1066800"/>
            </a:xfrm>
            <a:prstGeom prst="roundRect">
              <a:avLst>
                <a:gd name="adj" fmla="val 9723"/>
              </a:avLst>
            </a:prstGeom>
            <a:solidFill>
              <a:srgbClr val="FF7C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228600" dir="2700000">
                <a:srgbClr val="000000">
                  <a:alpha val="3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30380" y="132080"/>
              <a:ext cx="222524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pPr lvl="0">
                <a:defRPr sz="1800"/>
              </a:pPr>
              <a:r>
                <a:rPr sz="2400"/>
                <a:t>Measures of Success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557208" y="1777665"/>
            <a:ext cx="4452114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Build a  recommendation system for movie goers using movie dataset.</a:t>
            </a:r>
            <a:endParaRPr>
              <a:solidFill>
                <a:srgbClr val="808080"/>
              </a:solidFill>
            </a:endParaRPr>
          </a:p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Compare recommendation results from different Data Mining and Data Science tools and techniques.</a:t>
            </a:r>
          </a:p>
        </p:txBody>
      </p:sp>
      <p:sp>
        <p:nvSpPr>
          <p:cNvPr id="70" name="Shape 70"/>
          <p:cNvSpPr/>
          <p:nvPr/>
        </p:nvSpPr>
        <p:spPr>
          <a:xfrm>
            <a:off x="7547113" y="1985734"/>
            <a:ext cx="443947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Movie viewers </a:t>
            </a:r>
            <a:endParaRPr>
              <a:solidFill>
                <a:srgbClr val="808080"/>
              </a:solidFill>
            </a:endParaRPr>
          </a:p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Movie content providers(Netflix/IMDB)</a:t>
            </a:r>
          </a:p>
        </p:txBody>
      </p:sp>
      <p:sp>
        <p:nvSpPr>
          <p:cNvPr id="71" name="Shape 71"/>
          <p:cNvSpPr/>
          <p:nvPr/>
        </p:nvSpPr>
        <p:spPr>
          <a:xfrm>
            <a:off x="557207" y="4941134"/>
            <a:ext cx="4929194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Improve movie recommendations to movie viewers by sourcing data from different sources (IMDB/Netflix) and use Data Science algorithms and tools.</a:t>
            </a:r>
            <a:endParaRPr>
              <a:solidFill>
                <a:srgbClr val="808080"/>
              </a:solidFill>
            </a:endParaRPr>
          </a:p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Gain experience in applying Data Science to solve a real world problems.</a:t>
            </a:r>
            <a:endParaRPr>
              <a:solidFill>
                <a:srgbClr val="808080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7361581" y="5066567"/>
            <a:ext cx="4625010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A functional movie recommendation system</a:t>
            </a:r>
            <a:endParaRPr>
              <a:solidFill>
                <a:srgbClr val="808080"/>
              </a:solidFill>
            </a:endParaRPr>
          </a:p>
          <a:p>
            <a:pPr lvl="0" marL="285750" indent="-285750">
              <a:buClr>
                <a:srgbClr val="808080"/>
              </a:buClr>
              <a:buSzPct val="100000"/>
              <a:buFont typeface="Arial"/>
              <a:buChar char="•"/>
            </a:pPr>
            <a:r>
              <a:rPr>
                <a:solidFill>
                  <a:srgbClr val="808080"/>
                </a:solidFill>
              </a:rPr>
              <a:t>System is able to provide newer ways to recommend movies.</a:t>
            </a:r>
            <a:endParaRPr>
              <a:solidFill>
                <a:srgbClr val="808080"/>
              </a:solidFill>
            </a:endParaRPr>
          </a:p>
          <a:p>
            <a:pPr lvl="0"/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