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91" r:id="rId5"/>
    <p:sldId id="292" r:id="rId6"/>
    <p:sldId id="289" r:id="rId7"/>
    <p:sldId id="293" r:id="rId8"/>
    <p:sldId id="277" r:id="rId9"/>
    <p:sldId id="270" r:id="rId10"/>
    <p:sldId id="258" r:id="rId11"/>
    <p:sldId id="269" r:id="rId12"/>
    <p:sldId id="272" r:id="rId13"/>
    <p:sldId id="261" r:id="rId14"/>
    <p:sldId id="288" r:id="rId15"/>
    <p:sldId id="275" r:id="rId16"/>
    <p:sldId id="285" r:id="rId17"/>
    <p:sldId id="286" r:id="rId18"/>
    <p:sldId id="28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CE3-153D-2D95-1573-B5B2268F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A6841-EF2D-263A-F14B-F9A3FCFFB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421D-D863-0DAC-FFB1-273827F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24E7-3D5D-3712-FB6B-6D5C043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8852-EAAF-7C38-3559-DA00B49C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0901-531E-4F0F-D8CC-CF86E1A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535E7-519C-9BE2-6FF5-BF634F8F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559B-6E9F-D042-55B8-E939C2D7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870C-FE38-BC11-77C6-90072BB4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3B3F-9C4E-B2D8-B7E5-9739742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43D4C-D3F1-7723-83E0-9ADF2BA7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B6628-1283-642A-9485-F36372CB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AC94-D1F4-22DC-E638-61777B54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1569-E506-F8CD-A090-29821AD9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C2AD-0100-24C3-E5B6-C8F3C60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C69-CDED-B568-3C75-8D15E31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45C3-0661-C974-FE27-11717462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34012-F805-63E6-0C03-57E936B4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4CEC-9E6B-ED56-9FCB-33A5405D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8455-6FF7-6064-37CF-9727A707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7067-FD4A-9389-CCCC-C62109B3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F544-6564-4CD4-F620-4668FD4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ADDD-4D86-1CE4-67F9-AD725A13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E02F-8178-75F9-6702-D90E344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0638-59F5-D7C8-3B71-D9426B0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46EE-ED02-AD75-8A1E-5BC6485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FD0E-32C2-343C-BBC2-908D38760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349D-88CE-F673-6866-3C8EE387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909C-1EA9-9F92-D1AF-E689886A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9CAA-0B89-0BAB-AABD-78B32D76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68FD-F5FC-C747-BFA2-D2455BB3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E385-5050-41DE-8DDF-D223AC4F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B768-2C7E-6B08-9D2F-EA8D31F0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50805-E360-46AF-4B06-FED8A044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10A8A-516D-BBBD-F733-8D4F9537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4FD21-3A5C-0CAA-A413-DC00788F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1AF35-BDB6-E22C-1D57-F57D2186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9AB5A-FD52-A96D-E186-C486C286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14630-437D-73D4-3B4D-55F92096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8675-FFA8-664A-33B8-39AD3D20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72DC-3EB1-347C-181C-C14CF658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04CE-8C88-132F-FB78-3137DD8A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747-BBC5-B3D2-FE7B-7FB9A1DF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59580-F62B-7D70-94EC-41CB6AEE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DCBE3-55EF-0B49-560C-50197591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B2EE-A6B9-0AB0-38E2-EB96D075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9D12-D2CE-AB86-4A10-8D156F89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2AC-4B0D-C963-3449-1FE95DE4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7B62-F187-8D54-4738-4D2FC44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91DF-9ACA-23A0-5B29-C0D2284C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3567-0CE4-CB4C-8C94-0D0800BB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8E94-B208-355B-5055-F1BA3D8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585A-AD50-4A1F-CE6E-B912E919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09FA0-0EC2-35D1-A5E3-43475B04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2A824-D09E-0CA4-9A55-4668FE25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EB0B-6484-BB82-DB5F-7763A35B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86EC-173E-8C72-4836-9AC1C1C4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5AAA-86C4-493D-A5B9-9ACF1FB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5BB72-389E-BE1F-4CA4-155CB1A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7EE24-26D5-B112-F140-849E315D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C495-95A4-948C-A2C2-103AE7EA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0BB9-0BED-4A5D-9CC6-7F40E8DE9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E565-71D5-0180-3FB2-1C649553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3FA6-49B3-DCC4-0E26-2C14BE7A0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ED141-8564-45B2-BDCB-C32F2569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BDD1-01FB-C164-C7F1-B318D2CC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324" y="1924140"/>
            <a:ext cx="9144000" cy="1929265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latin typeface="Calibri, sans-serif"/>
              </a:rPr>
              <a:t>Investigating the effect of side chain packing on membrane protein association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279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3A4-69B7-F463-FA51-2F20350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25A5-DBA6-6A11-86B2-C6E0AA40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690"/>
            <a:ext cx="12192000" cy="4134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A9F475-046D-FE39-6B87-0ED2A66B198A}"/>
              </a:ext>
            </a:extLst>
          </p:cNvPr>
          <p:cNvSpPr/>
          <p:nvPr/>
        </p:nvSpPr>
        <p:spPr>
          <a:xfrm>
            <a:off x="6335795" y="1746460"/>
            <a:ext cx="5856205" cy="4554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3A4-69B7-F463-FA51-2F20350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GASright</a:t>
            </a:r>
            <a:r>
              <a:rPr lang="en-US" dirty="0"/>
              <a:t> displays higher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25A5-DBA6-6A11-86B2-C6E0AA40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690"/>
            <a:ext cx="12192000" cy="4134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0B8AC-CFA8-975C-F6C1-B0F3DC4AD989}"/>
              </a:ext>
            </a:extLst>
          </p:cNvPr>
          <p:cNvSpPr/>
          <p:nvPr/>
        </p:nvSpPr>
        <p:spPr>
          <a:xfrm>
            <a:off x="7596887" y="2413843"/>
            <a:ext cx="801725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02A54-BAA0-B598-5CA6-D067DF51E000}"/>
              </a:ext>
            </a:extLst>
          </p:cNvPr>
          <p:cNvSpPr/>
          <p:nvPr/>
        </p:nvSpPr>
        <p:spPr>
          <a:xfrm>
            <a:off x="9153389" y="2413843"/>
            <a:ext cx="801725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6FAA4-50D6-600B-0DD9-FE14941718C2}"/>
              </a:ext>
            </a:extLst>
          </p:cNvPr>
          <p:cNvSpPr/>
          <p:nvPr/>
        </p:nvSpPr>
        <p:spPr>
          <a:xfrm>
            <a:off x="10584216" y="2457902"/>
            <a:ext cx="801725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067D5-DF8A-85FE-1ACB-79FDED056454}"/>
              </a:ext>
            </a:extLst>
          </p:cNvPr>
          <p:cNvSpPr/>
          <p:nvPr/>
        </p:nvSpPr>
        <p:spPr>
          <a:xfrm>
            <a:off x="7258862" y="2270832"/>
            <a:ext cx="801725" cy="377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EEEDD-72CF-1331-AA82-7A2F7F182602}"/>
              </a:ext>
            </a:extLst>
          </p:cNvPr>
          <p:cNvSpPr/>
          <p:nvPr/>
        </p:nvSpPr>
        <p:spPr>
          <a:xfrm>
            <a:off x="8923706" y="2501236"/>
            <a:ext cx="801725" cy="13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29511-7631-0AF1-476A-BD600D046C5F}"/>
              </a:ext>
            </a:extLst>
          </p:cNvPr>
          <p:cNvSpPr/>
          <p:nvPr/>
        </p:nvSpPr>
        <p:spPr>
          <a:xfrm>
            <a:off x="10271831" y="2384591"/>
            <a:ext cx="801725" cy="13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3A4-69B7-F463-FA51-2F20350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Clash mutants display significantly less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25A5-DBA6-6A11-86B2-C6E0AA40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690"/>
            <a:ext cx="12192000" cy="4134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0B8AC-CFA8-975C-F6C1-B0F3DC4AD989}"/>
              </a:ext>
            </a:extLst>
          </p:cNvPr>
          <p:cNvSpPr/>
          <p:nvPr/>
        </p:nvSpPr>
        <p:spPr>
          <a:xfrm>
            <a:off x="7995583" y="2413843"/>
            <a:ext cx="403029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02A54-BAA0-B598-5CA6-D067DF51E000}"/>
              </a:ext>
            </a:extLst>
          </p:cNvPr>
          <p:cNvSpPr/>
          <p:nvPr/>
        </p:nvSpPr>
        <p:spPr>
          <a:xfrm>
            <a:off x="9552085" y="2413843"/>
            <a:ext cx="403029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6FAA4-50D6-600B-0DD9-FE14941718C2}"/>
              </a:ext>
            </a:extLst>
          </p:cNvPr>
          <p:cNvSpPr/>
          <p:nvPr/>
        </p:nvSpPr>
        <p:spPr>
          <a:xfrm>
            <a:off x="10982912" y="2457902"/>
            <a:ext cx="403029" cy="322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067D5-DF8A-85FE-1ACB-79FDED056454}"/>
              </a:ext>
            </a:extLst>
          </p:cNvPr>
          <p:cNvSpPr/>
          <p:nvPr/>
        </p:nvSpPr>
        <p:spPr>
          <a:xfrm>
            <a:off x="7258862" y="2262164"/>
            <a:ext cx="801725" cy="18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EEEDD-72CF-1331-AA82-7A2F7F182602}"/>
              </a:ext>
            </a:extLst>
          </p:cNvPr>
          <p:cNvSpPr/>
          <p:nvPr/>
        </p:nvSpPr>
        <p:spPr>
          <a:xfrm>
            <a:off x="8923706" y="2501236"/>
            <a:ext cx="801725" cy="168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29511-7631-0AF1-476A-BD600D046C5F}"/>
              </a:ext>
            </a:extLst>
          </p:cNvPr>
          <p:cNvSpPr/>
          <p:nvPr/>
        </p:nvSpPr>
        <p:spPr>
          <a:xfrm>
            <a:off x="10353810" y="2384592"/>
            <a:ext cx="719746" cy="991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3A4-69B7-F463-FA51-2F20350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mutants associate similar to 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25A5-DBA6-6A11-86B2-C6E0AA40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690"/>
            <a:ext cx="12192000" cy="41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6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3A4-69B7-F463-FA51-2F20350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mutants associate similar to 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25A5-DBA6-6A11-86B2-C6E0AA40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690"/>
            <a:ext cx="12192000" cy="4134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61E848-C5C8-87FF-B952-542F5F3F75AF}"/>
              </a:ext>
            </a:extLst>
          </p:cNvPr>
          <p:cNvSpPr/>
          <p:nvPr/>
        </p:nvSpPr>
        <p:spPr>
          <a:xfrm>
            <a:off x="2312331" y="2065690"/>
            <a:ext cx="1646877" cy="413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2ADE4-7D43-339C-796C-B81BB3BF5610}"/>
              </a:ext>
            </a:extLst>
          </p:cNvPr>
          <p:cNvSpPr txBox="1"/>
          <p:nvPr/>
        </p:nvSpPr>
        <p:spPr>
          <a:xfrm>
            <a:off x="2269244" y="6295476"/>
            <a:ext cx="168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35% </a:t>
            </a:r>
            <a:r>
              <a:rPr lang="en-US" dirty="0" err="1"/>
              <a:t>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2F4-012D-0427-6395-B3D3E80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6" y="0"/>
            <a:ext cx="12045185" cy="1325563"/>
          </a:xfrm>
        </p:spPr>
        <p:txBody>
          <a:bodyPr/>
          <a:lstStyle/>
          <a:p>
            <a:r>
              <a:rPr lang="en-US" dirty="0" err="1"/>
              <a:t>GASright</a:t>
            </a:r>
            <a:r>
              <a:rPr lang="en-US" dirty="0"/>
              <a:t> shows better correlation with energy score</a:t>
            </a:r>
          </a:p>
        </p:txBody>
      </p:sp>
      <p:pic>
        <p:nvPicPr>
          <p:cNvPr id="8" name="Picture 7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F8FA6C2B-A442-7458-A653-A7DCFBA7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4" y="1093721"/>
            <a:ext cx="7755924" cy="5764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01C48-EBC3-6FB9-5D68-2F1365046C59}"/>
              </a:ext>
            </a:extLst>
          </p:cNvPr>
          <p:cNvSpPr/>
          <p:nvPr/>
        </p:nvSpPr>
        <p:spPr>
          <a:xfrm>
            <a:off x="883522" y="2858098"/>
            <a:ext cx="10320947" cy="3999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2F4-012D-0427-6395-B3D3E80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6" y="0"/>
            <a:ext cx="12045185" cy="1325563"/>
          </a:xfrm>
        </p:spPr>
        <p:txBody>
          <a:bodyPr/>
          <a:lstStyle/>
          <a:p>
            <a:r>
              <a:rPr lang="en-US" dirty="0" err="1"/>
              <a:t>GASright</a:t>
            </a:r>
            <a:r>
              <a:rPr lang="en-US" dirty="0"/>
              <a:t> shows better correlation with energy score</a:t>
            </a:r>
          </a:p>
        </p:txBody>
      </p:sp>
      <p:pic>
        <p:nvPicPr>
          <p:cNvPr id="8" name="Picture 7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F8FA6C2B-A442-7458-A653-A7DCFBA7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4" y="1093721"/>
            <a:ext cx="7755924" cy="5764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01C48-EBC3-6FB9-5D68-2F1365046C59}"/>
              </a:ext>
            </a:extLst>
          </p:cNvPr>
          <p:cNvSpPr/>
          <p:nvPr/>
        </p:nvSpPr>
        <p:spPr>
          <a:xfrm>
            <a:off x="1742626" y="4481038"/>
            <a:ext cx="9461843" cy="2376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2F4-012D-0427-6395-B3D3E80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6" y="0"/>
            <a:ext cx="12045185" cy="1325563"/>
          </a:xfrm>
        </p:spPr>
        <p:txBody>
          <a:bodyPr/>
          <a:lstStyle/>
          <a:p>
            <a:r>
              <a:rPr lang="en-US" dirty="0" err="1"/>
              <a:t>GASright</a:t>
            </a:r>
            <a:r>
              <a:rPr lang="en-US" dirty="0"/>
              <a:t> shows better correlation with energy score</a:t>
            </a:r>
          </a:p>
        </p:txBody>
      </p:sp>
      <p:pic>
        <p:nvPicPr>
          <p:cNvPr id="8" name="Picture 7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F8FA6C2B-A442-7458-A653-A7DCFBA7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4" y="1093721"/>
            <a:ext cx="7755924" cy="5764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01C48-EBC3-6FB9-5D68-2F1365046C59}"/>
              </a:ext>
            </a:extLst>
          </p:cNvPr>
          <p:cNvSpPr/>
          <p:nvPr/>
        </p:nvSpPr>
        <p:spPr>
          <a:xfrm>
            <a:off x="6333776" y="4481038"/>
            <a:ext cx="3346417" cy="2376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2F4-012D-0427-6395-B3D3E80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6" y="0"/>
            <a:ext cx="12045185" cy="1325563"/>
          </a:xfrm>
        </p:spPr>
        <p:txBody>
          <a:bodyPr/>
          <a:lstStyle/>
          <a:p>
            <a:r>
              <a:rPr lang="en-US" dirty="0" err="1"/>
              <a:t>GASright</a:t>
            </a:r>
            <a:r>
              <a:rPr lang="en-US" dirty="0"/>
              <a:t> shows better correlation with energy score</a:t>
            </a:r>
          </a:p>
        </p:txBody>
      </p:sp>
      <p:pic>
        <p:nvPicPr>
          <p:cNvPr id="8" name="Picture 7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F8FA6C2B-A442-7458-A653-A7DCFBA7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4" y="1093721"/>
            <a:ext cx="7755924" cy="57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B7BA-AC05-EC59-54C1-512D1C9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28AE-526B-2243-7A67-394A30EF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</a:t>
            </a:r>
            <a:r>
              <a:rPr lang="en-US" dirty="0" err="1"/>
              <a:t>GASrights</a:t>
            </a:r>
            <a:r>
              <a:rPr lang="en-US" dirty="0"/>
              <a:t> display higher association than sequences designed with VDW</a:t>
            </a:r>
          </a:p>
          <a:p>
            <a:r>
              <a:rPr lang="en-US" dirty="0"/>
              <a:t>Energy score cannot capture differences in association in the lower association range (near monomer)</a:t>
            </a:r>
          </a:p>
          <a:p>
            <a:r>
              <a:rPr lang="en-US" dirty="0"/>
              <a:t>Suggests that VDW alone is a weak driving force for membrane protein association</a:t>
            </a:r>
          </a:p>
        </p:txBody>
      </p:sp>
    </p:spTree>
    <p:extLst>
      <p:ext uri="{BB962C8B-B14F-4D97-AF65-F5344CB8AC3E}">
        <p14:creationId xmlns:p14="http://schemas.microsoft.com/office/powerpoint/2010/main" val="232108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49D-DADC-F93A-9F24-FCF05E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Membrane Protein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2E56B-F17F-DBB0-F42B-48955F0E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77" y="942354"/>
            <a:ext cx="6601227" cy="5915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A5B2D2-2AE5-5011-4CF3-D67E695266AD}"/>
              </a:ext>
            </a:extLst>
          </p:cNvPr>
          <p:cNvSpPr/>
          <p:nvPr/>
        </p:nvSpPr>
        <p:spPr>
          <a:xfrm>
            <a:off x="5115374" y="6470246"/>
            <a:ext cx="2585298" cy="346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5CFB1-707E-A133-2E1D-834EAA1E4EBC}"/>
              </a:ext>
            </a:extLst>
          </p:cNvPr>
          <p:cNvSpPr/>
          <p:nvPr/>
        </p:nvSpPr>
        <p:spPr>
          <a:xfrm>
            <a:off x="2147047" y="3896058"/>
            <a:ext cx="7412983" cy="2921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BA348-B72A-C8D3-1791-054B3366693B}"/>
              </a:ext>
            </a:extLst>
          </p:cNvPr>
          <p:cNvSpPr/>
          <p:nvPr/>
        </p:nvSpPr>
        <p:spPr>
          <a:xfrm>
            <a:off x="5402340" y="942354"/>
            <a:ext cx="4292033" cy="2921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49D-DADC-F93A-9F24-FCF05E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Extracted non-redundant helices from OPM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2E56B-F17F-DBB0-F42B-48955F0E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77" y="942354"/>
            <a:ext cx="6601227" cy="5915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A5B2D2-2AE5-5011-4CF3-D67E695266AD}"/>
              </a:ext>
            </a:extLst>
          </p:cNvPr>
          <p:cNvSpPr/>
          <p:nvPr/>
        </p:nvSpPr>
        <p:spPr>
          <a:xfrm>
            <a:off x="5115374" y="6470246"/>
            <a:ext cx="2585298" cy="346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5CFB1-707E-A133-2E1D-834EAA1E4EBC}"/>
              </a:ext>
            </a:extLst>
          </p:cNvPr>
          <p:cNvSpPr/>
          <p:nvPr/>
        </p:nvSpPr>
        <p:spPr>
          <a:xfrm>
            <a:off x="2147047" y="3896058"/>
            <a:ext cx="7412983" cy="2921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FC78-F96E-A99D-A0EA-150A3417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axial rotation and z-shift through geometry testing</a:t>
            </a:r>
          </a:p>
        </p:txBody>
      </p:sp>
      <p:pic>
        <p:nvPicPr>
          <p:cNvPr id="5" name="Content Placeholder 4" descr="A black and white grid&#10;&#10;Description automatically generated">
            <a:extLst>
              <a:ext uri="{FF2B5EF4-FFF2-40B4-BE49-F238E27FC236}">
                <a16:creationId xmlns:a16="http://schemas.microsoft.com/office/drawing/2014/main" id="{D4A5C7FB-A899-2167-A341-18375AFF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7" y="2141537"/>
            <a:ext cx="738164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0BEAC-B7FB-65B0-069F-F27F9FA948FD}"/>
              </a:ext>
            </a:extLst>
          </p:cNvPr>
          <p:cNvSpPr/>
          <p:nvPr/>
        </p:nvSpPr>
        <p:spPr>
          <a:xfrm>
            <a:off x="838200" y="2442531"/>
            <a:ext cx="4942635" cy="425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6F2E4-F8B6-42E5-4C14-4BA8CC1C85F7}"/>
              </a:ext>
            </a:extLst>
          </p:cNvPr>
          <p:cNvSpPr/>
          <p:nvPr/>
        </p:nvSpPr>
        <p:spPr>
          <a:xfrm>
            <a:off x="5183257" y="3588026"/>
            <a:ext cx="136123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DA955-7455-8737-1B55-A28B18AE81D7}"/>
              </a:ext>
            </a:extLst>
          </p:cNvPr>
          <p:cNvSpPr/>
          <p:nvPr/>
        </p:nvSpPr>
        <p:spPr>
          <a:xfrm>
            <a:off x="5183257" y="2063434"/>
            <a:ext cx="136123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B72A4-7BFD-0CF9-5055-6E18BA500B8E}"/>
              </a:ext>
            </a:extLst>
          </p:cNvPr>
          <p:cNvSpPr/>
          <p:nvPr/>
        </p:nvSpPr>
        <p:spPr>
          <a:xfrm>
            <a:off x="5820590" y="5227982"/>
            <a:ext cx="3566917" cy="96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grid&#10;&#10;Description automatically generated">
            <a:extLst>
              <a:ext uri="{FF2B5EF4-FFF2-40B4-BE49-F238E27FC236}">
                <a16:creationId xmlns:a16="http://schemas.microsoft.com/office/drawing/2014/main" id="{D4A5C7FB-A899-2167-A341-18375AFF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7" y="2141537"/>
            <a:ext cx="738164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0BEAC-B7FB-65B0-069F-F27F9FA948FD}"/>
              </a:ext>
            </a:extLst>
          </p:cNvPr>
          <p:cNvSpPr/>
          <p:nvPr/>
        </p:nvSpPr>
        <p:spPr>
          <a:xfrm>
            <a:off x="838200" y="5735115"/>
            <a:ext cx="4942635" cy="96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B72A4-7BFD-0CF9-5055-6E18BA500B8E}"/>
              </a:ext>
            </a:extLst>
          </p:cNvPr>
          <p:cNvSpPr/>
          <p:nvPr/>
        </p:nvSpPr>
        <p:spPr>
          <a:xfrm>
            <a:off x="5820590" y="5227982"/>
            <a:ext cx="3566917" cy="96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9DD4CD-7EAF-78C3-698D-FE6276EF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Defined axial rotation and z-shift through geometry testing</a:t>
            </a:r>
          </a:p>
        </p:txBody>
      </p:sp>
    </p:spTree>
    <p:extLst>
      <p:ext uri="{BB962C8B-B14F-4D97-AF65-F5344CB8AC3E}">
        <p14:creationId xmlns:p14="http://schemas.microsoft.com/office/powerpoint/2010/main" val="35765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49D-DADC-F93A-9F24-FCF05E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Interfaces defined for each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2E56B-F17F-DBB0-F42B-48955F0E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77" y="942354"/>
            <a:ext cx="6601227" cy="5915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83ECCE-B4F7-BE2D-1F8A-15FC4124A974}"/>
              </a:ext>
            </a:extLst>
          </p:cNvPr>
          <p:cNvSpPr/>
          <p:nvPr/>
        </p:nvSpPr>
        <p:spPr>
          <a:xfrm>
            <a:off x="5031282" y="6472612"/>
            <a:ext cx="1982310" cy="30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01B2-5F57-9595-6E1B-F5242539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7" y="365125"/>
            <a:ext cx="11981621" cy="1325563"/>
          </a:xfrm>
        </p:spPr>
        <p:txBody>
          <a:bodyPr/>
          <a:lstStyle/>
          <a:p>
            <a:r>
              <a:rPr lang="en-US" dirty="0"/>
              <a:t>Left interface depends on axial rotation and z-shift</a:t>
            </a:r>
          </a:p>
        </p:txBody>
      </p:sp>
      <p:pic>
        <p:nvPicPr>
          <p:cNvPr id="5" name="Picture 4" descr="A grid of blue squares&#10;&#10;Description automatically generated">
            <a:extLst>
              <a:ext uri="{FF2B5EF4-FFF2-40B4-BE49-F238E27FC236}">
                <a16:creationId xmlns:a16="http://schemas.microsoft.com/office/drawing/2014/main" id="{A4B5D4E4-74E6-AFD4-3B22-C5C791EF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1774636"/>
            <a:ext cx="6256683" cy="50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3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49D-DADC-F93A-9F24-FCF05E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Subset of AAs chosen for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2E56B-F17F-DBB0-F42B-48955F0E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77" y="942354"/>
            <a:ext cx="6601227" cy="59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2E04-326A-ABDB-8D8B-CDC0019F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Composition of OPM helices  </a:t>
            </a:r>
          </a:p>
        </p:txBody>
      </p:sp>
      <p:pic>
        <p:nvPicPr>
          <p:cNvPr id="5" name="Picture 4" descr="A close-up of a pie chart&#10;&#10;Description automatically generated">
            <a:extLst>
              <a:ext uri="{FF2B5EF4-FFF2-40B4-BE49-F238E27FC236}">
                <a16:creationId xmlns:a16="http://schemas.microsoft.com/office/drawing/2014/main" id="{F32F1EE9-7457-254D-BF02-ACFF18CF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2154"/>
          <a:stretch/>
        </p:blipFill>
        <p:spPr>
          <a:xfrm>
            <a:off x="3678673" y="1690688"/>
            <a:ext cx="4834654" cy="492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27E52-2793-471D-4820-C70C5A435170}"/>
              </a:ext>
            </a:extLst>
          </p:cNvPr>
          <p:cNvSpPr/>
          <p:nvPr/>
        </p:nvSpPr>
        <p:spPr>
          <a:xfrm>
            <a:off x="3518452" y="1491905"/>
            <a:ext cx="690770" cy="77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156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Calibri, sans-serif</vt:lpstr>
      <vt:lpstr>Office Theme</vt:lpstr>
      <vt:lpstr>Investigating the effect of side chain packing on membrane protein association</vt:lpstr>
      <vt:lpstr>Membrane Protein Design </vt:lpstr>
      <vt:lpstr>Extracted non-redundant helices from OPM</vt:lpstr>
      <vt:lpstr>Defined axial rotation and z-shift through geometry testing</vt:lpstr>
      <vt:lpstr>Defined axial rotation and z-shift through geometry testing</vt:lpstr>
      <vt:lpstr>Interfaces defined for each region</vt:lpstr>
      <vt:lpstr>Left interface depends on axial rotation and z-shift</vt:lpstr>
      <vt:lpstr>Subset of AAs chosen for design</vt:lpstr>
      <vt:lpstr>AA Composition of OPM helices  </vt:lpstr>
      <vt:lpstr>Types of mutations</vt:lpstr>
      <vt:lpstr>GASright displays higher association</vt:lpstr>
      <vt:lpstr>Clash mutants display significantly less association</vt:lpstr>
      <vt:lpstr>Void mutants associate similar to WT</vt:lpstr>
      <vt:lpstr>Void mutants associate similar to WT</vt:lpstr>
      <vt:lpstr>GASright shows better correlation with energy score</vt:lpstr>
      <vt:lpstr>GASright shows better correlation with energy score</vt:lpstr>
      <vt:lpstr>GASright shows better correlation with energy score</vt:lpstr>
      <vt:lpstr>GASright shows better correlation with energy score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 LOISEAU</dc:creator>
  <cp:lastModifiedBy>GILBERT LOISEAU</cp:lastModifiedBy>
  <cp:revision>2</cp:revision>
  <dcterms:created xsi:type="dcterms:W3CDTF">2024-07-10T17:44:00Z</dcterms:created>
  <dcterms:modified xsi:type="dcterms:W3CDTF">2024-07-11T15:10:42Z</dcterms:modified>
</cp:coreProperties>
</file>