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7" r:id="rId5"/>
    <p:sldId id="273" r:id="rId6"/>
    <p:sldId id="272" r:id="rId7"/>
    <p:sldId id="271" r:id="rId8"/>
    <p:sldId id="277" r:id="rId9"/>
    <p:sldId id="266" r:id="rId10"/>
    <p:sldId id="274" r:id="rId11"/>
    <p:sldId id="259" r:id="rId12"/>
    <p:sldId id="263" r:id="rId13"/>
    <p:sldId id="265" r:id="rId14"/>
    <p:sldId id="264" r:id="rId15"/>
    <p:sldId id="270" r:id="rId16"/>
    <p:sldId id="268" r:id="rId17"/>
    <p:sldId id="269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9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Left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hbonds!$G$8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hbonds!$F$9:$F$11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hbonds!$G$9:$G$11</c:f>
              <c:numCache>
                <c:formatCode>General</c:formatCode>
                <c:ptCount val="3"/>
                <c:pt idx="0">
                  <c:v>0.78301886792452835</c:v>
                </c:pt>
                <c:pt idx="1">
                  <c:v>0.19811320754716982</c:v>
                </c:pt>
                <c:pt idx="2">
                  <c:v>1.8867924528301886E-2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E-44ED-831D-A0E15F55CF42}"/>
            </c:ext>
          </c:extLst>
        </c:ser>
        <c:ser>
          <c:idx val="1"/>
          <c:order val="1"/>
          <c:tx>
            <c:strRef>
              <c:f>hbonds!$H$8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hbonds!$F$9:$F$11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hbonds!$H$9:$H$11</c:f>
              <c:numCache>
                <c:formatCode>General</c:formatCode>
                <c:ptCount val="3"/>
                <c:pt idx="0">
                  <c:v>0.70833333333333337</c:v>
                </c:pt>
                <c:pt idx="1">
                  <c:v>0.29166666666666669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E-44ED-831D-A0E15F55C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5295"/>
        <c:axId val="881793375"/>
      </c:barChart>
      <c:valAx>
        <c:axId val="88179337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5295"/>
        <c:crossesAt val="0"/>
        <c:crossBetween val="between"/>
      </c:valAx>
      <c:catAx>
        <c:axId val="88179529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337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Right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hbonds!$L$8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hbonds!$K$9:$K$11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hbonds!$L$9:$L$11</c:f>
              <c:numCache>
                <c:formatCode>General</c:formatCode>
                <c:ptCount val="3"/>
                <c:pt idx="0">
                  <c:v>0.68965517241379315</c:v>
                </c:pt>
                <c:pt idx="1">
                  <c:v>3.4482758620689655E-2</c:v>
                </c:pt>
                <c:pt idx="2">
                  <c:v>0.27586206896551724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7-4EBC-A8C4-9785AB74A25E}"/>
            </c:ext>
          </c:extLst>
        </c:ser>
        <c:ser>
          <c:idx val="1"/>
          <c:order val="1"/>
          <c:tx>
            <c:strRef>
              <c:f>hbonds!$M$8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hbonds!$K$9:$K$11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hbonds!$M$9:$M$11</c:f>
              <c:numCache>
                <c:formatCode>General</c:formatCode>
                <c:ptCount val="3"/>
                <c:pt idx="0">
                  <c:v>0.6</c:v>
                </c:pt>
                <c:pt idx="1">
                  <c:v>0.04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7-4EBC-A8C4-9785AB74A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6735"/>
        <c:axId val="881796255"/>
      </c:barChart>
      <c:valAx>
        <c:axId val="88179625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6735"/>
        <c:crossesAt val="0"/>
        <c:crossBetween val="between"/>
      </c:valAx>
      <c:catAx>
        <c:axId val="8817967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625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GASright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hbonds!$B$8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hbonds!$A$9:$A$11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hbonds!$B$9:$B$11</c:f>
              <c:numCache>
                <c:formatCode>General</c:formatCode>
                <c:ptCount val="3"/>
                <c:pt idx="0">
                  <c:v>0.77011494252873558</c:v>
                </c:pt>
                <c:pt idx="1">
                  <c:v>0.21839080459770116</c:v>
                </c:pt>
                <c:pt idx="2">
                  <c:v>1.1494252873563218E-2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9-4A50-9AC9-AB2AFD061A1E}"/>
            </c:ext>
          </c:extLst>
        </c:ser>
        <c:ser>
          <c:idx val="1"/>
          <c:order val="1"/>
          <c:tx>
            <c:strRef>
              <c:f>hbonds!$C$8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hbonds!$A$9:$A$11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hbonds!$C$9:$C$11</c:f>
              <c:numCache>
                <c:formatCode>General</c:formatCode>
                <c:ptCount val="3"/>
                <c:pt idx="0">
                  <c:v>0.81578947368421051</c:v>
                </c:pt>
                <c:pt idx="1">
                  <c:v>0.18421052631578946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69-4A50-9AC9-AB2AFD0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0975"/>
        <c:axId val="881801055"/>
      </c:barChart>
      <c:valAx>
        <c:axId val="88180105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0975"/>
        <c:crossesAt val="0"/>
        <c:crossBetween val="between"/>
      </c:valAx>
      <c:catAx>
        <c:axId val="88179097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80105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E45B-C67F-5ADB-67D5-716B412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CD41-53F6-7D67-93D2-A43AEBEFE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9FE6-9465-BA57-A6A0-B5AB74F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8E1-1F9F-53BA-5364-2EE1F2BF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C153-FD00-9F6E-BD35-11C350FF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154-01EF-87CD-77CE-B57A346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FE5A4-3B2D-EE29-16C8-7B146BC6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403D-2002-1607-8B6E-E82B4987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1914-D147-A63C-7765-BB308FC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8D4-092B-A694-37FE-8B9F17B0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0C43-8DC1-9696-2177-F0396AAF8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0128-2EF6-D565-2071-19225179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85F-7265-C194-9C28-C8057165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764-BF76-C480-7A1D-ABCE0C1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9F7-B4CA-D653-3D0B-E2387A81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467-5254-52B9-866D-78362CB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FFEE-6B72-2F2F-35FD-8B18A6CA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C893-6997-5537-FF75-05AB43B7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90D0-EBF8-B307-EF84-943B802F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DAAB-C418-6E89-4CFB-E605436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1CF-999C-0F13-0D29-3BE1E732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BDD3-3B22-7537-83FF-DCC401D8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04EE-61D1-29D4-A52B-7F43B3F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1575-1DB2-FDB8-50F5-D0607F01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7E35-8BE1-D5C8-BEFB-1F412089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360-1B7F-BBD4-A3EB-331610EE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65F6-53CD-FCBE-F38B-B539A0A4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6882-B5F5-E69A-F433-17D9362C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C2CB-6D84-0258-82F2-11530BD3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9CA7-239C-038E-22EF-B963E7E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9957-3AD6-3987-8CC8-BCC8DD9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D4C9-CC2B-63F0-6CE1-0FB2B38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6470-4DFE-67C8-9D90-DF6AF8F6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CCF7-FF32-EED9-5468-08EF4C49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A39D3-2D89-D7AD-0D65-AD6ACBF43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F116-DD67-75ED-B9F4-E1CBB71A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96A78-8BAF-7267-8C3C-CBE0FB20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6DAF7-5B65-4A61-C651-43B830E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F3B3D-051B-26F4-2B45-A0A44A74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3CE-6FF4-BFA4-4AA7-29DA5DD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6D6F-455D-966C-CF87-BBAFB8CB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4920B-001C-23CD-B3BC-4397097E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A45F-617A-7E5C-2F46-D08CA9E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35BB2-CAAA-F80B-EE0C-89498AE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BC4C-80AF-EC0D-141B-69119DE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3D1F-DC5D-9D6C-AC4A-C5E45A7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BA1-9056-D91C-ED64-2EAFEE0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D13-FF26-B3AB-E5CF-4A2E3611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5E3-E5C8-31E5-730D-D73A0630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259A-8BD0-646A-506C-4D9F90B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7710-A2C6-8DDF-64BD-5950980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AFF0-15A3-24FD-ED01-A97FAC4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9F73-6EB8-35D7-7C26-A37F57D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E3BD-2D7F-86E5-12ED-4B7E067C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EFF5-3EA5-A335-4AF2-8E39E303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C923-7251-6F0E-A30A-8D81C758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6337-353F-13B1-5530-4567B7D1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7C39-1476-DAA6-4526-DFDFEA33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064CB-E1C8-724D-06EE-F769B3E4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5964-5E6C-5006-8B4F-938AB141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3B7B-5391-8367-2E23-7806318A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C06E-4A8C-BD14-3725-5FEADF37A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272A-3058-7587-A46C-8B96846CE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6532-7B3D-0438-597E-F262365E8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2024-3-28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179C7-157D-6E3C-CAAD-91283CBD2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Meeting</a:t>
            </a:r>
          </a:p>
        </p:txBody>
      </p:sp>
    </p:spTree>
    <p:extLst>
      <p:ext uri="{BB962C8B-B14F-4D97-AF65-F5344CB8AC3E}">
        <p14:creationId xmlns:p14="http://schemas.microsoft.com/office/powerpoint/2010/main" val="287710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B40-6FAC-FFA6-3C9C-19A7575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A4F4-8998-3C71-968B-D3A575FD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left and 10 right designs with at least 1 </a:t>
            </a:r>
            <a:r>
              <a:rPr lang="en-US" dirty="0" err="1"/>
              <a:t>hbond</a:t>
            </a:r>
            <a:endParaRPr lang="en-US" dirty="0"/>
          </a:p>
          <a:p>
            <a:r>
              <a:rPr lang="en-US" dirty="0"/>
              <a:t>Order </a:t>
            </a:r>
            <a:r>
              <a:rPr lang="en-US" dirty="0" err="1"/>
              <a:t>gblocks</a:t>
            </a:r>
            <a:r>
              <a:rPr lang="en-US" dirty="0"/>
              <a:t> with point mutants for Ser, </a:t>
            </a:r>
            <a:r>
              <a:rPr lang="en-US" dirty="0" err="1"/>
              <a:t>Thr</a:t>
            </a:r>
            <a:r>
              <a:rPr lang="en-US" dirty="0"/>
              <a:t>, and Tyr</a:t>
            </a:r>
          </a:p>
          <a:p>
            <a:r>
              <a:rPr lang="en-US" dirty="0"/>
              <a:t>Clone and run </a:t>
            </a:r>
            <a:r>
              <a:rPr lang="en-US" dirty="0" err="1"/>
              <a:t>toxgreen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49F9C5-41C5-200C-DC31-E578F60C5F8E}"/>
              </a:ext>
            </a:extLst>
          </p:cNvPr>
          <p:cNvSpPr/>
          <p:nvPr/>
        </p:nvSpPr>
        <p:spPr>
          <a:xfrm>
            <a:off x="4341707" y="1815253"/>
            <a:ext cx="5283200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744BA-DDE6-0ECF-826A-D8913E6E6C52}"/>
              </a:ext>
            </a:extLst>
          </p:cNvPr>
          <p:cNvSpPr/>
          <p:nvPr/>
        </p:nvSpPr>
        <p:spPr>
          <a:xfrm flipH="1">
            <a:off x="9662749" y="1881514"/>
            <a:ext cx="2301758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BAE3F-BC92-BC37-B23C-183FF5A7E949}"/>
              </a:ext>
            </a:extLst>
          </p:cNvPr>
          <p:cNvSpPr/>
          <p:nvPr/>
        </p:nvSpPr>
        <p:spPr>
          <a:xfrm>
            <a:off x="5678557" y="1815253"/>
            <a:ext cx="3946349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2817-C111-02CA-83F5-5E4A36C9FC02}"/>
              </a:ext>
            </a:extLst>
          </p:cNvPr>
          <p:cNvSpPr/>
          <p:nvPr/>
        </p:nvSpPr>
        <p:spPr>
          <a:xfrm flipH="1">
            <a:off x="9700591" y="3127513"/>
            <a:ext cx="2301758" cy="2505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BAE3F-BC92-BC37-B23C-183FF5A7E949}"/>
              </a:ext>
            </a:extLst>
          </p:cNvPr>
          <p:cNvSpPr/>
          <p:nvPr/>
        </p:nvSpPr>
        <p:spPr>
          <a:xfrm>
            <a:off x="7323148" y="1815253"/>
            <a:ext cx="2301758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2817-C111-02CA-83F5-5E4A36C9FC02}"/>
              </a:ext>
            </a:extLst>
          </p:cNvPr>
          <p:cNvSpPr/>
          <p:nvPr/>
        </p:nvSpPr>
        <p:spPr>
          <a:xfrm flipH="1">
            <a:off x="9662749" y="3617843"/>
            <a:ext cx="2301758" cy="1995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639F-3E94-417A-532C-AC31577A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9139E-C964-3176-5D67-67E247CF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A graph with a line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AC75B29C-334E-C548-A793-84CD5097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2" y="274479"/>
            <a:ext cx="10690289" cy="6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C290-147C-9766-43D8-3EC75B9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</a:t>
            </a:r>
          </a:p>
        </p:txBody>
      </p:sp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8942DE8-FC1D-E0EC-F94F-16ABC4BF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3" y="274480"/>
            <a:ext cx="10722265" cy="6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11A396D-6601-55F1-2823-80EEF0A10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2385060" y="952499"/>
            <a:ext cx="8305800" cy="55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B55-155F-FE0C-87F9-F4506FDC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7AFE-73C1-08D3-ADBB-535F8B30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</a:t>
            </a:r>
            <a:r>
              <a:rPr lang="en-US" dirty="0" err="1"/>
              <a:t>gblocks</a:t>
            </a:r>
            <a:r>
              <a:rPr lang="en-US" dirty="0"/>
              <a:t> w/ double mutants to ensure association is reliant on switching to other </a:t>
            </a:r>
            <a:r>
              <a:rPr lang="en-US" dirty="0" err="1"/>
              <a:t>hbond</a:t>
            </a:r>
            <a:r>
              <a:rPr lang="en-US" dirty="0"/>
              <a:t> AA</a:t>
            </a:r>
          </a:p>
          <a:p>
            <a:r>
              <a:rPr lang="en-US" dirty="0"/>
              <a:t>Clone, run TOXGREEN, and finish writing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3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F04D-3272-628C-2EA1-A2B026AB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7B03CE-E92D-419F-1AE0-AC114943C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669484"/>
              </p:ext>
            </p:extLst>
          </p:nvPr>
        </p:nvGraphicFramePr>
        <p:xfrm>
          <a:off x="-128595" y="2164556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68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sort-seq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5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designs have at least 1 S, T, or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A600-8270-4C07-48AC-D3718CBB22C1}"/>
              </a:ext>
            </a:extLst>
          </p:cNvPr>
          <p:cNvSpPr txBox="1"/>
          <p:nvPr/>
        </p:nvSpPr>
        <p:spPr>
          <a:xfrm>
            <a:off x="624840" y="545592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if left and right designs are associating by hydrogen bonding or solely packing</a:t>
            </a:r>
          </a:p>
        </p:txBody>
      </p:sp>
    </p:spTree>
    <p:extLst>
      <p:ext uri="{BB962C8B-B14F-4D97-AF65-F5344CB8AC3E}">
        <p14:creationId xmlns:p14="http://schemas.microsoft.com/office/powerpoint/2010/main" val="19849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42E6-AF4C-D353-882F-E3ADD13B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hydrogen bonds</a:t>
            </a:r>
          </a:p>
        </p:txBody>
      </p:sp>
      <p:pic>
        <p:nvPicPr>
          <p:cNvPr id="9" name="Picture 8" descr="Green spirals of light on a black background&#10;&#10;Description automatically generated">
            <a:extLst>
              <a:ext uri="{FF2B5EF4-FFF2-40B4-BE49-F238E27FC236}">
                <a16:creationId xmlns:a16="http://schemas.microsoft.com/office/drawing/2014/main" id="{34B2972A-E936-A8F9-0EEA-DD96D21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0" y="1388268"/>
            <a:ext cx="4747260" cy="4747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E5FE2-D166-DCBD-C18B-C8BF9662EF82}"/>
              </a:ext>
            </a:extLst>
          </p:cNvPr>
          <p:cNvSpPr txBox="1"/>
          <p:nvPr/>
        </p:nvSpPr>
        <p:spPr>
          <a:xfrm>
            <a:off x="1021080" y="234807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predicted structure</a:t>
            </a:r>
          </a:p>
        </p:txBody>
      </p:sp>
    </p:spTree>
    <p:extLst>
      <p:ext uri="{BB962C8B-B14F-4D97-AF65-F5344CB8AC3E}">
        <p14:creationId xmlns:p14="http://schemas.microsoft.com/office/powerpoint/2010/main" val="192118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 spirals of light on a black background&#10;&#10;Description automatically generated">
            <a:extLst>
              <a:ext uri="{FF2B5EF4-FFF2-40B4-BE49-F238E27FC236}">
                <a16:creationId xmlns:a16="http://schemas.microsoft.com/office/drawing/2014/main" id="{34B2972A-E936-A8F9-0EEA-DD96D21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0" y="1388268"/>
            <a:ext cx="4747260" cy="4747260"/>
          </a:xfrm>
          <a:prstGeom prst="rect">
            <a:avLst/>
          </a:prstGeom>
        </p:spPr>
      </p:pic>
      <p:pic>
        <p:nvPicPr>
          <p:cNvPr id="11" name="Picture 10" descr="A model of a molecule&#10;&#10;Description automatically generated">
            <a:extLst>
              <a:ext uri="{FF2B5EF4-FFF2-40B4-BE49-F238E27FC236}">
                <a16:creationId xmlns:a16="http://schemas.microsoft.com/office/drawing/2014/main" id="{936FAFDD-449C-A2A0-B415-1ABE60D3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29" y="1388268"/>
            <a:ext cx="4734401" cy="473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B67E1-3560-59CD-1150-8DEDA718BF00}"/>
              </a:ext>
            </a:extLst>
          </p:cNvPr>
          <p:cNvSpPr txBox="1"/>
          <p:nvPr/>
        </p:nvSpPr>
        <p:spPr>
          <a:xfrm>
            <a:off x="1021080" y="2348071"/>
            <a:ext cx="3634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interfacial positions</a:t>
            </a:r>
          </a:p>
          <a:p>
            <a:endParaRPr lang="en-US" dirty="0"/>
          </a:p>
          <a:p>
            <a:r>
              <a:rPr lang="en-US" dirty="0"/>
              <a:t>Get all Ser, </a:t>
            </a:r>
            <a:r>
              <a:rPr lang="en-US" dirty="0" err="1"/>
              <a:t>Thr</a:t>
            </a:r>
            <a:r>
              <a:rPr lang="en-US" dirty="0"/>
              <a:t>, and Tyr</a:t>
            </a:r>
          </a:p>
          <a:p>
            <a:endParaRPr lang="en-US" dirty="0"/>
          </a:p>
          <a:p>
            <a:r>
              <a:rPr lang="en-US" dirty="0"/>
              <a:t>Identify any O within 3Å (including backbone carbonyl O)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FCEBF0-938B-40C0-4345-14F2FA5A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8499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green spiral with white balls and red and blue balls&#10;&#10;Description automatically generated">
            <a:extLst>
              <a:ext uri="{FF2B5EF4-FFF2-40B4-BE49-F238E27FC236}">
                <a16:creationId xmlns:a16="http://schemas.microsoft.com/office/drawing/2014/main" id="{B3EEA2FA-7223-64A4-670B-6D720E9C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19" y="1390649"/>
            <a:ext cx="4734401" cy="4734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42CF7-2A1E-E31B-2BF4-59C60D13660C}"/>
              </a:ext>
            </a:extLst>
          </p:cNvPr>
          <p:cNvSpPr txBox="1"/>
          <p:nvPr/>
        </p:nvSpPr>
        <p:spPr>
          <a:xfrm>
            <a:off x="327660" y="2348071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the number of </a:t>
            </a:r>
            <a:r>
              <a:rPr lang="en-US" dirty="0" err="1"/>
              <a:t>hbond</a:t>
            </a:r>
            <a:r>
              <a:rPr lang="en-US" dirty="0"/>
              <a:t> contacts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42F6E0-1311-19B8-2DC9-3F4A599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70796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piral with red white and blue balls&#10;&#10;Description automatically generated">
            <a:extLst>
              <a:ext uri="{FF2B5EF4-FFF2-40B4-BE49-F238E27FC236}">
                <a16:creationId xmlns:a16="http://schemas.microsoft.com/office/drawing/2014/main" id="{335F7C4D-217F-78BA-87A2-E5DC275E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30" y="1802130"/>
            <a:ext cx="5055870" cy="5055870"/>
          </a:xfrm>
          <a:prstGeom prst="rect">
            <a:avLst/>
          </a:prstGeom>
        </p:spPr>
      </p:pic>
      <p:pic>
        <p:nvPicPr>
          <p:cNvPr id="5" name="Content Placeholder 4" descr="A green spiral with white balls and red and blue balls&#10;&#10;Description automatically generated">
            <a:extLst>
              <a:ext uri="{FF2B5EF4-FFF2-40B4-BE49-F238E27FC236}">
                <a16:creationId xmlns:a16="http://schemas.microsoft.com/office/drawing/2014/main" id="{1C7664EE-539C-5FF0-153A-7B4AB60B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9" y="1895634"/>
            <a:ext cx="4734401" cy="47344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1C6F9-43AD-4222-94C5-54773227238D}"/>
              </a:ext>
            </a:extLst>
          </p:cNvPr>
          <p:cNvSpPr/>
          <p:nvPr/>
        </p:nvSpPr>
        <p:spPr>
          <a:xfrm>
            <a:off x="1943100" y="2560320"/>
            <a:ext cx="1699260" cy="134112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7C7073-CC96-A56A-FF25-B865302D5F1F}"/>
              </a:ext>
            </a:extLst>
          </p:cNvPr>
          <p:cNvCxnSpPr>
            <a:cxnSpLocks/>
          </p:cNvCxnSpPr>
          <p:nvPr/>
        </p:nvCxnSpPr>
        <p:spPr>
          <a:xfrm>
            <a:off x="3642360" y="3901440"/>
            <a:ext cx="2174320" cy="2591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570C0-0D14-9F8A-26F2-16B6CF132D2A}"/>
              </a:ext>
            </a:extLst>
          </p:cNvPr>
          <p:cNvCxnSpPr>
            <a:cxnSpLocks/>
          </p:cNvCxnSpPr>
          <p:nvPr/>
        </p:nvCxnSpPr>
        <p:spPr>
          <a:xfrm>
            <a:off x="3642360" y="2560320"/>
            <a:ext cx="220218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06396-A78B-C6D9-A8C3-F4614F6B777C}"/>
              </a:ext>
            </a:extLst>
          </p:cNvPr>
          <p:cNvSpPr/>
          <p:nvPr/>
        </p:nvSpPr>
        <p:spPr>
          <a:xfrm>
            <a:off x="5816680" y="2560319"/>
            <a:ext cx="5232320" cy="3932553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B25B00B-16D7-A720-D59F-811B6003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47802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47344"/>
            <a:ext cx="11239500" cy="1325563"/>
          </a:xfrm>
        </p:spPr>
        <p:txBody>
          <a:bodyPr/>
          <a:lstStyle/>
          <a:p>
            <a:r>
              <a:rPr lang="en-US" dirty="0"/>
              <a:t>Compare designs above and below 40% </a:t>
            </a:r>
            <a:r>
              <a:rPr lang="en-US" dirty="0" err="1"/>
              <a:t>GpA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BAFECF-0C1C-4834-22B3-F479F0BA54A6}"/>
              </a:ext>
            </a:extLst>
          </p:cNvPr>
          <p:cNvCxnSpPr/>
          <p:nvPr/>
        </p:nvCxnSpPr>
        <p:spPr>
          <a:xfrm>
            <a:off x="685800" y="4023360"/>
            <a:ext cx="698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E576DF-C10C-1553-005C-19D648C3D2B7}"/>
              </a:ext>
            </a:extLst>
          </p:cNvPr>
          <p:cNvSpPr/>
          <p:nvPr/>
        </p:nvSpPr>
        <p:spPr>
          <a:xfrm>
            <a:off x="7879080" y="1744980"/>
            <a:ext cx="4312920" cy="340612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41D3-7347-8D4C-1E6B-190725B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20-40% of Right and Left designs have potential hydrogen bonds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B50DF8-4A5E-DE8C-E5ED-9B5DB4927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050700"/>
              </p:ext>
            </p:extLst>
          </p:nvPr>
        </p:nvGraphicFramePr>
        <p:xfrm>
          <a:off x="349668" y="2606174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B6FE9B-6D23-A028-4173-F723ACF14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658267"/>
              </p:ext>
            </p:extLst>
          </p:nvPr>
        </p:nvGraphicFramePr>
        <p:xfrm>
          <a:off x="6306231" y="2606175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0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174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2024-3-28</vt:lpstr>
      <vt:lpstr>Finalized sort-seq data</vt:lpstr>
      <vt:lpstr>All designs have at least 1 S, T, or Y</vt:lpstr>
      <vt:lpstr>Identifying hydrogen bonds</vt:lpstr>
      <vt:lpstr>Identifying hydrogen bonds</vt:lpstr>
      <vt:lpstr>Identifying hydrogen bonds</vt:lpstr>
      <vt:lpstr>Identifying hydrogen bonds</vt:lpstr>
      <vt:lpstr>Compare designs above and below 40% GpA</vt:lpstr>
      <vt:lpstr>20-40% of Right and Left designs have potential hydrogen bonds</vt:lpstr>
      <vt:lpstr>Past few weeks</vt:lpstr>
      <vt:lpstr>TOXGREEN</vt:lpstr>
      <vt:lpstr>TOXGREEN</vt:lpstr>
      <vt:lpstr>TOXGREEN</vt:lpstr>
      <vt:lpstr>TOXGREEN</vt:lpstr>
      <vt:lpstr>PowerPoint Presentation</vt:lpstr>
      <vt:lpstr>Scatter </vt:lpstr>
      <vt:lpstr>PowerPoint Presentation</vt:lpstr>
      <vt:lpstr>More to do!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2024-3-19</dc:title>
  <dc:creator>GILBERT LOISEAU</dc:creator>
  <cp:lastModifiedBy>GILBERT LOISEAU</cp:lastModifiedBy>
  <cp:revision>2</cp:revision>
  <dcterms:created xsi:type="dcterms:W3CDTF">2024-03-20T01:42:04Z</dcterms:created>
  <dcterms:modified xsi:type="dcterms:W3CDTF">2024-03-28T02:35:09Z</dcterms:modified>
</cp:coreProperties>
</file>