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5"/>
            <a:ext cx="6348578" cy="531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</a:t>
            </a:r>
            <a:r>
              <a:t>I</a:t>
            </a:r>
            <a:r>
              <a:t>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079849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000" y="3387576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000" y="5356145"/>
            <a:ext cx="731506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57655" y="2242654"/>
            <a:ext cx="2686631" cy="1233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xfrm>
            <a:off x="11089820" y="6404293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7" name="image10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4401723" y="813884"/>
            <a:ext cx="3890820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pPr/>
            <a:r>
              <a:t>log4j2.properties Datei (Beispiel)</a:t>
            </a:r>
          </a:p>
        </p:txBody>
      </p:sp>
      <p:pic>
        <p:nvPicPr>
          <p:cNvPr id="219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222" name="Shape 222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223" name="Shape 223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24" name="Shape 224"/>
          <p:cNvSpPr/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998" y="2673000"/>
            <a:ext cx="6097148" cy="255641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III</a:t>
            </a:r>
            <a:r>
              <a:t>  /  Gruppe 15</a:t>
            </a:r>
          </a:p>
        </p:txBody>
      </p:sp>
      <p:sp>
        <p:nvSpPr>
          <p:cNvPr id="234" name="Shape 23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hape 236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3511" y="1052999"/>
            <a:ext cx="9678490" cy="44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Zielvorgaben der Meilensteine bisher im </a:t>
            </a:r>
            <a:r>
              <a:t>G</a:t>
            </a:r>
            <a:r>
              <a:t>rossen und </a:t>
            </a:r>
            <a:r>
              <a:t>G</a:t>
            </a:r>
            <a:r>
              <a:t>anzen erreicht: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Dokumentation wurde erstellt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Der Code erfüllt die verlangte Funktion</a:t>
            </a:r>
          </a:p>
          <a:p>
            <a:pPr lvl="1" indent="457200"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Zuständigkeiten haben sich nicht geändert:</a:t>
            </a: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Keine 180° </a:t>
            </a:r>
            <a:r>
              <a:t>D</a:t>
            </a:r>
            <a:r>
              <a:t>rehungen: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konnten das Spiel verwirklichen wie wir es uns vorgestellt haben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Standpunkt / Zwischenresümee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/>
        </p:nvSpPr>
        <p:spPr>
          <a:xfrm>
            <a:off x="-11085" y="720436"/>
            <a:ext cx="5268888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4" name="image8.png" descr="Markieru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-3"/>
            <a:ext cx="696002" cy="69600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418555" y="1052999"/>
            <a:ext cx="9678490" cy="476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gut lief: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Abmachungen wurden eingehalten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Wir haben uns nicht übernommen</a:t>
            </a:r>
          </a:p>
          <a:p>
            <a:pPr lvl="1" marL="800100" indent="-342900">
              <a:buSzPct val="100000"/>
              <a:buChar char="-"/>
              <a:defRPr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wir unterschätzt haben: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Kommunikation mit Spiellogik 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Aufwand für </a:t>
            </a:r>
            <a:r>
              <a:rPr i="1"/>
              <a:t>gradle.build </a:t>
            </a:r>
            <a:r>
              <a:t>und </a:t>
            </a:r>
            <a:r>
              <a:rPr i="1"/>
              <a:t>logger</a:t>
            </a:r>
            <a:endParaRPr b="1"/>
          </a:p>
          <a:p>
            <a:pPr marL="342900" indent="-342900">
              <a:buSzPct val="100000"/>
              <a:buChar char="-"/>
              <a:defRPr b="1"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Was uns Probleme bereitete: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Pushen, Mergen mit Git (Knappes Zeitmanagment)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Erstellen der</a:t>
            </a:r>
            <a:r>
              <a:rPr i="1"/>
              <a:t> gradle.build </a:t>
            </a:r>
            <a:r>
              <a:t>-Datei </a:t>
            </a:r>
          </a:p>
          <a:p>
            <a:pPr lvl="1" marL="800100" indent="-342900">
              <a:buSzPct val="100000"/>
              <a:buChar char="-"/>
              <a:defRPr b="1" sz="2000"/>
            </a:pPr>
          </a:p>
          <a:p>
            <a:pPr marL="342900" indent="-342900">
              <a:buSzPct val="100000"/>
              <a:buFont typeface="Wingdings"/>
              <a:buChar char="▪"/>
              <a:defRPr b="1" sz="2000"/>
            </a:pPr>
            <a:r>
              <a:t>Wir verbessern uns: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Einen Tag vor Abgabe Fertig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Projektplan: Mehr Zeit für Neues (wie z.B. Tests) einplanen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248" name="Shape 248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49" name="Shape 249"/>
          <p:cNvSpPr/>
          <p:nvPr>
            <p:ph type="sldNum" sz="quarter" idx="4294967295"/>
          </p:nvPr>
        </p:nvSpPr>
        <p:spPr>
          <a:xfrm>
            <a:off x="11089816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Shape 250"/>
          <p:cNvSpPr/>
          <p:nvPr/>
        </p:nvSpPr>
        <p:spPr>
          <a:xfrm>
            <a:off x="4535399" y="3136612"/>
            <a:ext cx="7236002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3200"/>
            </a:lvl1pPr>
          </a:lstStyle>
          <a:p>
            <a:pPr/>
            <a:r>
              <a:t>Vielen Dank für die Aufmerksamkeit!</a:t>
            </a:r>
          </a:p>
        </p:txBody>
      </p:sp>
      <p:pic>
        <p:nvPicPr>
          <p:cNvPr id="251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III</a:t>
            </a:r>
            <a:r>
              <a:t>  /  Gruppe 15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513" y="91537"/>
            <a:ext cx="540000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164" name="Shape 164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Shape 165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t>Outline / Spieldemonstration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7" name="image11.png" descr="Bildschirmfoto 2020-04-14 um 22.53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2804" y="920419"/>
            <a:ext cx="7525653" cy="5231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5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</a:t>
            </a:r>
            <a:r>
              <a:t>III</a:t>
            </a:r>
            <a:r>
              <a:t>  /  Gruppe 15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Shape 182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83" name="Shape 183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4" name="image9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25999" y="1150596"/>
            <a:ext cx="11434568" cy="593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Stapel – und Kartenverwaltung zentral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Spielerspezifische Stapeln (discardPile, handCards)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ArrayList(</a:t>
            </a:r>
            <a:r>
              <a:t>f</a:t>
            </a:r>
            <a:r>
              <a:t>l</a:t>
            </a:r>
            <a:r>
              <a:t>e</a:t>
            </a:r>
            <a:r>
              <a:t>x</a:t>
            </a:r>
            <a:r>
              <a:t>i</a:t>
            </a:r>
            <a:r>
              <a:t>b</a:t>
            </a:r>
            <a:r>
              <a:t>l</a:t>
            </a:r>
            <a:r>
              <a:t>e </a:t>
            </a:r>
            <a:r>
              <a:t>G</a:t>
            </a:r>
            <a:r>
              <a:t>r</a:t>
            </a:r>
            <a:r>
              <a:t>ö</a:t>
            </a:r>
            <a:r>
              <a:t>s</a:t>
            </a:r>
            <a:r>
              <a:t>s</a:t>
            </a:r>
            <a:r>
              <a:t>e, </a:t>
            </a:r>
            <a:r>
              <a:t>a</a:t>
            </a:r>
            <a:r>
              <a:t>d</a:t>
            </a:r>
            <a:r>
              <a:t>d</a:t>
            </a:r>
            <a:r>
              <a:t>(), </a:t>
            </a:r>
            <a:r>
              <a:t>r</a:t>
            </a:r>
            <a:r>
              <a:t>e</a:t>
            </a:r>
            <a:r>
              <a:t>m</a:t>
            </a:r>
            <a:r>
              <a:t>o</a:t>
            </a:r>
            <a:r>
              <a:t>v</a:t>
            </a:r>
            <a:r>
              <a:t>e() </a:t>
            </a:r>
            <a:r>
              <a:t>M</a:t>
            </a:r>
            <a:r>
              <a:t>e</a:t>
            </a:r>
            <a:r>
              <a:t>t</a:t>
            </a:r>
            <a:r>
              <a:t>h</a:t>
            </a:r>
            <a:r>
              <a:t>o</a:t>
            </a:r>
            <a:r>
              <a:t>d</a:t>
            </a:r>
            <a:r>
              <a:t>e</a:t>
            </a:r>
            <a:r>
              <a:t>n</a:t>
            </a:r>
            <a:r>
              <a:t>)</a:t>
            </a:r>
          </a:p>
          <a:p>
            <a:pPr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Pile braucht die Klasse Card, um Karten zu erstellen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beinhaltet Methoden für verschiedene</a:t>
            </a:r>
            <a:br/>
            <a:r>
              <a:t>Kartenoperation (playToMiddle, playToDiscard)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Spielmethoden geben Boolean Werte zurück: </a:t>
            </a:r>
          </a:p>
          <a:p>
            <a:pPr lvl="8">
              <a:defRPr sz="2000"/>
            </a:pPr>
            <a:r>
              <a:t>	- true: Spielzug gültig!</a:t>
            </a:r>
          </a:p>
          <a:p>
            <a:pPr lvl="8">
              <a:defRPr sz="2000"/>
            </a:pPr>
            <a:r>
              <a:t>	- false: Spielzug nicht gültig!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</p:txBody>
      </p:sp>
      <p:pic>
        <p:nvPicPr>
          <p:cNvPr id="186" name="image12.png" descr="A screenshot of a cell phone&#10;&#10;Description automatically generate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1371" y="720436"/>
            <a:ext cx="5539197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935998" y="6396610"/>
            <a:ext cx="411480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Spiellogik</a:t>
            </a:r>
          </a:p>
        </p:txBody>
      </p:sp>
      <p:sp>
        <p:nvSpPr>
          <p:cNvPr id="191" name="Shape 191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2" name="image9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5"/>
            <a:ext cx="540003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747" y="940177"/>
            <a:ext cx="11444505" cy="5236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-16627" y="720436"/>
            <a:ext cx="3088629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1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5"/>
            <a:ext cx="540000" cy="54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8.png" descr="Markieru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7" y="4499231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9.png" descr="Glühbirne und Zahnra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2343116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10.png" descr="Fingerabdruck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7" y="3421174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III  /  Gruppe 15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Shape 209"/>
          <p:cNvSpPr/>
          <p:nvPr/>
        </p:nvSpPr>
        <p:spPr>
          <a:xfrm>
            <a:off x="-11085" y="720436"/>
            <a:ext cx="4584004" cy="3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2"/>
            <a:ext cx="547828" cy="54783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25997" y="1150597"/>
            <a:ext cx="6701544" cy="458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Genutzte externe library: Apache Log4j 2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Vorteile: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Levels (trace, debug, info, warn, error, fatal)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Timestamps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Log in Datei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Konfiguration:</a:t>
            </a:r>
          </a:p>
          <a:p>
            <a:pPr lvl="3" marL="1343526" indent="-200526">
              <a:lnSpc>
                <a:spcPct val="120000"/>
              </a:lnSpc>
              <a:buSzPct val="100000"/>
              <a:buChar char="•"/>
              <a:defRPr sz="2000"/>
            </a:pPr>
            <a:r>
              <a:t>.properties Datei</a:t>
            </a:r>
          </a:p>
          <a:p>
            <a:pPr marL="200526" indent="-200526">
              <a:lnSpc>
                <a:spcPct val="120000"/>
              </a:lnSpc>
              <a:buSzPct val="100000"/>
              <a:buChar char="•"/>
              <a:defRPr b="1" sz="2000"/>
            </a:pPr>
            <a:r>
              <a:t>GUI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Einfach gestaltet (JButton)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Karten (.png) werden über Jbutton gelegt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  <a:r>
              <a:t>"Ein Frame" für Chat und Game</a:t>
            </a:r>
          </a:p>
          <a:p>
            <a:pPr lvl="1" marL="581525" indent="-200525">
              <a:lnSpc>
                <a:spcPct val="120000"/>
              </a:lnSpc>
              <a:buSzPct val="100000"/>
              <a:buChar char="•"/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