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86" d="100"/>
          <a:sy n="86" d="100"/>
        </p:scale>
        <p:origin x="48" y="3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8" name="Shape 12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Mastertitelformat bearbeiten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5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</a:lstStyle>
          <a:p>
            <a:r>
              <a:t>Master-Untertitelformat bearbeiten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Titeltext</a:t>
            </a:r>
          </a:p>
        </p:txBody>
      </p:sp>
      <p:sp>
        <p:nvSpPr>
          <p:cNvPr id="92" name="Shape 9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3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3" name="Shape 93"/>
          <p:cNvSpPr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94" name="Shape 9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102" name="Shape 10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r>
              <a:t>Mastertitelformat bearbeiten</a:t>
            </a:r>
          </a:p>
        </p:txBody>
      </p:sp>
      <p:sp>
        <p:nvSpPr>
          <p:cNvPr id="111" name="Shape 111"/>
          <p:cNvSpPr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r>
              <a:t>Mastertextformat bearbeiten</a:t>
            </a:r>
          </a:p>
          <a:p>
            <a:pPr lvl="1"/>
            <a:r>
              <a:t>Zweite Ebene</a:t>
            </a:r>
          </a:p>
          <a:p>
            <a:pPr lvl="2"/>
            <a:r>
              <a:t>Dritte Ebene</a:t>
            </a:r>
          </a:p>
          <a:p>
            <a:pPr lvl="3"/>
            <a:r>
              <a:t>Vierte Ebene</a:t>
            </a:r>
          </a:p>
          <a:p>
            <a:pPr lvl="4"/>
            <a:r>
              <a:t>Fünfte Ebene</a:t>
            </a:r>
          </a:p>
        </p:txBody>
      </p:sp>
      <p:sp>
        <p:nvSpPr>
          <p:cNvPr id="112" name="Shape 1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und Inhalt 0">
    <p:bg>
      <p:bgPr>
        <a:solidFill>
          <a:srgbClr val="E3FD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120" name="Shape 12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21" name="Shape 12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21" name="Shape 2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22" name="Shape 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und Inhalt 0">
    <p:bg>
      <p:bgPr>
        <a:solidFill>
          <a:srgbClr val="E3FD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Mastertitelformat bearbeiten</a:t>
            </a:r>
          </a:p>
        </p:txBody>
      </p:sp>
      <p:sp>
        <p:nvSpPr>
          <p:cNvPr id="30" name="Shape 3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Mastertextformat bearbeiten</a:t>
            </a:r>
          </a:p>
          <a:p>
            <a:pPr lvl="1"/>
            <a:r>
              <a:t>Zweite Ebene</a:t>
            </a:r>
          </a:p>
          <a:p>
            <a:pPr lvl="2"/>
            <a:r>
              <a:t>Dritte Ebene</a:t>
            </a:r>
          </a:p>
          <a:p>
            <a:pPr lvl="3"/>
            <a:r>
              <a:t>Vierte Ebene</a:t>
            </a:r>
          </a:p>
          <a:p>
            <a:pPr lvl="4"/>
            <a:r>
              <a:t>Fünfte Ebene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Titeltext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90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Mastertitelformat bearbeiten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Mastertextformat bearbeiten</a:t>
            </a:r>
          </a:p>
          <a:p>
            <a:pPr lvl="1"/>
            <a:r>
              <a:t>Zweite Ebene</a:t>
            </a:r>
          </a:p>
          <a:p>
            <a:pPr lvl="2"/>
            <a:r>
              <a:t>Dritte Ebene</a:t>
            </a:r>
          </a:p>
          <a:p>
            <a:pPr lvl="3"/>
            <a:r>
              <a:t>Vierte Ebene</a:t>
            </a:r>
          </a:p>
          <a:p>
            <a:pPr lvl="4"/>
            <a:r>
              <a:t>Fünfte Ebene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Mastertitelformat bearbeiten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90" cy="823915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</a:lstStyle>
          <a:p>
            <a:r>
              <a:t>Mastertextformat bearbeiten</a:t>
            </a:r>
          </a:p>
        </p:txBody>
      </p:sp>
      <p:sp>
        <p:nvSpPr>
          <p:cNvPr id="58" name="Shape 58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9" name="Shape 5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Titeltext</a:t>
            </a:r>
          </a:p>
        </p:txBody>
      </p:sp>
      <p:sp>
        <p:nvSpPr>
          <p:cNvPr id="82" name="Shape 82"/>
          <p:cNvSpPr>
            <a:spLocks noGrp="1"/>
          </p:cNvSpPr>
          <p:nvPr>
            <p:ph type="body" sz="half" idx="1"/>
          </p:nvPr>
        </p:nvSpPr>
        <p:spPr>
          <a:xfrm>
            <a:off x="5183187" y="987425"/>
            <a:ext cx="6172203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83" name="Shape 8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Titeltext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089823" y="6404294"/>
            <a:ext cx="263978" cy="2692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FD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/>
        </p:nvSpPr>
        <p:spPr>
          <a:xfrm>
            <a:off x="611423" y="473695"/>
            <a:ext cx="6348578" cy="53114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defRPr sz="3500" b="1" u="sng">
                <a:latin typeface="Arial"/>
                <a:ea typeface="Arial"/>
                <a:cs typeface="Arial"/>
                <a:sym typeface="Arial"/>
              </a:defRPr>
            </a:pPr>
            <a:r>
              <a:t>Meilensteinpräsentation III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10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>
              <a:lnSpc>
                <a:spcPct val="90000"/>
              </a:lnSpc>
              <a:spcBef>
                <a:spcPts val="600"/>
              </a:spcBef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Programmierprojekt 2020 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Implementierung von </a:t>
            </a:r>
            <a:r>
              <a:rPr b="1"/>
              <a:t>Skip-Bo ©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3000" b="1">
                <a:latin typeface="Arial"/>
                <a:ea typeface="Arial"/>
                <a:cs typeface="Arial"/>
                <a:sym typeface="Arial"/>
              </a:defRPr>
            </a:pPr>
            <a:endParaRPr b="1"/>
          </a:p>
          <a:p>
            <a:pPr>
              <a:lnSpc>
                <a:spcPct val="90000"/>
              </a:lnSpc>
              <a:spcBef>
                <a:spcPts val="600"/>
              </a:spcBef>
              <a:defRPr sz="3000" b="1" u="sng">
                <a:latin typeface="Arial"/>
                <a:ea typeface="Arial"/>
                <a:cs typeface="Arial"/>
                <a:sym typeface="Arial"/>
              </a:defRPr>
            </a:pPr>
            <a:r>
              <a:t>Gruppe: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1000" b="1" u="sng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>
              <a:lnSpc>
                <a:spcPct val="90000"/>
              </a:lnSpc>
              <a:spcBef>
                <a:spcPts val="600"/>
              </a:spcBef>
              <a:defRPr sz="2500">
                <a:latin typeface="Arial"/>
                <a:ea typeface="Arial"/>
                <a:cs typeface="Arial"/>
                <a:sym typeface="Arial"/>
              </a:defRPr>
            </a:pPr>
            <a:r>
              <a:t> 	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2500">
                <a:latin typeface="Arial"/>
                <a:ea typeface="Arial"/>
                <a:cs typeface="Arial"/>
                <a:sym typeface="Arial"/>
              </a:defRPr>
            </a:pPr>
            <a:r>
              <a:t>	Manuela Wildi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10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>
              <a:lnSpc>
                <a:spcPct val="90000"/>
              </a:lnSpc>
              <a:spcBef>
                <a:spcPts val="600"/>
              </a:spcBef>
              <a:defRPr sz="2500">
                <a:latin typeface="Arial"/>
                <a:ea typeface="Arial"/>
                <a:cs typeface="Arial"/>
                <a:sym typeface="Arial"/>
              </a:defRPr>
            </a:pPr>
            <a:r>
              <a:t> 	Rao Rohan Girish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10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>
              <a:lnSpc>
                <a:spcPct val="90000"/>
              </a:lnSpc>
              <a:spcBef>
                <a:spcPts val="600"/>
              </a:spcBef>
              <a:defRPr sz="2500">
                <a:latin typeface="Arial"/>
                <a:ea typeface="Arial"/>
                <a:cs typeface="Arial"/>
                <a:sym typeface="Arial"/>
              </a:defRPr>
            </a:pPr>
            <a:r>
              <a:t> 	Guillaume Joyet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10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>
              <a:lnSpc>
                <a:spcPct val="90000"/>
              </a:lnSpc>
              <a:spcBef>
                <a:spcPts val="600"/>
              </a:spcBef>
              <a:defRPr sz="2500">
                <a:latin typeface="Arial"/>
                <a:ea typeface="Arial"/>
                <a:cs typeface="Arial"/>
                <a:sym typeface="Arial"/>
              </a:defRPr>
            </a:pPr>
            <a:r>
              <a:t> 	Janni Batsilas</a:t>
            </a:r>
          </a:p>
        </p:txBody>
      </p:sp>
      <p:pic>
        <p:nvPicPr>
          <p:cNvPr id="131" name="image1.png" descr="Bildergebnis für skip b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17975">
            <a:off x="7881139" y="2164969"/>
            <a:ext cx="4099167" cy="2828197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Shape 132"/>
          <p:cNvSpPr/>
          <p:nvPr/>
        </p:nvSpPr>
        <p:spPr>
          <a:xfrm>
            <a:off x="8396506" y="6045408"/>
            <a:ext cx="2859057" cy="358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Quelle:  mercadolibre.com</a:t>
            </a:r>
          </a:p>
        </p:txBody>
      </p:sp>
      <p:pic>
        <p:nvPicPr>
          <p:cNvPr id="133" name="image2.png" descr="Bildergebnis für skip b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050579">
            <a:off x="6278974" y="2543811"/>
            <a:ext cx="3412369" cy="3032525"/>
          </a:xfrm>
          <a:prstGeom prst="rect">
            <a:avLst/>
          </a:prstGeom>
          <a:ln w="12700">
            <a:miter lim="400000"/>
          </a:ln>
        </p:spPr>
      </p:pic>
      <p:pic>
        <p:nvPicPr>
          <p:cNvPr id="134" name="image3.png" descr="Schuljun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000" y="4079849"/>
            <a:ext cx="731506" cy="731509"/>
          </a:xfrm>
          <a:prstGeom prst="rect">
            <a:avLst/>
          </a:prstGeom>
          <a:ln w="12700">
            <a:miter lim="400000"/>
          </a:ln>
        </p:spPr>
      </p:pic>
      <p:pic>
        <p:nvPicPr>
          <p:cNvPr id="135" name="image4.png" descr="Schulmädchen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000" y="3387576"/>
            <a:ext cx="731506" cy="731509"/>
          </a:xfrm>
          <a:prstGeom prst="rect">
            <a:avLst/>
          </a:prstGeom>
          <a:ln w="12700">
            <a:miter lim="400000"/>
          </a:ln>
        </p:spPr>
      </p:pic>
      <p:pic>
        <p:nvPicPr>
          <p:cNvPr id="136" name="image3.png" descr="Schuljun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000" y="4725510"/>
            <a:ext cx="731506" cy="731506"/>
          </a:xfrm>
          <a:prstGeom prst="rect">
            <a:avLst/>
          </a:prstGeom>
          <a:ln w="12700">
            <a:miter lim="400000"/>
          </a:ln>
        </p:spPr>
      </p:pic>
      <p:pic>
        <p:nvPicPr>
          <p:cNvPr id="137" name="image3.png" descr="Schuljun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000" y="5356145"/>
            <a:ext cx="731506" cy="731509"/>
          </a:xfrm>
          <a:prstGeom prst="rect">
            <a:avLst/>
          </a:prstGeom>
          <a:ln w="12700">
            <a:miter lim="400000"/>
          </a:ln>
        </p:spPr>
      </p:pic>
      <p:pic>
        <p:nvPicPr>
          <p:cNvPr id="138" name="image5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57655" y="2242654"/>
            <a:ext cx="2686631" cy="123379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/>
        </p:nvSpPr>
        <p:spPr>
          <a:xfrm>
            <a:off x="4038600" y="6404293"/>
            <a:ext cx="4114800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Mlst.-Präsentation Nr. III  /  Gruppe 15</a:t>
            </a:r>
          </a:p>
        </p:txBody>
      </p:sp>
      <p:sp>
        <p:nvSpPr>
          <p:cNvPr id="214" name="Shape 214"/>
          <p:cNvSpPr>
            <a:spLocks noGrp="1"/>
          </p:cNvSpPr>
          <p:nvPr>
            <p:ph type="title"/>
          </p:nvPr>
        </p:nvSpPr>
        <p:spPr>
          <a:xfrm>
            <a:off x="0" y="-2"/>
            <a:ext cx="10515600" cy="720440"/>
          </a:xfrm>
          <a:prstGeom prst="rect">
            <a:avLst/>
          </a:prstGeom>
        </p:spPr>
        <p:txBody>
          <a:bodyPr/>
          <a:lstStyle>
            <a:lvl1pPr>
              <a:defRPr sz="2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	Technische Eigenheiten</a:t>
            </a:r>
          </a:p>
        </p:txBody>
      </p:sp>
      <p:sp>
        <p:nvSpPr>
          <p:cNvPr id="215" name="Shape 215"/>
          <p:cNvSpPr>
            <a:spLocks noGrp="1"/>
          </p:cNvSpPr>
          <p:nvPr>
            <p:ph type="sldNum" sz="quarter" idx="4294967295"/>
          </p:nvPr>
        </p:nvSpPr>
        <p:spPr>
          <a:xfrm>
            <a:off x="11089820" y="6404293"/>
            <a:ext cx="263979" cy="2692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216" name="Shape 216"/>
          <p:cNvSpPr/>
          <p:nvPr/>
        </p:nvSpPr>
        <p:spPr>
          <a:xfrm>
            <a:off x="-11085" y="720436"/>
            <a:ext cx="4584004" cy="3"/>
          </a:xfrm>
          <a:prstGeom prst="line">
            <a:avLst/>
          </a:prstGeom>
          <a:ln w="28575">
            <a:solidFill>
              <a:srgbClr val="000000"/>
            </a:solidFill>
            <a:miter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217" name="image10.png" descr="Fingerabdruck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99" y="86302"/>
            <a:ext cx="547828" cy="547831"/>
          </a:xfrm>
          <a:prstGeom prst="rect">
            <a:avLst/>
          </a:prstGeom>
          <a:ln w="12700">
            <a:miter lim="400000"/>
          </a:ln>
        </p:spPr>
      </p:pic>
      <p:sp>
        <p:nvSpPr>
          <p:cNvPr id="218" name="Shape 218"/>
          <p:cNvSpPr/>
          <p:nvPr/>
        </p:nvSpPr>
        <p:spPr>
          <a:xfrm>
            <a:off x="4401723" y="813884"/>
            <a:ext cx="3594891" cy="437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120000"/>
              </a:lnSpc>
              <a:defRPr sz="2000"/>
            </a:lvl1pPr>
          </a:lstStyle>
          <a:p>
            <a:r>
              <a:rPr b="1" dirty="0"/>
              <a:t>log4j2.properties </a:t>
            </a:r>
            <a:r>
              <a:rPr b="1" dirty="0" err="1"/>
              <a:t>Datei</a:t>
            </a:r>
            <a:r>
              <a:rPr b="1" dirty="0"/>
              <a:t> (</a:t>
            </a:r>
            <a:r>
              <a:rPr b="1" dirty="0" err="1"/>
              <a:t>Beispiel</a:t>
            </a:r>
            <a:r>
              <a:rPr b="1" dirty="0"/>
              <a:t>)</a:t>
            </a:r>
          </a:p>
        </p:txBody>
      </p:sp>
      <p:pic>
        <p:nvPicPr>
          <p:cNvPr id="219" name="image1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1981" y="1344368"/>
            <a:ext cx="9608037" cy="49633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/>
        </p:nvSpPr>
        <p:spPr>
          <a:xfrm>
            <a:off x="4038600" y="6404293"/>
            <a:ext cx="4114800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Mlst.-Präsentation Nr. III  /  Gruppe 15</a:t>
            </a:r>
          </a:p>
        </p:txBody>
      </p:sp>
      <p:sp>
        <p:nvSpPr>
          <p:cNvPr id="222" name="Shape 222"/>
          <p:cNvSpPr>
            <a:spLocks noGrp="1"/>
          </p:cNvSpPr>
          <p:nvPr>
            <p:ph type="title"/>
          </p:nvPr>
        </p:nvSpPr>
        <p:spPr>
          <a:xfrm>
            <a:off x="0" y="-2"/>
            <a:ext cx="10515600" cy="720440"/>
          </a:xfrm>
          <a:prstGeom prst="rect">
            <a:avLst/>
          </a:prstGeom>
        </p:spPr>
        <p:txBody>
          <a:bodyPr/>
          <a:lstStyle>
            <a:lvl1pPr>
              <a:defRPr sz="2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	 Übersicht</a:t>
            </a:r>
          </a:p>
        </p:txBody>
      </p:sp>
      <p:sp>
        <p:nvSpPr>
          <p:cNvPr id="223" name="Shape 223"/>
          <p:cNvSpPr>
            <a:spLocks noGrp="1"/>
          </p:cNvSpPr>
          <p:nvPr>
            <p:ph type="body" sz="half" idx="1"/>
          </p:nvPr>
        </p:nvSpPr>
        <p:spPr>
          <a:xfrm>
            <a:off x="1889727" y="1485000"/>
            <a:ext cx="7622080" cy="435133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Outline / Spieldemonstration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Spiellogik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Technische Eigenheiten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0" indent="0">
              <a:buSzTx/>
              <a:buNone/>
              <a:defRPr sz="3000" b="1">
                <a:latin typeface="Arial"/>
                <a:ea typeface="Arial"/>
                <a:cs typeface="Arial"/>
                <a:sym typeface="Arial"/>
              </a:defRPr>
            </a:pPr>
            <a:r>
              <a:t>Standpunkt / Zwischenresümee</a:t>
            </a:r>
          </a:p>
        </p:txBody>
      </p:sp>
      <p:sp>
        <p:nvSpPr>
          <p:cNvPr id="224" name="Shape 224"/>
          <p:cNvSpPr>
            <a:spLocks noGrp="1"/>
          </p:cNvSpPr>
          <p:nvPr>
            <p:ph type="sldNum" sz="quarter" idx="4294967295"/>
          </p:nvPr>
        </p:nvSpPr>
        <p:spPr>
          <a:xfrm>
            <a:off x="11089816" y="6404292"/>
            <a:ext cx="263979" cy="2692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pic>
        <p:nvPicPr>
          <p:cNvPr id="225" name="image6.png" descr="Gamecontrolle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217" y="1265059"/>
            <a:ext cx="914401" cy="914401"/>
          </a:xfrm>
          <a:prstGeom prst="rect">
            <a:avLst/>
          </a:prstGeom>
          <a:ln w="12700">
            <a:miter lim="400000"/>
          </a:ln>
        </p:spPr>
      </p:pic>
      <p:sp>
        <p:nvSpPr>
          <p:cNvPr id="226" name="Shape 226"/>
          <p:cNvSpPr/>
          <p:nvPr/>
        </p:nvSpPr>
        <p:spPr>
          <a:xfrm>
            <a:off x="-16627" y="720436"/>
            <a:ext cx="3088629" cy="3"/>
          </a:xfrm>
          <a:prstGeom prst="line">
            <a:avLst/>
          </a:prstGeom>
          <a:ln w="28575">
            <a:solidFill>
              <a:srgbClr val="000000"/>
            </a:solidFill>
            <a:miter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227" name="image7.png" descr="Präsentation mit Checkliste RNL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859" y="90215"/>
            <a:ext cx="540000" cy="540004"/>
          </a:xfrm>
          <a:prstGeom prst="rect">
            <a:avLst/>
          </a:prstGeom>
          <a:ln w="12700">
            <a:miter lim="400000"/>
          </a:ln>
        </p:spPr>
      </p:pic>
      <p:pic>
        <p:nvPicPr>
          <p:cNvPr id="228" name="image8.png" descr="Markieru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217" y="4499231"/>
            <a:ext cx="914401" cy="914403"/>
          </a:xfrm>
          <a:prstGeom prst="rect">
            <a:avLst/>
          </a:prstGeom>
          <a:ln w="12700">
            <a:miter lim="400000"/>
          </a:ln>
        </p:spPr>
      </p:pic>
      <p:pic>
        <p:nvPicPr>
          <p:cNvPr id="229" name="image9.png" descr="Glühbirne und Zahnrad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217" y="2343116"/>
            <a:ext cx="914401" cy="914403"/>
          </a:xfrm>
          <a:prstGeom prst="rect">
            <a:avLst/>
          </a:prstGeom>
          <a:ln w="12700">
            <a:miter lim="400000"/>
          </a:ln>
        </p:spPr>
      </p:pic>
      <p:pic>
        <p:nvPicPr>
          <p:cNvPr id="230" name="image10.png" descr="Fingerabdruck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5217" y="3421174"/>
            <a:ext cx="914401" cy="9144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image1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998" y="2673000"/>
            <a:ext cx="6097148" cy="2556413"/>
          </a:xfrm>
          <a:prstGeom prst="rect">
            <a:avLst/>
          </a:prstGeom>
          <a:ln w="12700">
            <a:miter lim="400000"/>
          </a:ln>
        </p:spPr>
      </p:pic>
      <p:sp>
        <p:nvSpPr>
          <p:cNvPr id="233" name="Shape 233"/>
          <p:cNvSpPr/>
          <p:nvPr/>
        </p:nvSpPr>
        <p:spPr>
          <a:xfrm>
            <a:off x="4038600" y="6404293"/>
            <a:ext cx="4114800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r>
              <a:t>Mlst.-Präsentation Nr. III  /  Gruppe 15</a:t>
            </a:r>
          </a:p>
        </p:txBody>
      </p:sp>
      <p:sp>
        <p:nvSpPr>
          <p:cNvPr id="234" name="Shape 234"/>
          <p:cNvSpPr>
            <a:spLocks noGrp="1"/>
          </p:cNvSpPr>
          <p:nvPr>
            <p:ph type="title"/>
          </p:nvPr>
        </p:nvSpPr>
        <p:spPr>
          <a:xfrm>
            <a:off x="0" y="-2"/>
            <a:ext cx="10515600" cy="720440"/>
          </a:xfrm>
          <a:prstGeom prst="rect">
            <a:avLst/>
          </a:prstGeom>
        </p:spPr>
        <p:txBody>
          <a:bodyPr/>
          <a:lstStyle>
            <a:lvl1pPr>
              <a:defRPr sz="2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	Standpunkt / Zwischenresümee</a:t>
            </a:r>
          </a:p>
        </p:txBody>
      </p:sp>
      <p:sp>
        <p:nvSpPr>
          <p:cNvPr id="235" name="Shape 235"/>
          <p:cNvSpPr>
            <a:spLocks noGrp="1"/>
          </p:cNvSpPr>
          <p:nvPr>
            <p:ph type="sldNum" sz="quarter" idx="4294967295"/>
          </p:nvPr>
        </p:nvSpPr>
        <p:spPr>
          <a:xfrm>
            <a:off x="11089816" y="6404292"/>
            <a:ext cx="263979" cy="2692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sp>
        <p:nvSpPr>
          <p:cNvPr id="236" name="Shape 236"/>
          <p:cNvSpPr/>
          <p:nvPr/>
        </p:nvSpPr>
        <p:spPr>
          <a:xfrm>
            <a:off x="-11085" y="720436"/>
            <a:ext cx="5268888" cy="3"/>
          </a:xfrm>
          <a:prstGeom prst="line">
            <a:avLst/>
          </a:prstGeom>
          <a:ln w="28575">
            <a:solidFill>
              <a:srgbClr val="000000"/>
            </a:solidFill>
            <a:miter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237" name="image8.png" descr="Markieru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99" y="-3"/>
            <a:ext cx="696002" cy="696004"/>
          </a:xfrm>
          <a:prstGeom prst="rect">
            <a:avLst/>
          </a:prstGeom>
          <a:ln w="12700">
            <a:miter lim="400000"/>
          </a:ln>
        </p:spPr>
      </p:pic>
      <p:sp>
        <p:nvSpPr>
          <p:cNvPr id="238" name="Shape 238"/>
          <p:cNvSpPr/>
          <p:nvPr/>
        </p:nvSpPr>
        <p:spPr>
          <a:xfrm>
            <a:off x="413511" y="1052999"/>
            <a:ext cx="9678490" cy="4708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marL="342900" indent="-342900">
              <a:buSzPct val="100000"/>
              <a:buFont typeface="Arial" panose="020B0604020202020204" pitchFamily="34" charset="0"/>
              <a:buChar char="•"/>
              <a:defRPr sz="2000" b="1"/>
            </a:pPr>
            <a:r>
              <a:rPr dirty="0" err="1"/>
              <a:t>Zielvorgaben</a:t>
            </a:r>
            <a:r>
              <a:rPr dirty="0"/>
              <a:t> der </a:t>
            </a:r>
            <a:r>
              <a:rPr dirty="0" err="1"/>
              <a:t>Meilensteine</a:t>
            </a:r>
            <a:r>
              <a:rPr dirty="0"/>
              <a:t> </a:t>
            </a:r>
            <a:r>
              <a:rPr dirty="0" err="1"/>
              <a:t>bisher</a:t>
            </a:r>
            <a:r>
              <a:rPr dirty="0"/>
              <a:t> </a:t>
            </a:r>
            <a:r>
              <a:rPr dirty="0" err="1"/>
              <a:t>im</a:t>
            </a:r>
            <a:r>
              <a:rPr dirty="0"/>
              <a:t> </a:t>
            </a:r>
            <a:r>
              <a:rPr dirty="0" err="1"/>
              <a:t>Grossen</a:t>
            </a:r>
            <a:r>
              <a:rPr dirty="0"/>
              <a:t> und </a:t>
            </a:r>
            <a:r>
              <a:rPr dirty="0" err="1"/>
              <a:t>Ganzen</a:t>
            </a:r>
            <a:r>
              <a:rPr dirty="0"/>
              <a:t> </a:t>
            </a:r>
            <a:r>
              <a:rPr dirty="0" err="1"/>
              <a:t>erreicht</a:t>
            </a:r>
            <a:r>
              <a:rPr dirty="0"/>
              <a:t>:</a:t>
            </a:r>
          </a:p>
          <a:p>
            <a:pPr marL="800100" lvl="1" indent="-342900">
              <a:buSzPct val="100000"/>
              <a:buChar char="-"/>
              <a:defRPr sz="2000"/>
            </a:pPr>
            <a:r>
              <a:rPr dirty="0" err="1"/>
              <a:t>Dokumentation</a:t>
            </a:r>
            <a:r>
              <a:rPr dirty="0"/>
              <a:t> </a:t>
            </a:r>
            <a:r>
              <a:rPr dirty="0" err="1"/>
              <a:t>wurde</a:t>
            </a:r>
            <a:r>
              <a:rPr dirty="0"/>
              <a:t> </a:t>
            </a:r>
            <a:r>
              <a:rPr dirty="0" err="1"/>
              <a:t>erstellt</a:t>
            </a:r>
            <a:r>
              <a:rPr dirty="0"/>
              <a:t> </a:t>
            </a:r>
          </a:p>
          <a:p>
            <a:pPr marL="800100" lvl="1" indent="-342900">
              <a:buSzPct val="100000"/>
              <a:buChar char="-"/>
              <a:defRPr sz="2000"/>
            </a:pPr>
            <a:r>
              <a:rPr dirty="0"/>
              <a:t>Der Code </a:t>
            </a:r>
            <a:r>
              <a:rPr dirty="0" err="1"/>
              <a:t>erfüllt</a:t>
            </a:r>
            <a:r>
              <a:rPr dirty="0"/>
              <a:t> die </a:t>
            </a:r>
            <a:r>
              <a:rPr dirty="0" err="1"/>
              <a:t>verlangte</a:t>
            </a:r>
            <a:r>
              <a:rPr dirty="0"/>
              <a:t> </a:t>
            </a:r>
            <a:r>
              <a:rPr dirty="0" err="1"/>
              <a:t>Funktion</a:t>
            </a:r>
            <a:endParaRPr dirty="0"/>
          </a:p>
          <a:p>
            <a:pPr lvl="1" indent="457200">
              <a:defRPr sz="2000"/>
            </a:pPr>
            <a:endParaRPr dirty="0"/>
          </a:p>
          <a:p>
            <a:pPr marL="342900" indent="-342900">
              <a:buSzPct val="100000"/>
              <a:buFont typeface="Arial" panose="020B0604020202020204" pitchFamily="34" charset="0"/>
              <a:buChar char="•"/>
              <a:defRPr sz="2000" b="1"/>
            </a:pPr>
            <a:r>
              <a:rPr dirty="0" err="1"/>
              <a:t>Zuständigkeiten</a:t>
            </a:r>
            <a:r>
              <a:rPr dirty="0"/>
              <a:t> </a:t>
            </a:r>
            <a:r>
              <a:rPr dirty="0" err="1"/>
              <a:t>haben</a:t>
            </a:r>
            <a:r>
              <a:rPr dirty="0"/>
              <a:t> </a:t>
            </a:r>
            <a:r>
              <a:rPr dirty="0" err="1"/>
              <a:t>sich</a:t>
            </a:r>
            <a:r>
              <a:rPr dirty="0"/>
              <a:t> </a:t>
            </a:r>
            <a:r>
              <a:rPr dirty="0" err="1"/>
              <a:t>nicht</a:t>
            </a:r>
            <a:r>
              <a:rPr dirty="0"/>
              <a:t> </a:t>
            </a:r>
            <a:r>
              <a:rPr dirty="0" err="1"/>
              <a:t>geändert</a:t>
            </a:r>
            <a:r>
              <a:rPr dirty="0"/>
              <a:t>:</a:t>
            </a:r>
          </a:p>
          <a:p>
            <a:pPr lvl="1" indent="457200">
              <a:defRPr sz="2000"/>
            </a:pPr>
            <a:endParaRPr dirty="0"/>
          </a:p>
          <a:p>
            <a:pPr lvl="1" indent="457200">
              <a:defRPr sz="2000"/>
            </a:pPr>
            <a:endParaRPr dirty="0"/>
          </a:p>
          <a:p>
            <a:pPr>
              <a:defRPr sz="2000"/>
            </a:pPr>
            <a:endParaRPr dirty="0"/>
          </a:p>
          <a:p>
            <a:pPr>
              <a:defRPr sz="2000"/>
            </a:pPr>
            <a:endParaRPr dirty="0"/>
          </a:p>
          <a:p>
            <a:pPr>
              <a:defRPr sz="2000"/>
            </a:pPr>
            <a:endParaRPr dirty="0"/>
          </a:p>
          <a:p>
            <a:pPr>
              <a:defRPr sz="2000"/>
            </a:pPr>
            <a:endParaRPr dirty="0"/>
          </a:p>
          <a:p>
            <a:pPr>
              <a:defRPr sz="2000"/>
            </a:pPr>
            <a:endParaRPr dirty="0"/>
          </a:p>
          <a:p>
            <a:pPr>
              <a:defRPr sz="2000"/>
            </a:pPr>
            <a:endParaRPr dirty="0"/>
          </a:p>
          <a:p>
            <a:pPr marL="342900" indent="-342900">
              <a:buSzPct val="100000"/>
              <a:buFont typeface="Arial" panose="020B0604020202020204" pitchFamily="34" charset="0"/>
              <a:buChar char="•"/>
              <a:defRPr sz="2000" b="1"/>
            </a:pPr>
            <a:r>
              <a:rPr dirty="0" err="1"/>
              <a:t>Keine</a:t>
            </a:r>
            <a:r>
              <a:rPr dirty="0"/>
              <a:t> 180° </a:t>
            </a:r>
            <a:r>
              <a:rPr dirty="0" err="1"/>
              <a:t>Drehungen</a:t>
            </a:r>
            <a:r>
              <a:rPr dirty="0"/>
              <a:t>:</a:t>
            </a:r>
          </a:p>
          <a:p>
            <a:pPr marL="800100" lvl="1" indent="-342900">
              <a:buSzPct val="100000"/>
              <a:buChar char="-"/>
              <a:defRPr sz="2000"/>
            </a:pPr>
            <a:r>
              <a:rPr dirty="0" err="1"/>
              <a:t>Wir</a:t>
            </a:r>
            <a:r>
              <a:rPr dirty="0"/>
              <a:t> </a:t>
            </a:r>
            <a:r>
              <a:rPr dirty="0" err="1"/>
              <a:t>konnten</a:t>
            </a:r>
            <a:r>
              <a:rPr dirty="0"/>
              <a:t> das Spiel </a:t>
            </a:r>
            <a:r>
              <a:rPr dirty="0" err="1"/>
              <a:t>verwirklichen</a:t>
            </a:r>
            <a:r>
              <a:rPr dirty="0"/>
              <a:t> </a:t>
            </a:r>
            <a:r>
              <a:rPr dirty="0" err="1"/>
              <a:t>wie</a:t>
            </a:r>
            <a:r>
              <a:rPr dirty="0"/>
              <a:t> </a:t>
            </a:r>
            <a:r>
              <a:rPr dirty="0" err="1"/>
              <a:t>wir</a:t>
            </a:r>
            <a:r>
              <a:rPr dirty="0"/>
              <a:t> es </a:t>
            </a:r>
            <a:r>
              <a:rPr dirty="0" err="1"/>
              <a:t>uns</a:t>
            </a:r>
            <a:r>
              <a:rPr dirty="0"/>
              <a:t> </a:t>
            </a:r>
            <a:r>
              <a:rPr dirty="0" err="1"/>
              <a:t>vorgestellt</a:t>
            </a:r>
            <a:r>
              <a:rPr dirty="0"/>
              <a:t> </a:t>
            </a:r>
            <a:r>
              <a:rPr dirty="0" err="1"/>
              <a:t>haben</a:t>
            </a:r>
            <a:r>
              <a:rPr dirty="0"/>
              <a:t>.</a:t>
            </a:r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/>
        </p:nvSpPr>
        <p:spPr>
          <a:xfrm>
            <a:off x="4038600" y="6404293"/>
            <a:ext cx="4114800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Mlst.-Präsentation Nr. III  /  Gruppe 15</a:t>
            </a:r>
          </a:p>
        </p:txBody>
      </p:sp>
      <p:sp>
        <p:nvSpPr>
          <p:cNvPr id="241" name="Shape 241"/>
          <p:cNvSpPr>
            <a:spLocks noGrp="1"/>
          </p:cNvSpPr>
          <p:nvPr>
            <p:ph type="title"/>
          </p:nvPr>
        </p:nvSpPr>
        <p:spPr>
          <a:xfrm>
            <a:off x="0" y="-2"/>
            <a:ext cx="10515600" cy="720440"/>
          </a:xfrm>
          <a:prstGeom prst="rect">
            <a:avLst/>
          </a:prstGeom>
        </p:spPr>
        <p:txBody>
          <a:bodyPr/>
          <a:lstStyle>
            <a:lvl1pPr>
              <a:defRPr sz="2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	Standpunkt / Zwischenresümee</a:t>
            </a:r>
          </a:p>
        </p:txBody>
      </p:sp>
      <p:sp>
        <p:nvSpPr>
          <p:cNvPr id="242" name="Shape 242"/>
          <p:cNvSpPr>
            <a:spLocks noGrp="1"/>
          </p:cNvSpPr>
          <p:nvPr>
            <p:ph type="sldNum" sz="quarter" idx="4294967295"/>
          </p:nvPr>
        </p:nvSpPr>
        <p:spPr>
          <a:xfrm>
            <a:off x="11089816" y="6404292"/>
            <a:ext cx="263979" cy="2692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sp>
        <p:nvSpPr>
          <p:cNvPr id="243" name="Shape 243"/>
          <p:cNvSpPr/>
          <p:nvPr/>
        </p:nvSpPr>
        <p:spPr>
          <a:xfrm>
            <a:off x="-11085" y="720436"/>
            <a:ext cx="5268888" cy="3"/>
          </a:xfrm>
          <a:prstGeom prst="line">
            <a:avLst/>
          </a:prstGeom>
          <a:ln w="28575">
            <a:solidFill>
              <a:srgbClr val="000000"/>
            </a:solidFill>
            <a:miter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244" name="image8.png" descr="Markieru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99" y="-3"/>
            <a:ext cx="696002" cy="696004"/>
          </a:xfrm>
          <a:prstGeom prst="rect">
            <a:avLst/>
          </a:prstGeom>
          <a:ln w="12700">
            <a:miter lim="400000"/>
          </a:ln>
        </p:spPr>
      </p:pic>
      <p:sp>
        <p:nvSpPr>
          <p:cNvPr id="245" name="Shape 245"/>
          <p:cNvSpPr/>
          <p:nvPr/>
        </p:nvSpPr>
        <p:spPr>
          <a:xfrm>
            <a:off x="418555" y="1052999"/>
            <a:ext cx="9678490" cy="4765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marL="342900" indent="-342900">
              <a:buSzPct val="100000"/>
              <a:buFont typeface="Arial" panose="020B0604020202020204" pitchFamily="34" charset="0"/>
              <a:buChar char="•"/>
              <a:defRPr sz="2000" b="1"/>
            </a:pPr>
            <a:r>
              <a:rPr dirty="0"/>
              <a:t>Was gut </a:t>
            </a:r>
            <a:r>
              <a:rPr dirty="0" err="1"/>
              <a:t>lief</a:t>
            </a:r>
            <a:r>
              <a:rPr dirty="0"/>
              <a:t>:</a:t>
            </a:r>
          </a:p>
          <a:p>
            <a:pPr marL="800100" lvl="1" indent="-342900">
              <a:buSzPct val="100000"/>
              <a:buChar char="-"/>
              <a:defRPr sz="2000"/>
            </a:pPr>
            <a:r>
              <a:rPr dirty="0" err="1"/>
              <a:t>Abmachungen</a:t>
            </a:r>
            <a:r>
              <a:rPr dirty="0"/>
              <a:t> </a:t>
            </a:r>
            <a:r>
              <a:rPr dirty="0" err="1"/>
              <a:t>wurden</a:t>
            </a:r>
            <a:r>
              <a:rPr dirty="0"/>
              <a:t> </a:t>
            </a:r>
            <a:r>
              <a:rPr dirty="0" err="1"/>
              <a:t>eingehalten</a:t>
            </a:r>
            <a:endParaRPr dirty="0"/>
          </a:p>
          <a:p>
            <a:pPr marL="800100" lvl="1" indent="-342900">
              <a:buSzPct val="100000"/>
              <a:buChar char="-"/>
              <a:defRPr sz="2000"/>
            </a:pPr>
            <a:r>
              <a:rPr dirty="0" err="1"/>
              <a:t>Wir</a:t>
            </a:r>
            <a:r>
              <a:rPr dirty="0"/>
              <a:t> </a:t>
            </a:r>
            <a:r>
              <a:rPr dirty="0" err="1"/>
              <a:t>haben</a:t>
            </a:r>
            <a:r>
              <a:rPr dirty="0"/>
              <a:t> </a:t>
            </a:r>
            <a:r>
              <a:rPr dirty="0" err="1"/>
              <a:t>uns</a:t>
            </a:r>
            <a:r>
              <a:rPr dirty="0"/>
              <a:t> </a:t>
            </a:r>
            <a:r>
              <a:rPr dirty="0" err="1"/>
              <a:t>nicht</a:t>
            </a:r>
            <a:r>
              <a:rPr dirty="0"/>
              <a:t> </a:t>
            </a:r>
            <a:r>
              <a:rPr dirty="0" err="1"/>
              <a:t>übernommen</a:t>
            </a:r>
            <a:endParaRPr dirty="0"/>
          </a:p>
          <a:p>
            <a:pPr marL="800100" lvl="1" indent="-342900">
              <a:buSzPct val="100000"/>
              <a:buChar char="-"/>
              <a:defRPr sz="2000"/>
            </a:pPr>
            <a:endParaRPr dirty="0"/>
          </a:p>
          <a:p>
            <a:pPr marL="342900" indent="-342900">
              <a:buSzPct val="100000"/>
              <a:buFont typeface="Arial" panose="020B0604020202020204" pitchFamily="34" charset="0"/>
              <a:buChar char="•"/>
              <a:defRPr sz="2000" b="1"/>
            </a:pPr>
            <a:r>
              <a:rPr dirty="0"/>
              <a:t>Was </a:t>
            </a:r>
            <a:r>
              <a:rPr dirty="0" err="1"/>
              <a:t>wir</a:t>
            </a:r>
            <a:r>
              <a:rPr dirty="0"/>
              <a:t> </a:t>
            </a:r>
            <a:r>
              <a:rPr dirty="0" err="1"/>
              <a:t>unterschätzt</a:t>
            </a:r>
            <a:r>
              <a:rPr dirty="0"/>
              <a:t> </a:t>
            </a:r>
            <a:r>
              <a:rPr dirty="0" err="1"/>
              <a:t>haben</a:t>
            </a:r>
            <a:r>
              <a:rPr dirty="0"/>
              <a:t>:</a:t>
            </a:r>
          </a:p>
          <a:p>
            <a:pPr marL="800100" lvl="1" indent="-342900">
              <a:buSzPct val="100000"/>
              <a:buChar char="-"/>
              <a:defRPr sz="2000"/>
            </a:pPr>
            <a:r>
              <a:rPr dirty="0" err="1"/>
              <a:t>Aufwand</a:t>
            </a:r>
            <a:r>
              <a:rPr dirty="0"/>
              <a:t> </a:t>
            </a:r>
            <a:r>
              <a:rPr dirty="0" err="1"/>
              <a:t>Kommunikation</a:t>
            </a:r>
            <a:r>
              <a:rPr dirty="0"/>
              <a:t> </a:t>
            </a:r>
            <a:r>
              <a:rPr dirty="0" err="1"/>
              <a:t>mit</a:t>
            </a:r>
            <a:r>
              <a:rPr dirty="0"/>
              <a:t> </a:t>
            </a:r>
            <a:r>
              <a:rPr dirty="0" err="1"/>
              <a:t>Spiellogik</a:t>
            </a:r>
            <a:r>
              <a:rPr dirty="0"/>
              <a:t> </a:t>
            </a:r>
          </a:p>
          <a:p>
            <a:pPr marL="800100" lvl="1" indent="-342900">
              <a:buSzPct val="100000"/>
              <a:buChar char="-"/>
              <a:defRPr sz="2000"/>
            </a:pPr>
            <a:r>
              <a:rPr dirty="0" err="1"/>
              <a:t>Aufwand</a:t>
            </a:r>
            <a:r>
              <a:rPr dirty="0"/>
              <a:t> </a:t>
            </a:r>
            <a:r>
              <a:rPr dirty="0" err="1"/>
              <a:t>für</a:t>
            </a:r>
            <a:r>
              <a:rPr dirty="0"/>
              <a:t> </a:t>
            </a:r>
            <a:r>
              <a:rPr i="1" dirty="0" err="1"/>
              <a:t>gradle.build</a:t>
            </a:r>
            <a:r>
              <a:rPr i="1" dirty="0"/>
              <a:t> </a:t>
            </a:r>
            <a:r>
              <a:rPr dirty="0"/>
              <a:t>und </a:t>
            </a:r>
            <a:r>
              <a:rPr i="1" dirty="0"/>
              <a:t>logger</a:t>
            </a:r>
            <a:endParaRPr b="1" dirty="0"/>
          </a:p>
          <a:p>
            <a:pPr marL="342900" indent="-342900">
              <a:buSzPct val="100000"/>
              <a:buChar char="-"/>
              <a:defRPr sz="2000" b="1"/>
            </a:pPr>
            <a:endParaRPr b="1" dirty="0"/>
          </a:p>
          <a:p>
            <a:pPr marL="342900" indent="-342900">
              <a:buSzPct val="100000"/>
              <a:buFont typeface="Arial" panose="020B0604020202020204" pitchFamily="34" charset="0"/>
              <a:buChar char="•"/>
              <a:defRPr sz="2000" b="1"/>
            </a:pPr>
            <a:r>
              <a:rPr dirty="0"/>
              <a:t>Was </a:t>
            </a:r>
            <a:r>
              <a:rPr dirty="0" err="1"/>
              <a:t>uns</a:t>
            </a:r>
            <a:r>
              <a:rPr dirty="0"/>
              <a:t> </a:t>
            </a:r>
            <a:r>
              <a:rPr dirty="0" err="1"/>
              <a:t>Probleme</a:t>
            </a:r>
            <a:r>
              <a:rPr dirty="0"/>
              <a:t> </a:t>
            </a:r>
            <a:r>
              <a:rPr dirty="0" err="1"/>
              <a:t>bereitete</a:t>
            </a:r>
            <a:r>
              <a:rPr dirty="0"/>
              <a:t>:</a:t>
            </a:r>
          </a:p>
          <a:p>
            <a:pPr marL="800100" lvl="1" indent="-342900">
              <a:buSzPct val="100000"/>
              <a:buChar char="-"/>
              <a:defRPr sz="2000"/>
            </a:pPr>
            <a:r>
              <a:rPr dirty="0" err="1"/>
              <a:t>Pushen</a:t>
            </a:r>
            <a:r>
              <a:rPr dirty="0"/>
              <a:t>, </a:t>
            </a:r>
            <a:r>
              <a:rPr dirty="0" err="1"/>
              <a:t>Mergen</a:t>
            </a:r>
            <a:r>
              <a:rPr dirty="0"/>
              <a:t> </a:t>
            </a:r>
            <a:r>
              <a:rPr dirty="0" err="1"/>
              <a:t>mit</a:t>
            </a:r>
            <a:r>
              <a:rPr dirty="0"/>
              <a:t> Git (</a:t>
            </a:r>
            <a:r>
              <a:rPr dirty="0" err="1"/>
              <a:t>Knappes</a:t>
            </a:r>
            <a:r>
              <a:rPr dirty="0"/>
              <a:t> </a:t>
            </a:r>
            <a:r>
              <a:rPr dirty="0" err="1"/>
              <a:t>Zeitmanagment</a:t>
            </a:r>
            <a:r>
              <a:rPr dirty="0"/>
              <a:t>)</a:t>
            </a:r>
          </a:p>
          <a:p>
            <a:pPr marL="800100" lvl="1" indent="-342900">
              <a:buSzPct val="100000"/>
              <a:buChar char="-"/>
              <a:defRPr sz="2000"/>
            </a:pPr>
            <a:r>
              <a:rPr dirty="0" err="1"/>
              <a:t>Erstellen</a:t>
            </a:r>
            <a:r>
              <a:rPr dirty="0"/>
              <a:t> der</a:t>
            </a:r>
            <a:r>
              <a:rPr i="1" dirty="0"/>
              <a:t> </a:t>
            </a:r>
            <a:r>
              <a:rPr i="1" dirty="0" err="1"/>
              <a:t>gradle.build</a:t>
            </a:r>
            <a:r>
              <a:rPr i="1" dirty="0"/>
              <a:t> </a:t>
            </a:r>
            <a:r>
              <a:rPr dirty="0"/>
              <a:t>-</a:t>
            </a:r>
            <a:r>
              <a:rPr dirty="0" err="1"/>
              <a:t>Datei</a:t>
            </a:r>
            <a:r>
              <a:rPr dirty="0"/>
              <a:t> </a:t>
            </a:r>
          </a:p>
          <a:p>
            <a:pPr marL="800100" lvl="1" indent="-342900">
              <a:buSzPct val="100000"/>
              <a:buChar char="-"/>
              <a:defRPr sz="2000" b="1"/>
            </a:pPr>
            <a:endParaRPr dirty="0"/>
          </a:p>
          <a:p>
            <a:pPr marL="342900" indent="-342900">
              <a:buSzPct val="100000"/>
              <a:buFont typeface="Arial" panose="020B0604020202020204" pitchFamily="34" charset="0"/>
              <a:buChar char="•"/>
              <a:defRPr sz="2000" b="1"/>
            </a:pPr>
            <a:r>
              <a:rPr dirty="0" err="1"/>
              <a:t>Wir</a:t>
            </a:r>
            <a:r>
              <a:rPr dirty="0"/>
              <a:t> </a:t>
            </a:r>
            <a:r>
              <a:rPr dirty="0" err="1"/>
              <a:t>verbessern</a:t>
            </a:r>
            <a:r>
              <a:rPr dirty="0"/>
              <a:t> </a:t>
            </a:r>
            <a:r>
              <a:rPr dirty="0" err="1"/>
              <a:t>uns</a:t>
            </a:r>
            <a:r>
              <a:rPr dirty="0"/>
              <a:t>:</a:t>
            </a:r>
          </a:p>
          <a:p>
            <a:pPr marL="800100" lvl="1" indent="-342900">
              <a:buSzPct val="100000"/>
              <a:buChar char="-"/>
              <a:defRPr sz="2000"/>
            </a:pPr>
            <a:r>
              <a:rPr dirty="0" err="1"/>
              <a:t>Einen</a:t>
            </a:r>
            <a:r>
              <a:rPr dirty="0"/>
              <a:t> Tag </a:t>
            </a:r>
            <a:r>
              <a:rPr dirty="0" err="1"/>
              <a:t>vor</a:t>
            </a:r>
            <a:r>
              <a:rPr dirty="0"/>
              <a:t> </a:t>
            </a:r>
            <a:r>
              <a:rPr dirty="0" err="1"/>
              <a:t>Abgabe</a:t>
            </a:r>
            <a:r>
              <a:rPr dirty="0"/>
              <a:t> </a:t>
            </a:r>
            <a:r>
              <a:rPr dirty="0" err="1"/>
              <a:t>Fertig</a:t>
            </a:r>
            <a:endParaRPr dirty="0"/>
          </a:p>
          <a:p>
            <a:pPr marL="800100" lvl="1" indent="-342900">
              <a:buSzPct val="100000"/>
              <a:buChar char="-"/>
              <a:defRPr sz="2000"/>
            </a:pPr>
            <a:r>
              <a:rPr dirty="0" err="1"/>
              <a:t>Projektplan</a:t>
            </a:r>
            <a:r>
              <a:rPr dirty="0"/>
              <a:t>: </a:t>
            </a:r>
            <a:r>
              <a:rPr dirty="0" err="1"/>
              <a:t>Mehr</a:t>
            </a:r>
            <a:r>
              <a:rPr dirty="0"/>
              <a:t> Zeit </a:t>
            </a:r>
            <a:r>
              <a:rPr dirty="0" err="1"/>
              <a:t>für</a:t>
            </a:r>
            <a:r>
              <a:rPr dirty="0"/>
              <a:t> </a:t>
            </a:r>
            <a:r>
              <a:rPr dirty="0" err="1"/>
              <a:t>Neues</a:t>
            </a:r>
            <a:r>
              <a:rPr dirty="0"/>
              <a:t> (</a:t>
            </a:r>
            <a:r>
              <a:rPr dirty="0" err="1"/>
              <a:t>wie</a:t>
            </a:r>
            <a:r>
              <a:rPr dirty="0"/>
              <a:t> </a:t>
            </a:r>
            <a:r>
              <a:rPr dirty="0" err="1"/>
              <a:t>z.B</a:t>
            </a:r>
            <a:r>
              <a:rPr dirty="0"/>
              <a:t>. Tests) </a:t>
            </a:r>
            <a:r>
              <a:rPr dirty="0" err="1"/>
              <a:t>einplanen</a:t>
            </a:r>
            <a:r>
              <a:rPr dirty="0"/>
              <a:t> </a:t>
            </a:r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/>
        </p:nvSpPr>
        <p:spPr>
          <a:xfrm>
            <a:off x="4038600" y="6404293"/>
            <a:ext cx="4114800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Mlst.-Präsentation Nr. III  /  Gruppe 15</a:t>
            </a:r>
          </a:p>
        </p:txBody>
      </p:sp>
      <p:sp>
        <p:nvSpPr>
          <p:cNvPr id="248" name="Shape 248"/>
          <p:cNvSpPr>
            <a:spLocks noGrp="1"/>
          </p:cNvSpPr>
          <p:nvPr>
            <p:ph type="title"/>
          </p:nvPr>
        </p:nvSpPr>
        <p:spPr>
          <a:xfrm>
            <a:off x="0" y="-2"/>
            <a:ext cx="10515600" cy="720440"/>
          </a:xfrm>
          <a:prstGeom prst="rect">
            <a:avLst/>
          </a:prstGeom>
        </p:spPr>
        <p:txBody>
          <a:bodyPr/>
          <a:lstStyle>
            <a:lvl1pPr>
              <a:defRPr sz="2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	</a:t>
            </a:r>
          </a:p>
        </p:txBody>
      </p:sp>
      <p:sp>
        <p:nvSpPr>
          <p:cNvPr id="249" name="Shape 249"/>
          <p:cNvSpPr>
            <a:spLocks noGrp="1"/>
          </p:cNvSpPr>
          <p:nvPr>
            <p:ph type="sldNum" sz="quarter" idx="4294967295"/>
          </p:nvPr>
        </p:nvSpPr>
        <p:spPr>
          <a:xfrm>
            <a:off x="11089816" y="6404292"/>
            <a:ext cx="263979" cy="2692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sp>
        <p:nvSpPr>
          <p:cNvPr id="250" name="Shape 250"/>
          <p:cNvSpPr/>
          <p:nvPr/>
        </p:nvSpPr>
        <p:spPr>
          <a:xfrm>
            <a:off x="4535399" y="3136612"/>
            <a:ext cx="7236002" cy="561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3200" b="1" i="1"/>
            </a:lvl1pPr>
          </a:lstStyle>
          <a:p>
            <a:r>
              <a:t>Vielen Dank für die Aufmerksamkeit!</a:t>
            </a:r>
          </a:p>
        </p:txBody>
      </p:sp>
      <p:pic>
        <p:nvPicPr>
          <p:cNvPr id="251" name="image2.png" descr="Bildergebnis für skip b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942087">
            <a:off x="-485571" y="736124"/>
            <a:ext cx="5815389" cy="51680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/>
        </p:nvSpPr>
        <p:spPr>
          <a:xfrm>
            <a:off x="4038600" y="6404293"/>
            <a:ext cx="4114800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r>
              <a:t>Mlst.-Präsentation Nr. III  /  Gruppe 15</a:t>
            </a:r>
          </a:p>
        </p:txBody>
      </p:sp>
      <p:sp>
        <p:nvSpPr>
          <p:cNvPr id="141" name="Shape 141"/>
          <p:cNvSpPr>
            <a:spLocks noGrp="1"/>
          </p:cNvSpPr>
          <p:nvPr>
            <p:ph type="body" sz="half" idx="1"/>
          </p:nvPr>
        </p:nvSpPr>
        <p:spPr>
          <a:xfrm>
            <a:off x="1889727" y="1485000"/>
            <a:ext cx="7622080" cy="435133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Outline / Spieldemonstration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Spiellogik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Technische Eigenheiten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Standpunkt / Zwischenresümee</a:t>
            </a:r>
          </a:p>
        </p:txBody>
      </p:sp>
      <p:sp>
        <p:nvSpPr>
          <p:cNvPr id="142" name="Shape 142"/>
          <p:cNvSpPr>
            <a:spLocks noGrp="1"/>
          </p:cNvSpPr>
          <p:nvPr>
            <p:ph type="sldNum" sz="quarter" idx="4294967295"/>
          </p:nvPr>
        </p:nvSpPr>
        <p:spPr>
          <a:xfrm>
            <a:off x="11169739" y="6404292"/>
            <a:ext cx="184057" cy="2692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pic>
        <p:nvPicPr>
          <p:cNvPr id="143" name="image6.png" descr="Gamecontrolle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217" y="1265059"/>
            <a:ext cx="914401" cy="914401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Shape 144"/>
          <p:cNvSpPr>
            <a:spLocks noGrp="1"/>
          </p:cNvSpPr>
          <p:nvPr>
            <p:ph type="title"/>
          </p:nvPr>
        </p:nvSpPr>
        <p:spPr>
          <a:xfrm>
            <a:off x="0" y="-2"/>
            <a:ext cx="10515600" cy="720440"/>
          </a:xfrm>
          <a:prstGeom prst="rect">
            <a:avLst/>
          </a:prstGeom>
        </p:spPr>
        <p:txBody>
          <a:bodyPr/>
          <a:lstStyle>
            <a:lvl1pPr>
              <a:defRPr sz="2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	 Übersicht</a:t>
            </a:r>
          </a:p>
        </p:txBody>
      </p:sp>
      <p:sp>
        <p:nvSpPr>
          <p:cNvPr id="145" name="Shape 145"/>
          <p:cNvSpPr/>
          <p:nvPr/>
        </p:nvSpPr>
        <p:spPr>
          <a:xfrm>
            <a:off x="-16627" y="720436"/>
            <a:ext cx="3088629" cy="3"/>
          </a:xfrm>
          <a:prstGeom prst="line">
            <a:avLst/>
          </a:prstGeom>
          <a:ln w="28575">
            <a:solidFill>
              <a:srgbClr val="000000"/>
            </a:solidFill>
            <a:miter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146" name="image7.png" descr="Präsentation mit Checkliste RNL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859" y="90215"/>
            <a:ext cx="540000" cy="540004"/>
          </a:xfrm>
          <a:prstGeom prst="rect">
            <a:avLst/>
          </a:prstGeom>
          <a:ln w="12700">
            <a:miter lim="400000"/>
          </a:ln>
        </p:spPr>
      </p:pic>
      <p:pic>
        <p:nvPicPr>
          <p:cNvPr id="147" name="image8.png" descr="Markieru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217" y="4499231"/>
            <a:ext cx="914401" cy="9144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48" name="image9.png" descr="Glühbirne und Zahnrad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217" y="2343116"/>
            <a:ext cx="914401" cy="9144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49" name="image10.png" descr="Fingerabdruck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5217" y="3421174"/>
            <a:ext cx="914401" cy="9144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/>
        </p:nvSpPr>
        <p:spPr>
          <a:xfrm>
            <a:off x="4038600" y="6404293"/>
            <a:ext cx="4114800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Mlst.-Präsentation Nr. III  /  Gruppe 15</a:t>
            </a:r>
          </a:p>
        </p:txBody>
      </p:sp>
      <p:sp>
        <p:nvSpPr>
          <p:cNvPr id="152" name="Shape 152"/>
          <p:cNvSpPr>
            <a:spLocks noGrp="1"/>
          </p:cNvSpPr>
          <p:nvPr>
            <p:ph type="title"/>
          </p:nvPr>
        </p:nvSpPr>
        <p:spPr>
          <a:xfrm>
            <a:off x="0" y="-2"/>
            <a:ext cx="10515600" cy="720440"/>
          </a:xfrm>
          <a:prstGeom prst="rect">
            <a:avLst/>
          </a:prstGeom>
        </p:spPr>
        <p:txBody>
          <a:bodyPr/>
          <a:lstStyle>
            <a:lvl1pPr>
              <a:defRPr sz="2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	 Übersicht</a:t>
            </a:r>
          </a:p>
        </p:txBody>
      </p:sp>
      <p:sp>
        <p:nvSpPr>
          <p:cNvPr id="153" name="Shape 153"/>
          <p:cNvSpPr>
            <a:spLocks noGrp="1"/>
          </p:cNvSpPr>
          <p:nvPr>
            <p:ph type="body" sz="half" idx="1"/>
          </p:nvPr>
        </p:nvSpPr>
        <p:spPr>
          <a:xfrm>
            <a:off x="1889727" y="1485000"/>
            <a:ext cx="7622080" cy="435133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3000" b="1">
                <a:latin typeface="Arial"/>
                <a:ea typeface="Arial"/>
                <a:cs typeface="Arial"/>
                <a:sym typeface="Arial"/>
              </a:defRPr>
            </a:pPr>
            <a:r>
              <a:t>Outline / Spieldemonstration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Spiellogik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Technische Eigenheiten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Standpunkt / Zwischenresümee</a:t>
            </a:r>
          </a:p>
        </p:txBody>
      </p:sp>
      <p:sp>
        <p:nvSpPr>
          <p:cNvPr id="154" name="Shape 154"/>
          <p:cNvSpPr>
            <a:spLocks noGrp="1"/>
          </p:cNvSpPr>
          <p:nvPr>
            <p:ph type="sldNum" sz="quarter" idx="4294967295"/>
          </p:nvPr>
        </p:nvSpPr>
        <p:spPr>
          <a:xfrm>
            <a:off x="11169739" y="6404292"/>
            <a:ext cx="184057" cy="2692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pic>
        <p:nvPicPr>
          <p:cNvPr id="155" name="image6.png" descr="Gamecontrolle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217" y="1265059"/>
            <a:ext cx="914401" cy="914401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-16627" y="720436"/>
            <a:ext cx="3088629" cy="3"/>
          </a:xfrm>
          <a:prstGeom prst="line">
            <a:avLst/>
          </a:prstGeom>
          <a:ln w="28575">
            <a:solidFill>
              <a:srgbClr val="000000"/>
            </a:solidFill>
            <a:miter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157" name="image7.png" descr="Präsentation mit Checkliste RNL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859" y="90215"/>
            <a:ext cx="540000" cy="540004"/>
          </a:xfrm>
          <a:prstGeom prst="rect">
            <a:avLst/>
          </a:prstGeom>
          <a:ln w="12700">
            <a:miter lim="400000"/>
          </a:ln>
        </p:spPr>
      </p:pic>
      <p:pic>
        <p:nvPicPr>
          <p:cNvPr id="158" name="image8.png" descr="Markieru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217" y="4499231"/>
            <a:ext cx="914401" cy="9144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9" name="image9.png" descr="Glühbirne und Zahnrad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217" y="2343116"/>
            <a:ext cx="914401" cy="9144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image10.png" descr="Fingerabdruck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5217" y="3421174"/>
            <a:ext cx="914401" cy="9144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image6.png" descr="Gamecontrolle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13" y="91537"/>
            <a:ext cx="540000" cy="540001"/>
          </a:xfrm>
          <a:prstGeom prst="rect">
            <a:avLst/>
          </a:prstGeom>
          <a:ln w="12700">
            <a:miter lim="400000"/>
          </a:ln>
        </p:spPr>
      </p:pic>
      <p:sp>
        <p:nvSpPr>
          <p:cNvPr id="163" name="Shape 163"/>
          <p:cNvSpPr/>
          <p:nvPr/>
        </p:nvSpPr>
        <p:spPr>
          <a:xfrm>
            <a:off x="3935998" y="6396610"/>
            <a:ext cx="4114804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Mlst.-Präsentation Nr. III  /  Gruppe 15</a:t>
            </a:r>
          </a:p>
        </p:txBody>
      </p:sp>
      <p:sp>
        <p:nvSpPr>
          <p:cNvPr id="164" name="Shape 164"/>
          <p:cNvSpPr>
            <a:spLocks noGrp="1"/>
          </p:cNvSpPr>
          <p:nvPr>
            <p:ph type="sldNum" sz="quarter" idx="4294967295"/>
          </p:nvPr>
        </p:nvSpPr>
        <p:spPr>
          <a:xfrm>
            <a:off x="11169739" y="6404292"/>
            <a:ext cx="184057" cy="2692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165" name="Shape 165"/>
          <p:cNvSpPr>
            <a:spLocks noGrp="1"/>
          </p:cNvSpPr>
          <p:nvPr>
            <p:ph type="title"/>
          </p:nvPr>
        </p:nvSpPr>
        <p:spPr>
          <a:xfrm>
            <a:off x="0" y="-2"/>
            <a:ext cx="10515600" cy="720440"/>
          </a:xfrm>
          <a:prstGeom prst="rect">
            <a:avLst/>
          </a:prstGeom>
        </p:spPr>
        <p:txBody>
          <a:bodyPr/>
          <a:lstStyle/>
          <a:p>
            <a:pPr>
              <a:defRPr sz="2000" b="1">
                <a:latin typeface="Arial"/>
                <a:ea typeface="Arial"/>
                <a:cs typeface="Arial"/>
                <a:sym typeface="Arial"/>
              </a:defRPr>
            </a:pPr>
            <a:r>
              <a:t>	Outline / Spieldemonstration</a:t>
            </a:r>
          </a:p>
        </p:txBody>
      </p:sp>
      <p:sp>
        <p:nvSpPr>
          <p:cNvPr id="166" name="Shape 166"/>
          <p:cNvSpPr/>
          <p:nvPr/>
        </p:nvSpPr>
        <p:spPr>
          <a:xfrm>
            <a:off x="-16627" y="720436"/>
            <a:ext cx="3088629" cy="3"/>
          </a:xfrm>
          <a:prstGeom prst="line">
            <a:avLst/>
          </a:prstGeom>
          <a:ln w="28575">
            <a:solidFill>
              <a:srgbClr val="000000"/>
            </a:solidFill>
            <a:miter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167" name="image11.png" descr="Bildschirmfoto 2020-04-14 um 22.53.3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2804" y="920419"/>
            <a:ext cx="7525653" cy="52312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/>
        </p:nvSpPr>
        <p:spPr>
          <a:xfrm>
            <a:off x="4038600" y="6404293"/>
            <a:ext cx="4114800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Mlst.-Präsentation Nr. III  /  Gruppe 15</a:t>
            </a:r>
          </a:p>
        </p:txBody>
      </p:sp>
      <p:sp>
        <p:nvSpPr>
          <p:cNvPr id="170" name="Shape 170"/>
          <p:cNvSpPr>
            <a:spLocks noGrp="1"/>
          </p:cNvSpPr>
          <p:nvPr>
            <p:ph type="title"/>
          </p:nvPr>
        </p:nvSpPr>
        <p:spPr>
          <a:xfrm>
            <a:off x="0" y="-2"/>
            <a:ext cx="10515600" cy="720440"/>
          </a:xfrm>
          <a:prstGeom prst="rect">
            <a:avLst/>
          </a:prstGeom>
        </p:spPr>
        <p:txBody>
          <a:bodyPr/>
          <a:lstStyle>
            <a:lvl1pPr>
              <a:defRPr sz="2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	 Übersicht</a:t>
            </a:r>
          </a:p>
        </p:txBody>
      </p:sp>
      <p:sp>
        <p:nvSpPr>
          <p:cNvPr id="171" name="Shape 171"/>
          <p:cNvSpPr>
            <a:spLocks noGrp="1"/>
          </p:cNvSpPr>
          <p:nvPr>
            <p:ph type="body" sz="half" idx="1"/>
          </p:nvPr>
        </p:nvSpPr>
        <p:spPr>
          <a:xfrm>
            <a:off x="1889727" y="1485000"/>
            <a:ext cx="7622080" cy="435133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Outline / Spieldemonstration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0" indent="0">
              <a:buSzTx/>
              <a:buNone/>
              <a:defRPr sz="3000" b="1">
                <a:latin typeface="Arial"/>
                <a:ea typeface="Arial"/>
                <a:cs typeface="Arial"/>
                <a:sym typeface="Arial"/>
              </a:defRPr>
            </a:pPr>
            <a:r>
              <a:t>Spiellogik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Eigenheiten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Standpunkt / Zwischenresümee</a:t>
            </a:r>
          </a:p>
        </p:txBody>
      </p:sp>
      <p:sp>
        <p:nvSpPr>
          <p:cNvPr id="172" name="Shape 172"/>
          <p:cNvSpPr>
            <a:spLocks noGrp="1"/>
          </p:cNvSpPr>
          <p:nvPr>
            <p:ph type="sldNum" sz="quarter" idx="4294967295"/>
          </p:nvPr>
        </p:nvSpPr>
        <p:spPr>
          <a:xfrm>
            <a:off x="11169739" y="6404292"/>
            <a:ext cx="184057" cy="2692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pic>
        <p:nvPicPr>
          <p:cNvPr id="173" name="image6.png" descr="Gamecontrolle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217" y="1265059"/>
            <a:ext cx="914401" cy="914401"/>
          </a:xfrm>
          <a:prstGeom prst="rect">
            <a:avLst/>
          </a:prstGeom>
          <a:ln w="12700">
            <a:miter lim="400000"/>
          </a:ln>
        </p:spPr>
      </p:pic>
      <p:sp>
        <p:nvSpPr>
          <p:cNvPr id="174" name="Shape 174"/>
          <p:cNvSpPr/>
          <p:nvPr/>
        </p:nvSpPr>
        <p:spPr>
          <a:xfrm>
            <a:off x="-16627" y="720436"/>
            <a:ext cx="3088629" cy="3"/>
          </a:xfrm>
          <a:prstGeom prst="line">
            <a:avLst/>
          </a:prstGeom>
          <a:ln w="28575">
            <a:solidFill>
              <a:srgbClr val="000000"/>
            </a:solidFill>
            <a:miter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175" name="image7.png" descr="Präsentation mit Checkliste RNL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859" y="90215"/>
            <a:ext cx="540000" cy="540004"/>
          </a:xfrm>
          <a:prstGeom prst="rect">
            <a:avLst/>
          </a:prstGeom>
          <a:ln w="12700">
            <a:miter lim="400000"/>
          </a:ln>
        </p:spPr>
      </p:pic>
      <p:pic>
        <p:nvPicPr>
          <p:cNvPr id="176" name="image8.png" descr="Markieru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217" y="4499231"/>
            <a:ext cx="914401" cy="9144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77" name="image9.png" descr="Glühbirne und Zahnrad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217" y="2343116"/>
            <a:ext cx="914401" cy="9144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78" name="image10.png" descr="Fingerabdruck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5217" y="3421174"/>
            <a:ext cx="914401" cy="9144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/>
        </p:nvSpPr>
        <p:spPr>
          <a:xfrm>
            <a:off x="3935998" y="6396610"/>
            <a:ext cx="4114804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r>
              <a:t>Mlst.-Präsentation Nr. III  /  Gruppe 15</a:t>
            </a:r>
          </a:p>
        </p:txBody>
      </p:sp>
      <p:sp>
        <p:nvSpPr>
          <p:cNvPr id="181" name="Shape 181"/>
          <p:cNvSpPr>
            <a:spLocks noGrp="1"/>
          </p:cNvSpPr>
          <p:nvPr>
            <p:ph type="sldNum" sz="quarter" idx="4294967295"/>
          </p:nvPr>
        </p:nvSpPr>
        <p:spPr>
          <a:xfrm>
            <a:off x="11169739" y="6404292"/>
            <a:ext cx="184057" cy="2692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182" name="Shape 182"/>
          <p:cNvSpPr>
            <a:spLocks noGrp="1"/>
          </p:cNvSpPr>
          <p:nvPr>
            <p:ph type="title"/>
          </p:nvPr>
        </p:nvSpPr>
        <p:spPr>
          <a:xfrm>
            <a:off x="0" y="-2"/>
            <a:ext cx="10515600" cy="720440"/>
          </a:xfrm>
          <a:prstGeom prst="rect">
            <a:avLst/>
          </a:prstGeom>
        </p:spPr>
        <p:txBody>
          <a:bodyPr/>
          <a:lstStyle>
            <a:lvl1pPr>
              <a:defRPr sz="2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	Spiellogik</a:t>
            </a:r>
          </a:p>
        </p:txBody>
      </p:sp>
      <p:sp>
        <p:nvSpPr>
          <p:cNvPr id="183" name="Shape 183"/>
          <p:cNvSpPr/>
          <p:nvPr/>
        </p:nvSpPr>
        <p:spPr>
          <a:xfrm>
            <a:off x="-16627" y="720436"/>
            <a:ext cx="3088629" cy="3"/>
          </a:xfrm>
          <a:prstGeom prst="line">
            <a:avLst/>
          </a:prstGeom>
          <a:ln w="28575">
            <a:solidFill>
              <a:srgbClr val="000000"/>
            </a:solidFill>
            <a:miter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184" name="image9.png" descr="Glühbirne und Zahnra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99" y="90215"/>
            <a:ext cx="540003" cy="540004"/>
          </a:xfrm>
          <a:prstGeom prst="rect">
            <a:avLst/>
          </a:prstGeom>
          <a:ln w="12700">
            <a:miter lim="400000"/>
          </a:ln>
        </p:spPr>
      </p:pic>
      <p:sp>
        <p:nvSpPr>
          <p:cNvPr id="185" name="Shape 185"/>
          <p:cNvSpPr/>
          <p:nvPr/>
        </p:nvSpPr>
        <p:spPr>
          <a:xfrm>
            <a:off x="425999" y="1150596"/>
            <a:ext cx="11434568" cy="5933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marL="342900" indent="-342900">
              <a:buSzPct val="100000"/>
              <a:buFont typeface="Arial"/>
              <a:buChar char="•"/>
              <a:defRPr sz="2000"/>
            </a:pPr>
            <a:r>
              <a:rPr dirty="0" err="1"/>
              <a:t>Stapel</a:t>
            </a:r>
            <a:r>
              <a:rPr dirty="0"/>
              <a:t> – und </a:t>
            </a:r>
            <a:r>
              <a:rPr dirty="0" err="1"/>
              <a:t>Kartenverwaltung</a:t>
            </a:r>
            <a:r>
              <a:rPr dirty="0"/>
              <a:t> </a:t>
            </a:r>
            <a:r>
              <a:rPr dirty="0" err="1"/>
              <a:t>zentral</a:t>
            </a:r>
            <a:r>
              <a:rPr dirty="0"/>
              <a:t> </a:t>
            </a:r>
          </a:p>
          <a:p>
            <a:pPr marL="342900" indent="-342900">
              <a:buSzPct val="100000"/>
              <a:buFont typeface="Arial"/>
              <a:buChar char="•"/>
              <a:defRPr sz="2000"/>
            </a:pPr>
            <a:endParaRPr dirty="0"/>
          </a:p>
          <a:p>
            <a:pPr marL="342900" indent="-342900">
              <a:buSzPct val="100000"/>
              <a:buFont typeface="Arial"/>
              <a:buChar char="•"/>
              <a:defRPr sz="2000"/>
            </a:pPr>
            <a:r>
              <a:rPr dirty="0" err="1"/>
              <a:t>Spielerspezifische</a:t>
            </a:r>
            <a:r>
              <a:rPr dirty="0"/>
              <a:t> </a:t>
            </a:r>
            <a:r>
              <a:rPr dirty="0" err="1"/>
              <a:t>Stapel</a:t>
            </a:r>
            <a:r>
              <a:rPr dirty="0"/>
              <a:t> (</a:t>
            </a:r>
            <a:r>
              <a:rPr dirty="0" err="1"/>
              <a:t>discardPile</a:t>
            </a:r>
            <a:r>
              <a:rPr dirty="0"/>
              <a:t>, </a:t>
            </a:r>
            <a:r>
              <a:rPr dirty="0" err="1"/>
              <a:t>handCards</a:t>
            </a:r>
            <a:r>
              <a:rPr dirty="0"/>
              <a:t>) </a:t>
            </a:r>
          </a:p>
          <a:p>
            <a:pPr marL="342900" indent="-342900">
              <a:buSzPct val="100000"/>
              <a:buFont typeface="Arial"/>
              <a:buChar char="•"/>
              <a:defRPr sz="2000"/>
            </a:pPr>
            <a:endParaRPr dirty="0"/>
          </a:p>
          <a:p>
            <a:pPr marL="342900" indent="-342900">
              <a:buSzPct val="100000"/>
              <a:buFont typeface="Arial"/>
              <a:buChar char="•"/>
              <a:defRPr sz="2000"/>
            </a:pPr>
            <a:r>
              <a:rPr dirty="0" err="1"/>
              <a:t>ArrayList</a:t>
            </a:r>
            <a:r>
              <a:rPr dirty="0"/>
              <a:t>(flexible </a:t>
            </a:r>
            <a:r>
              <a:rPr dirty="0" err="1"/>
              <a:t>Grösse</a:t>
            </a:r>
            <a:r>
              <a:rPr dirty="0"/>
              <a:t>, add(), remove() </a:t>
            </a:r>
            <a:r>
              <a:rPr dirty="0" err="1"/>
              <a:t>Methoden</a:t>
            </a:r>
            <a:r>
              <a:rPr dirty="0"/>
              <a:t>)</a:t>
            </a:r>
          </a:p>
          <a:p>
            <a:pPr>
              <a:defRPr sz="2000"/>
            </a:pPr>
            <a:endParaRPr dirty="0"/>
          </a:p>
          <a:p>
            <a:pPr marL="342900" indent="-342900">
              <a:buSzPct val="100000"/>
              <a:buFont typeface="Arial"/>
              <a:buChar char="•"/>
              <a:defRPr sz="2000"/>
            </a:pPr>
            <a:r>
              <a:rPr dirty="0"/>
              <a:t>Pile </a:t>
            </a:r>
            <a:r>
              <a:rPr dirty="0" err="1"/>
              <a:t>braucht</a:t>
            </a:r>
            <a:r>
              <a:rPr dirty="0"/>
              <a:t> die </a:t>
            </a:r>
            <a:r>
              <a:rPr dirty="0" err="1"/>
              <a:t>Klasse</a:t>
            </a:r>
            <a:r>
              <a:rPr dirty="0"/>
              <a:t> Card, um </a:t>
            </a:r>
            <a:r>
              <a:rPr dirty="0" err="1"/>
              <a:t>Karten</a:t>
            </a:r>
            <a:r>
              <a:rPr dirty="0"/>
              <a:t> </a:t>
            </a:r>
            <a:r>
              <a:rPr dirty="0" err="1"/>
              <a:t>zu</a:t>
            </a:r>
            <a:r>
              <a:rPr dirty="0"/>
              <a:t> </a:t>
            </a:r>
            <a:r>
              <a:rPr dirty="0" err="1"/>
              <a:t>erstellen</a:t>
            </a:r>
            <a:endParaRPr dirty="0"/>
          </a:p>
          <a:p>
            <a:pPr marL="342900" indent="-342900">
              <a:buSzPct val="100000"/>
              <a:buFont typeface="Arial"/>
              <a:buChar char="•"/>
              <a:defRPr sz="2000"/>
            </a:pPr>
            <a:endParaRPr dirty="0"/>
          </a:p>
          <a:p>
            <a:pPr marL="342900" indent="-342900">
              <a:buSzPct val="100000"/>
              <a:buFont typeface="Arial"/>
              <a:buChar char="•"/>
              <a:defRPr sz="2000"/>
            </a:pPr>
            <a:r>
              <a:rPr dirty="0"/>
              <a:t>Game </a:t>
            </a:r>
            <a:r>
              <a:rPr dirty="0" err="1"/>
              <a:t>beinhaltet</a:t>
            </a:r>
            <a:r>
              <a:rPr dirty="0"/>
              <a:t> </a:t>
            </a:r>
            <a:r>
              <a:rPr dirty="0" err="1"/>
              <a:t>Methoden</a:t>
            </a:r>
            <a:r>
              <a:rPr dirty="0"/>
              <a:t> </a:t>
            </a:r>
            <a:r>
              <a:rPr dirty="0" err="1"/>
              <a:t>für</a:t>
            </a:r>
            <a:r>
              <a:rPr dirty="0"/>
              <a:t> </a:t>
            </a:r>
            <a:r>
              <a:rPr dirty="0" err="1"/>
              <a:t>verschiedene</a:t>
            </a:r>
            <a:br>
              <a:rPr dirty="0"/>
            </a:br>
            <a:r>
              <a:rPr dirty="0" err="1"/>
              <a:t>Kartenoperation</a:t>
            </a:r>
            <a:r>
              <a:rPr lang="de-CH" dirty="0"/>
              <a:t>en</a:t>
            </a:r>
            <a:r>
              <a:rPr dirty="0"/>
              <a:t> (</a:t>
            </a:r>
            <a:r>
              <a:rPr dirty="0" err="1"/>
              <a:t>playToMiddle</a:t>
            </a:r>
            <a:r>
              <a:rPr dirty="0"/>
              <a:t>, </a:t>
            </a:r>
            <a:r>
              <a:rPr dirty="0" err="1"/>
              <a:t>playToDiscard</a:t>
            </a:r>
            <a:r>
              <a:rPr dirty="0"/>
              <a:t>)</a:t>
            </a:r>
          </a:p>
          <a:p>
            <a:pPr marL="342900" indent="-342900">
              <a:buSzPct val="100000"/>
              <a:buFont typeface="Arial"/>
              <a:buChar char="•"/>
              <a:defRPr sz="2000"/>
            </a:pPr>
            <a:endParaRPr dirty="0"/>
          </a:p>
          <a:p>
            <a:pPr marL="342900" indent="-342900">
              <a:buSzPct val="100000"/>
              <a:buFont typeface="Arial"/>
              <a:buChar char="•"/>
              <a:defRPr sz="2000"/>
            </a:pPr>
            <a:r>
              <a:rPr dirty="0" err="1"/>
              <a:t>Spielmethoden</a:t>
            </a:r>
            <a:r>
              <a:rPr dirty="0"/>
              <a:t> </a:t>
            </a:r>
            <a:r>
              <a:rPr dirty="0" err="1"/>
              <a:t>geben</a:t>
            </a:r>
            <a:r>
              <a:rPr dirty="0"/>
              <a:t> Boolean</a:t>
            </a:r>
            <a:r>
              <a:rPr lang="de-CH" dirty="0"/>
              <a:t>-</a:t>
            </a:r>
            <a:r>
              <a:rPr dirty="0" err="1"/>
              <a:t>Werte</a:t>
            </a:r>
            <a:r>
              <a:rPr dirty="0"/>
              <a:t> </a:t>
            </a:r>
            <a:r>
              <a:rPr dirty="0" err="1"/>
              <a:t>zurück</a:t>
            </a:r>
            <a:r>
              <a:rPr dirty="0"/>
              <a:t>: </a:t>
            </a:r>
          </a:p>
          <a:p>
            <a:pPr lvl="8">
              <a:defRPr sz="2000"/>
            </a:pPr>
            <a:r>
              <a:rPr dirty="0"/>
              <a:t>	- true: </a:t>
            </a:r>
            <a:r>
              <a:rPr dirty="0" err="1"/>
              <a:t>Spielzug</a:t>
            </a:r>
            <a:r>
              <a:rPr dirty="0"/>
              <a:t> </a:t>
            </a:r>
            <a:r>
              <a:rPr dirty="0" err="1"/>
              <a:t>gültig</a:t>
            </a:r>
            <a:r>
              <a:rPr dirty="0"/>
              <a:t>!</a:t>
            </a:r>
          </a:p>
          <a:p>
            <a:pPr lvl="8">
              <a:defRPr sz="2000"/>
            </a:pPr>
            <a:r>
              <a:rPr dirty="0"/>
              <a:t>	- false: </a:t>
            </a:r>
            <a:r>
              <a:rPr dirty="0" err="1"/>
              <a:t>Spielzug</a:t>
            </a:r>
            <a:r>
              <a:rPr dirty="0"/>
              <a:t> </a:t>
            </a:r>
            <a:r>
              <a:rPr lang="de-CH" dirty="0" err="1"/>
              <a:t>un</a:t>
            </a:r>
            <a:r>
              <a:rPr dirty="0" err="1"/>
              <a:t>gültig</a:t>
            </a:r>
            <a:r>
              <a:rPr dirty="0"/>
              <a:t>!</a:t>
            </a:r>
          </a:p>
          <a:p>
            <a:pPr marL="342900" indent="-342900">
              <a:buSzPct val="100000"/>
              <a:buFont typeface="Arial"/>
              <a:buChar char="•"/>
              <a:defRPr sz="2000"/>
            </a:pPr>
            <a:endParaRPr dirty="0"/>
          </a:p>
          <a:p>
            <a:pPr marL="342900" indent="-342900">
              <a:buSzPct val="100000"/>
              <a:buFont typeface="Arial"/>
              <a:buChar char="•"/>
              <a:defRPr sz="2000"/>
            </a:pPr>
            <a:endParaRPr dirty="0"/>
          </a:p>
          <a:p>
            <a:pPr marL="342900" indent="-342900">
              <a:buSzPct val="100000"/>
              <a:buFont typeface="Arial"/>
              <a:buChar char="•"/>
              <a:defRPr sz="2000"/>
            </a:pPr>
            <a:endParaRPr dirty="0"/>
          </a:p>
          <a:p>
            <a:pPr marL="342900" indent="-342900">
              <a:buSzPct val="100000"/>
              <a:buFont typeface="Arial"/>
              <a:buChar char="•"/>
              <a:defRPr sz="2000"/>
            </a:pPr>
            <a:endParaRPr dirty="0"/>
          </a:p>
          <a:p>
            <a:pPr marL="342900" indent="-342900">
              <a:buSzPct val="100000"/>
              <a:buFont typeface="Arial"/>
              <a:buChar char="•"/>
              <a:defRPr sz="2000"/>
            </a:pPr>
            <a:endParaRPr dirty="0"/>
          </a:p>
        </p:txBody>
      </p:sp>
      <p:pic>
        <p:nvPicPr>
          <p:cNvPr id="186" name="image12.png" descr="A screenshot of a cell phone&#10;&#10;Description automatically generate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1371" y="720436"/>
            <a:ext cx="5539197" cy="541937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/>
        </p:nvSpPr>
        <p:spPr>
          <a:xfrm>
            <a:off x="3935998" y="6396610"/>
            <a:ext cx="4114804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Mlst.-Präsentation Nr. III  /  Gruppe 15</a:t>
            </a:r>
          </a:p>
        </p:txBody>
      </p:sp>
      <p:sp>
        <p:nvSpPr>
          <p:cNvPr id="189" name="Shape 189"/>
          <p:cNvSpPr>
            <a:spLocks noGrp="1"/>
          </p:cNvSpPr>
          <p:nvPr>
            <p:ph type="sldNum" sz="quarter" idx="4294967295"/>
          </p:nvPr>
        </p:nvSpPr>
        <p:spPr>
          <a:xfrm>
            <a:off x="11169739" y="6404292"/>
            <a:ext cx="184057" cy="2692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190" name="Shape 190"/>
          <p:cNvSpPr>
            <a:spLocks noGrp="1"/>
          </p:cNvSpPr>
          <p:nvPr>
            <p:ph type="title"/>
          </p:nvPr>
        </p:nvSpPr>
        <p:spPr>
          <a:xfrm>
            <a:off x="0" y="-2"/>
            <a:ext cx="10515600" cy="720440"/>
          </a:xfrm>
          <a:prstGeom prst="rect">
            <a:avLst/>
          </a:prstGeom>
        </p:spPr>
        <p:txBody>
          <a:bodyPr/>
          <a:lstStyle>
            <a:lvl1pPr>
              <a:defRPr sz="2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	Spiellogik</a:t>
            </a:r>
          </a:p>
        </p:txBody>
      </p:sp>
      <p:sp>
        <p:nvSpPr>
          <p:cNvPr id="191" name="Shape 191"/>
          <p:cNvSpPr/>
          <p:nvPr/>
        </p:nvSpPr>
        <p:spPr>
          <a:xfrm>
            <a:off x="-16627" y="720436"/>
            <a:ext cx="3088629" cy="3"/>
          </a:xfrm>
          <a:prstGeom prst="line">
            <a:avLst/>
          </a:prstGeom>
          <a:ln w="28575">
            <a:solidFill>
              <a:srgbClr val="000000"/>
            </a:solidFill>
            <a:miter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192" name="image9.png" descr="Glühbirne und Zahnra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99" y="90215"/>
            <a:ext cx="540003" cy="540004"/>
          </a:xfrm>
          <a:prstGeom prst="rect">
            <a:avLst/>
          </a:prstGeom>
          <a:ln w="12700">
            <a:miter lim="400000"/>
          </a:ln>
        </p:spPr>
      </p:pic>
      <p:pic>
        <p:nvPicPr>
          <p:cNvPr id="193" name="image13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747" y="940177"/>
            <a:ext cx="11444505" cy="52366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/>
        </p:nvSpPr>
        <p:spPr>
          <a:xfrm>
            <a:off x="4038600" y="6404293"/>
            <a:ext cx="4114800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Mlst.-Präsentation Nr. III  /  Gruppe 15</a:t>
            </a:r>
          </a:p>
        </p:txBody>
      </p:sp>
      <p:sp>
        <p:nvSpPr>
          <p:cNvPr id="196" name="Shape 196"/>
          <p:cNvSpPr>
            <a:spLocks noGrp="1"/>
          </p:cNvSpPr>
          <p:nvPr>
            <p:ph type="title"/>
          </p:nvPr>
        </p:nvSpPr>
        <p:spPr>
          <a:xfrm>
            <a:off x="0" y="-2"/>
            <a:ext cx="10515600" cy="720440"/>
          </a:xfrm>
          <a:prstGeom prst="rect">
            <a:avLst/>
          </a:prstGeom>
        </p:spPr>
        <p:txBody>
          <a:bodyPr/>
          <a:lstStyle>
            <a:lvl1pPr>
              <a:defRPr sz="2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	 Übersicht</a:t>
            </a:r>
          </a:p>
        </p:txBody>
      </p:sp>
      <p:sp>
        <p:nvSpPr>
          <p:cNvPr id="197" name="Shape 197"/>
          <p:cNvSpPr>
            <a:spLocks noGrp="1"/>
          </p:cNvSpPr>
          <p:nvPr>
            <p:ph type="body" sz="half" idx="1"/>
          </p:nvPr>
        </p:nvSpPr>
        <p:spPr>
          <a:xfrm>
            <a:off x="1889727" y="1485000"/>
            <a:ext cx="7622080" cy="435133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Outline / Spieldemonstration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Spiellogik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0" indent="0">
              <a:buSzTx/>
              <a:buNone/>
              <a:defRPr sz="3000" b="1">
                <a:latin typeface="Arial"/>
                <a:ea typeface="Arial"/>
                <a:cs typeface="Arial"/>
                <a:sym typeface="Arial"/>
              </a:defRPr>
            </a:pPr>
            <a:r>
              <a:t>Technische Eigenheiten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Standpunkt / Zwischenresümee</a:t>
            </a:r>
          </a:p>
        </p:txBody>
      </p:sp>
      <p:sp>
        <p:nvSpPr>
          <p:cNvPr id="198" name="Shape 198"/>
          <p:cNvSpPr>
            <a:spLocks noGrp="1"/>
          </p:cNvSpPr>
          <p:nvPr>
            <p:ph type="sldNum" sz="quarter" idx="4294967295"/>
          </p:nvPr>
        </p:nvSpPr>
        <p:spPr>
          <a:xfrm>
            <a:off x="11169739" y="6404292"/>
            <a:ext cx="184057" cy="2692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pic>
        <p:nvPicPr>
          <p:cNvPr id="199" name="image6.png" descr="Gamecontrolle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217" y="1265059"/>
            <a:ext cx="914401" cy="914401"/>
          </a:xfrm>
          <a:prstGeom prst="rect">
            <a:avLst/>
          </a:prstGeom>
          <a:ln w="12700">
            <a:miter lim="400000"/>
          </a:ln>
        </p:spPr>
      </p:pic>
      <p:sp>
        <p:nvSpPr>
          <p:cNvPr id="200" name="Shape 200"/>
          <p:cNvSpPr/>
          <p:nvPr/>
        </p:nvSpPr>
        <p:spPr>
          <a:xfrm>
            <a:off x="-16627" y="720436"/>
            <a:ext cx="3088629" cy="3"/>
          </a:xfrm>
          <a:prstGeom prst="line">
            <a:avLst/>
          </a:prstGeom>
          <a:ln w="28575">
            <a:solidFill>
              <a:srgbClr val="000000"/>
            </a:solidFill>
            <a:miter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201" name="image7.png" descr="Präsentation mit Checkliste RNL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859" y="90215"/>
            <a:ext cx="540000" cy="540004"/>
          </a:xfrm>
          <a:prstGeom prst="rect">
            <a:avLst/>
          </a:prstGeom>
          <a:ln w="12700">
            <a:miter lim="400000"/>
          </a:ln>
        </p:spPr>
      </p:pic>
      <p:pic>
        <p:nvPicPr>
          <p:cNvPr id="202" name="image8.png" descr="Markieru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217" y="4499231"/>
            <a:ext cx="914401" cy="914403"/>
          </a:xfrm>
          <a:prstGeom prst="rect">
            <a:avLst/>
          </a:prstGeom>
          <a:ln w="12700">
            <a:miter lim="400000"/>
          </a:ln>
        </p:spPr>
      </p:pic>
      <p:pic>
        <p:nvPicPr>
          <p:cNvPr id="203" name="image9.png" descr="Glühbirne und Zahnrad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217" y="2343116"/>
            <a:ext cx="914401" cy="914403"/>
          </a:xfrm>
          <a:prstGeom prst="rect">
            <a:avLst/>
          </a:prstGeom>
          <a:ln w="12700">
            <a:miter lim="400000"/>
          </a:ln>
        </p:spPr>
      </p:pic>
      <p:pic>
        <p:nvPicPr>
          <p:cNvPr id="204" name="image10.png" descr="Fingerabdruck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5217" y="3421174"/>
            <a:ext cx="914401" cy="9144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/>
        </p:nvSpPr>
        <p:spPr>
          <a:xfrm>
            <a:off x="4038600" y="6404293"/>
            <a:ext cx="4114800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Mlst.-Präsentation Nr. III  /  Gruppe 15</a:t>
            </a:r>
          </a:p>
        </p:txBody>
      </p:sp>
      <p:sp>
        <p:nvSpPr>
          <p:cNvPr id="207" name="Shape 207"/>
          <p:cNvSpPr>
            <a:spLocks noGrp="1"/>
          </p:cNvSpPr>
          <p:nvPr>
            <p:ph type="title"/>
          </p:nvPr>
        </p:nvSpPr>
        <p:spPr>
          <a:xfrm>
            <a:off x="0" y="-2"/>
            <a:ext cx="10515600" cy="720440"/>
          </a:xfrm>
          <a:prstGeom prst="rect">
            <a:avLst/>
          </a:prstGeom>
        </p:spPr>
        <p:txBody>
          <a:bodyPr/>
          <a:lstStyle>
            <a:lvl1pPr>
              <a:defRPr sz="2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	Technische Eigenheiten</a:t>
            </a:r>
          </a:p>
        </p:txBody>
      </p:sp>
      <p:sp>
        <p:nvSpPr>
          <p:cNvPr id="208" name="Shape 208"/>
          <p:cNvSpPr>
            <a:spLocks noGrp="1"/>
          </p:cNvSpPr>
          <p:nvPr>
            <p:ph type="sldNum" sz="quarter" idx="4294967295"/>
          </p:nvPr>
        </p:nvSpPr>
        <p:spPr>
          <a:xfrm>
            <a:off x="11169739" y="6404292"/>
            <a:ext cx="184057" cy="2692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209" name="Shape 209"/>
          <p:cNvSpPr/>
          <p:nvPr/>
        </p:nvSpPr>
        <p:spPr>
          <a:xfrm>
            <a:off x="-11085" y="720436"/>
            <a:ext cx="4584004" cy="3"/>
          </a:xfrm>
          <a:prstGeom prst="line">
            <a:avLst/>
          </a:prstGeom>
          <a:ln w="28575">
            <a:solidFill>
              <a:srgbClr val="000000"/>
            </a:solidFill>
            <a:miter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210" name="image10.png" descr="Fingerabdruck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99" y="86302"/>
            <a:ext cx="547828" cy="547831"/>
          </a:xfrm>
          <a:prstGeom prst="rect">
            <a:avLst/>
          </a:prstGeom>
          <a:ln w="12700">
            <a:miter lim="400000"/>
          </a:ln>
        </p:spPr>
      </p:pic>
      <p:sp>
        <p:nvSpPr>
          <p:cNvPr id="211" name="Shape 211"/>
          <p:cNvSpPr/>
          <p:nvPr/>
        </p:nvSpPr>
        <p:spPr>
          <a:xfrm>
            <a:off x="425997" y="1150597"/>
            <a:ext cx="6043317" cy="52383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marL="200526" indent="-200526">
              <a:lnSpc>
                <a:spcPct val="120000"/>
              </a:lnSpc>
              <a:buSzPct val="100000"/>
              <a:buChar char="•"/>
              <a:defRPr sz="2000" b="1"/>
            </a:pPr>
            <a:r>
              <a:rPr dirty="0" err="1"/>
              <a:t>Genutzte</a:t>
            </a:r>
            <a:r>
              <a:rPr dirty="0"/>
              <a:t> </a:t>
            </a:r>
            <a:r>
              <a:rPr dirty="0" err="1"/>
              <a:t>externe</a:t>
            </a:r>
            <a:r>
              <a:rPr dirty="0"/>
              <a:t> library: Apache Log4j 2</a:t>
            </a:r>
          </a:p>
          <a:p>
            <a:pPr marL="581525" lvl="1" indent="-200525">
              <a:lnSpc>
                <a:spcPct val="120000"/>
              </a:lnSpc>
              <a:buSzPct val="100000"/>
              <a:buChar char="•"/>
              <a:defRPr sz="2000"/>
            </a:pPr>
            <a:r>
              <a:rPr dirty="0" err="1"/>
              <a:t>Vorteile</a:t>
            </a:r>
            <a:r>
              <a:rPr dirty="0"/>
              <a:t>:</a:t>
            </a:r>
          </a:p>
          <a:p>
            <a:pPr marL="1343526" lvl="3" indent="-200526">
              <a:lnSpc>
                <a:spcPct val="120000"/>
              </a:lnSpc>
              <a:buSzPct val="100000"/>
              <a:buChar char="•"/>
              <a:defRPr sz="2000"/>
            </a:pPr>
            <a:r>
              <a:rPr dirty="0"/>
              <a:t>Levels (trace, debug, info, warn, error, fatal)</a:t>
            </a:r>
          </a:p>
          <a:p>
            <a:pPr marL="1343526" lvl="3" indent="-200526">
              <a:lnSpc>
                <a:spcPct val="120000"/>
              </a:lnSpc>
              <a:buSzPct val="100000"/>
              <a:buChar char="•"/>
              <a:defRPr sz="2000"/>
            </a:pPr>
            <a:r>
              <a:rPr dirty="0"/>
              <a:t>Timestamps</a:t>
            </a:r>
          </a:p>
          <a:p>
            <a:pPr marL="1343526" lvl="3" indent="-200526">
              <a:lnSpc>
                <a:spcPct val="120000"/>
              </a:lnSpc>
              <a:buSzPct val="100000"/>
              <a:buChar char="•"/>
              <a:defRPr sz="2000"/>
            </a:pPr>
            <a:r>
              <a:rPr dirty="0"/>
              <a:t>Log in </a:t>
            </a:r>
            <a:r>
              <a:rPr dirty="0" err="1"/>
              <a:t>Datei</a:t>
            </a:r>
            <a:endParaRPr dirty="0"/>
          </a:p>
          <a:p>
            <a:pPr marL="581525" lvl="1" indent="-200525">
              <a:lnSpc>
                <a:spcPct val="120000"/>
              </a:lnSpc>
              <a:buSzPct val="100000"/>
              <a:buChar char="•"/>
              <a:defRPr sz="2000"/>
            </a:pPr>
            <a:r>
              <a:rPr dirty="0" err="1"/>
              <a:t>Konfiguration</a:t>
            </a:r>
            <a:r>
              <a:rPr dirty="0"/>
              <a:t>:</a:t>
            </a:r>
          </a:p>
          <a:p>
            <a:pPr marL="1343526" lvl="3" indent="-200526">
              <a:lnSpc>
                <a:spcPct val="120000"/>
              </a:lnSpc>
              <a:buSzPct val="100000"/>
              <a:buChar char="•"/>
              <a:defRPr sz="2000"/>
            </a:pPr>
            <a:r>
              <a:rPr dirty="0"/>
              <a:t>.properties </a:t>
            </a:r>
            <a:r>
              <a:rPr dirty="0" err="1"/>
              <a:t>Datei</a:t>
            </a:r>
            <a:endParaRPr lang="de-CH" dirty="0"/>
          </a:p>
          <a:p>
            <a:pPr marL="1143000" lvl="3">
              <a:lnSpc>
                <a:spcPct val="120000"/>
              </a:lnSpc>
              <a:buSzPct val="100000"/>
              <a:defRPr sz="2000"/>
            </a:pPr>
            <a:endParaRPr dirty="0"/>
          </a:p>
          <a:p>
            <a:pPr marL="200526" indent="-200526">
              <a:lnSpc>
                <a:spcPct val="120000"/>
              </a:lnSpc>
              <a:buSzPct val="100000"/>
              <a:buChar char="•"/>
              <a:defRPr sz="2000" b="1"/>
            </a:pPr>
            <a:r>
              <a:rPr dirty="0"/>
              <a:t>GUI</a:t>
            </a:r>
          </a:p>
          <a:p>
            <a:pPr marL="581525" lvl="1" indent="-200525">
              <a:lnSpc>
                <a:spcPct val="120000"/>
              </a:lnSpc>
              <a:buSzPct val="100000"/>
              <a:buChar char="•"/>
              <a:defRPr sz="2000"/>
            </a:pPr>
            <a:r>
              <a:rPr dirty="0" err="1"/>
              <a:t>Einfach</a:t>
            </a:r>
            <a:r>
              <a:rPr dirty="0"/>
              <a:t> </a:t>
            </a:r>
            <a:r>
              <a:rPr dirty="0" err="1"/>
              <a:t>gestaltet</a:t>
            </a:r>
            <a:r>
              <a:rPr dirty="0"/>
              <a:t> (</a:t>
            </a:r>
            <a:r>
              <a:rPr dirty="0" err="1"/>
              <a:t>JButton</a:t>
            </a:r>
            <a:r>
              <a:rPr dirty="0"/>
              <a:t>)</a:t>
            </a:r>
            <a:r>
              <a:rPr lang="de-CH" dirty="0"/>
              <a:t> </a:t>
            </a:r>
          </a:p>
          <a:p>
            <a:pPr marL="581525" lvl="1" indent="-200525">
              <a:lnSpc>
                <a:spcPct val="120000"/>
              </a:lnSpc>
              <a:buSzPct val="100000"/>
              <a:buChar char="•"/>
              <a:defRPr sz="2000"/>
            </a:pPr>
            <a:r>
              <a:rPr dirty="0" err="1"/>
              <a:t>Karten</a:t>
            </a:r>
            <a:r>
              <a:rPr dirty="0"/>
              <a:t> (.</a:t>
            </a:r>
            <a:r>
              <a:rPr dirty="0" err="1"/>
              <a:t>png</a:t>
            </a:r>
            <a:r>
              <a:rPr dirty="0"/>
              <a:t>) </a:t>
            </a:r>
            <a:r>
              <a:rPr dirty="0" err="1"/>
              <a:t>werden</a:t>
            </a:r>
            <a:r>
              <a:rPr dirty="0"/>
              <a:t> </a:t>
            </a:r>
            <a:r>
              <a:rPr dirty="0" err="1"/>
              <a:t>über</a:t>
            </a:r>
            <a:r>
              <a:rPr dirty="0"/>
              <a:t> J</a:t>
            </a:r>
            <a:r>
              <a:rPr lang="de-CH" dirty="0"/>
              <a:t>B</a:t>
            </a:r>
            <a:r>
              <a:rPr dirty="0" err="1"/>
              <a:t>utton</a:t>
            </a:r>
            <a:r>
              <a:rPr dirty="0"/>
              <a:t> </a:t>
            </a:r>
            <a:r>
              <a:rPr dirty="0" err="1"/>
              <a:t>gelegt</a:t>
            </a:r>
            <a:endParaRPr dirty="0"/>
          </a:p>
          <a:p>
            <a:pPr marL="581525" lvl="1" indent="-200525">
              <a:lnSpc>
                <a:spcPct val="120000"/>
              </a:lnSpc>
              <a:buSzPct val="100000"/>
              <a:buChar char="•"/>
              <a:defRPr sz="2000"/>
            </a:pPr>
            <a:r>
              <a:rPr dirty="0"/>
              <a:t>"Ein Frame" </a:t>
            </a:r>
            <a:r>
              <a:rPr dirty="0" err="1"/>
              <a:t>für</a:t>
            </a:r>
            <a:r>
              <a:rPr dirty="0"/>
              <a:t> Chat und Game</a:t>
            </a:r>
            <a:endParaRPr lang="de-CH" dirty="0"/>
          </a:p>
          <a:p>
            <a:pPr marL="581525" lvl="1" indent="-200525">
              <a:lnSpc>
                <a:spcPct val="120000"/>
              </a:lnSpc>
              <a:buSzPct val="100000"/>
              <a:buChar char="•"/>
              <a:defRPr sz="2000"/>
            </a:pPr>
            <a:r>
              <a:rPr lang="de-CH" dirty="0"/>
              <a:t>Server updatet GUI nach jedem Zug</a:t>
            </a:r>
            <a:endParaRPr dirty="0"/>
          </a:p>
          <a:p>
            <a:pPr marL="581525" lvl="1" indent="-200525">
              <a:lnSpc>
                <a:spcPct val="120000"/>
              </a:lnSpc>
              <a:buSzPct val="100000"/>
              <a:buChar char="•"/>
              <a:defRPr sz="2000"/>
            </a:pPr>
            <a:endParaRPr dirty="0"/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503</Words>
  <Application>Microsoft Office PowerPoint</Application>
  <PresentationFormat>Breitbild</PresentationFormat>
  <Paragraphs>151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</vt:lpstr>
      <vt:lpstr>PowerPoint-Präsentation</vt:lpstr>
      <vt:lpstr>  Übersicht</vt:lpstr>
      <vt:lpstr>  Übersicht</vt:lpstr>
      <vt:lpstr> Outline / Spieldemonstration</vt:lpstr>
      <vt:lpstr>  Übersicht</vt:lpstr>
      <vt:lpstr> Spiellogik</vt:lpstr>
      <vt:lpstr> Spiellogik</vt:lpstr>
      <vt:lpstr>  Übersicht</vt:lpstr>
      <vt:lpstr> Technische Eigenheiten</vt:lpstr>
      <vt:lpstr> Technische Eigenheiten</vt:lpstr>
      <vt:lpstr>  Übersicht</vt:lpstr>
      <vt:lpstr> Standpunkt / Zwischenresümee</vt:lpstr>
      <vt:lpstr> Standpunkt / Zwischenresümee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cp:lastModifiedBy>Janni Batsilas</cp:lastModifiedBy>
  <cp:revision>1</cp:revision>
  <dcterms:modified xsi:type="dcterms:W3CDTF">2020-04-15T14:17:11Z</dcterms:modified>
</cp:coreProperties>
</file>