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Mastertitelformat bearbeiten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</a:lstStyle>
          <a:p>
            <a:r>
              <a:t>Master-Untertitelformat bearbeiten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 0"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Mastertextformat bearbeiten</a:t>
            </a:r>
          </a:p>
          <a:p>
            <a:pPr lvl="1"/>
            <a:r>
              <a:t>Zweite Ebene</a:t>
            </a:r>
          </a:p>
          <a:p>
            <a:pPr lvl="2"/>
            <a:r>
              <a:t>Dritte Ebene</a:t>
            </a:r>
          </a:p>
          <a:p>
            <a:pPr lvl="3"/>
            <a:r>
              <a:t>Vierte Ebene</a:t>
            </a:r>
          </a:p>
          <a:p>
            <a:pPr lvl="4"/>
            <a:r>
              <a:t>Fünfte Ebene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Mastertitelformat bearbeiten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</a:lstStyle>
          <a:p>
            <a:r>
              <a:t>Mastertextformat bearbeiten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23" y="6404294"/>
            <a:ext cx="263979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11423" y="473694"/>
            <a:ext cx="6348578" cy="560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35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Meilensteinpräsentation</a:t>
            </a:r>
            <a:r>
              <a:rPr dirty="0"/>
              <a:t> V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Programmierprojekt</a:t>
            </a:r>
            <a:r>
              <a:rPr dirty="0"/>
              <a:t> 2020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Implementierung</a:t>
            </a:r>
            <a:r>
              <a:rPr dirty="0"/>
              <a:t> von </a:t>
            </a:r>
            <a:r>
              <a:rPr b="1" dirty="0"/>
              <a:t>Skip-Bo ©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3000" b="1">
                <a:latin typeface="Arial"/>
                <a:ea typeface="Arial"/>
                <a:cs typeface="Arial"/>
                <a:sym typeface="Arial"/>
              </a:defRPr>
            </a:pPr>
            <a:endParaRPr b="1" dirty="0"/>
          </a:p>
          <a:p>
            <a:pPr>
              <a:lnSpc>
                <a:spcPct val="90000"/>
              </a:lnSpc>
              <a:spcBef>
                <a:spcPts val="600"/>
              </a:spcBef>
              <a:defRPr sz="3000" b="1" u="sng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Gruppe:</a:t>
            </a:r>
            <a:r>
              <a:rPr lang="de-CH" dirty="0"/>
              <a:t>  </a:t>
            </a:r>
            <a:r>
              <a:rPr lang="de-CH" sz="3200" dirty="0"/>
              <a:t>Skip-Bros</a:t>
            </a: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1000" b="1" u="sng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Manuela </a:t>
            </a:r>
            <a:r>
              <a:rPr dirty="0" err="1"/>
              <a:t>Wildi</a:t>
            </a: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Rao Rohan Girish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 	Guillaume Joyet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	Janni Batsilas</a:t>
            </a:r>
          </a:p>
        </p:txBody>
      </p:sp>
      <p:pic>
        <p:nvPicPr>
          <p:cNvPr id="122" name="image1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7975">
            <a:off x="7881139" y="2164969"/>
            <a:ext cx="4099167" cy="2828197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9155734" y="4912193"/>
            <a:ext cx="285905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Quelle:  mercadolibre.com</a:t>
            </a:r>
          </a:p>
        </p:txBody>
      </p:sp>
      <p:pic>
        <p:nvPicPr>
          <p:cNvPr id="124" name="image2.png" descr="Bildergebnis für skip b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0579">
            <a:off x="6278974" y="2543811"/>
            <a:ext cx="3412369" cy="3032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23" y="4067417"/>
            <a:ext cx="731506" cy="731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4.png" descr="Schulmädch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23" y="3375144"/>
            <a:ext cx="731506" cy="731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23" y="4713078"/>
            <a:ext cx="731506" cy="731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3.png" descr="Schuljun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23" y="5343713"/>
            <a:ext cx="731506" cy="731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0B580BB-27D0-4262-B286-27D9CF438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012" y="2342666"/>
            <a:ext cx="905122" cy="8605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V  /  Gruppe 15</a:t>
            </a:r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</a:t>
            </a:r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4294967295"/>
          </p:nvPr>
        </p:nvSpPr>
        <p:spPr>
          <a:xfrm>
            <a:off x="11089816" y="6404292"/>
            <a:ext cx="26397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535399" y="3136612"/>
            <a:ext cx="7236002" cy="1077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 b="1" i="1"/>
            </a:lvl1pPr>
          </a:lstStyle>
          <a:p>
            <a:pPr algn="ctr"/>
            <a:r>
              <a:rPr dirty="0" err="1"/>
              <a:t>Vielen</a:t>
            </a:r>
            <a:r>
              <a:rPr dirty="0"/>
              <a:t> Dank </a:t>
            </a:r>
            <a:r>
              <a:rPr dirty="0" err="1"/>
              <a:t>für</a:t>
            </a:r>
            <a:r>
              <a:rPr dirty="0"/>
              <a:t> </a:t>
            </a:r>
            <a:r>
              <a:rPr lang="de-CH" dirty="0"/>
              <a:t>eure</a:t>
            </a:r>
            <a:r>
              <a:rPr dirty="0"/>
              <a:t> </a:t>
            </a:r>
            <a:r>
              <a:rPr dirty="0" err="1"/>
              <a:t>Aufmerksamkeit</a:t>
            </a:r>
            <a:r>
              <a:rPr lang="de-CH" dirty="0"/>
              <a:t> und viel Erfolg bei den Prüfungen !</a:t>
            </a:r>
            <a:endParaRPr dirty="0"/>
          </a:p>
        </p:txBody>
      </p:sp>
      <p:pic>
        <p:nvPicPr>
          <p:cNvPr id="209" name="image2.png" descr="Bildergebnis für skip b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42087">
            <a:off x="-485571" y="736124"/>
            <a:ext cx="5815389" cy="516805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1207435" y="5952201"/>
            <a:ext cx="2246852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r>
              <a:t>Quelle:  mercadolibre.com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V  /  Gruppe 15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34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5" y="230622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36" name="Shape 136"/>
          <p:cNvSpPr/>
          <p:nvPr/>
        </p:nvSpPr>
        <p:spPr>
          <a:xfrm>
            <a:off x="-16628" y="720436"/>
            <a:ext cx="308863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7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8.png" descr="Glühbirne und Zahnr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4" y="1241306"/>
            <a:ext cx="914402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9.png" descr="Fingerabdru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3421174"/>
            <a:ext cx="914401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10.png" descr="Ide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5" y="453612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V  /  Gruppe 15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Skip-Bro: Regeln, Ziel und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45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5" y="230622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47" name="Shape 147"/>
          <p:cNvSpPr/>
          <p:nvPr/>
        </p:nvSpPr>
        <p:spPr>
          <a:xfrm>
            <a:off x="-16628" y="720436"/>
            <a:ext cx="308863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8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8.png" descr="Glühbirne und Zahnr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4" y="1241306"/>
            <a:ext cx="914402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9.png" descr="Fingerabdru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3421174"/>
            <a:ext cx="914401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10.png" descr="Ide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5" y="453612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935998" y="6396610"/>
            <a:ext cx="411480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V /  Gruppe 15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/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	 Skip-Bro: Regeln, Ziel und Mechanik</a:t>
            </a:r>
          </a:p>
        </p:txBody>
      </p:sp>
      <p:sp>
        <p:nvSpPr>
          <p:cNvPr id="156" name="Shape 156"/>
          <p:cNvSpPr/>
          <p:nvPr/>
        </p:nvSpPr>
        <p:spPr>
          <a:xfrm>
            <a:off x="-16628" y="720436"/>
            <a:ext cx="5719159" cy="1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7" name="image8.png" descr="Glühbirne und Zahnr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9" y="90214"/>
            <a:ext cx="540003" cy="540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V  /  Gruppe 15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62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5" y="230622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64" name="Shape 164"/>
          <p:cNvSpPr/>
          <p:nvPr/>
        </p:nvSpPr>
        <p:spPr>
          <a:xfrm>
            <a:off x="-16628" y="720436"/>
            <a:ext cx="308863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5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8.png" descr="Glühbirne und Zahnr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4" y="1241306"/>
            <a:ext cx="914402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9.png" descr="Fingerabdru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3421174"/>
            <a:ext cx="914401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10.png" descr="Ide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5" y="453612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V  /  Gruppe 15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73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5" y="230622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75" name="Shape 175"/>
          <p:cNvSpPr/>
          <p:nvPr/>
        </p:nvSpPr>
        <p:spPr>
          <a:xfrm>
            <a:off x="-16628" y="720436"/>
            <a:ext cx="308863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76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8.png" descr="Glühbirne und Zahnr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4" y="1241306"/>
            <a:ext cx="914402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9.png" descr="Fingerabdru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3421174"/>
            <a:ext cx="914401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10.png" descr="Ide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5" y="453612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V  /  Gruppe 15</a:t>
            </a:r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Technische Eigenheiten</a:t>
            </a:r>
          </a:p>
        </p:txBody>
      </p:sp>
      <p:sp>
        <p:nvSpPr>
          <p:cNvPr id="183" name="Shape 183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-11085" y="720436"/>
            <a:ext cx="4584005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5" name="image9.png" descr="Fingerabdru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86301"/>
            <a:ext cx="547828" cy="547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V  /  Gruppe 15</a:t>
            </a:r>
          </a:p>
        </p:txBody>
      </p:sp>
      <p:sp>
        <p:nvSpPr>
          <p:cNvPr id="188" name="Shape 188"/>
          <p:cNvSpPr>
            <a:spLocks noGrp="1"/>
          </p:cNvSpPr>
          <p:nvPr>
            <p:ph type="body" sz="half" idx="1"/>
          </p:nvPr>
        </p:nvSpPr>
        <p:spPr>
          <a:xfrm>
            <a:off x="1889727" y="1485000"/>
            <a:ext cx="762208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Skip-Bro: Regeln, Ziel, Mechanik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Spieldemonstration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t>Technische Eigenheiten</a:t>
            </a:r>
          </a:p>
          <a:p>
            <a:pPr marL="0" indent="0">
              <a:buSzTx/>
              <a:buNone/>
              <a:defRPr sz="30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0" indent="0">
              <a:buSzTx/>
              <a:buNone/>
              <a:defRPr sz="3000" b="1">
                <a:latin typeface="Arial"/>
                <a:ea typeface="Arial"/>
                <a:cs typeface="Arial"/>
                <a:sym typeface="Arial"/>
              </a:defRPr>
            </a:pPr>
            <a:r>
              <a:t>Lektion gelernt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4294967295"/>
          </p:nvPr>
        </p:nvSpPr>
        <p:spPr>
          <a:xfrm>
            <a:off x="11169739" y="6404292"/>
            <a:ext cx="184057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0" name="image6.png" descr="Game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15" y="2306224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	 Übersicht</a:t>
            </a:r>
          </a:p>
        </p:txBody>
      </p:sp>
      <p:sp>
        <p:nvSpPr>
          <p:cNvPr id="192" name="Shape 192"/>
          <p:cNvSpPr/>
          <p:nvPr/>
        </p:nvSpPr>
        <p:spPr>
          <a:xfrm>
            <a:off x="-16628" y="720436"/>
            <a:ext cx="308863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93" name="image7.png" descr="Präsentation mit Checkliste RN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9" y="90214"/>
            <a:ext cx="540000" cy="540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8.png" descr="Glühbirne und Zahnr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4" y="1241306"/>
            <a:ext cx="914402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9.png" descr="Fingerabdruc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17" y="3421174"/>
            <a:ext cx="914401" cy="91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0.png" descr="Ide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15" y="4536125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4038600" y="6404293"/>
            <a:ext cx="41148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Mlst.-Präsentation Nr. V  /  Gruppe 15</a:t>
            </a:r>
          </a:p>
        </p:txBody>
      </p:sp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720440"/>
          </a:xfrm>
          <a:prstGeom prst="rect">
            <a:avLst/>
          </a:prstGeom>
        </p:spPr>
        <p:txBody>
          <a:bodyPr/>
          <a:lstStyle/>
          <a:p>
            <a:pPr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	</a:t>
            </a:r>
            <a:r>
              <a:rPr dirty="0" err="1"/>
              <a:t>Lektion</a:t>
            </a:r>
            <a:r>
              <a:rPr dirty="0"/>
              <a:t> </a:t>
            </a:r>
            <a:r>
              <a:rPr dirty="0" err="1"/>
              <a:t>gelernt</a:t>
            </a:r>
            <a:endParaRPr dirty="0"/>
          </a:p>
        </p:txBody>
      </p:sp>
      <p:sp>
        <p:nvSpPr>
          <p:cNvPr id="200" name="Shape 200"/>
          <p:cNvSpPr>
            <a:spLocks noGrp="1"/>
          </p:cNvSpPr>
          <p:nvPr>
            <p:ph type="sldNum" sz="quarter" idx="4294967295"/>
          </p:nvPr>
        </p:nvSpPr>
        <p:spPr>
          <a:xfrm>
            <a:off x="11169738" y="6404292"/>
            <a:ext cx="184058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-11086" y="720436"/>
            <a:ext cx="5268890" cy="4"/>
          </a:xfrm>
          <a:prstGeom prst="line">
            <a:avLst/>
          </a:prstGeom>
          <a:ln w="28575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340969" y="919996"/>
            <a:ext cx="9678490" cy="6740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000" b="1"/>
            </a:pPr>
            <a:r>
              <a:rPr dirty="0" err="1"/>
              <a:t>Organisatorisch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Mehr</a:t>
            </a:r>
            <a:r>
              <a:rPr dirty="0"/>
              <a:t> Zeit </a:t>
            </a:r>
            <a:r>
              <a:rPr dirty="0" err="1"/>
              <a:t>für</a:t>
            </a:r>
            <a:r>
              <a:rPr dirty="0"/>
              <a:t> </a:t>
            </a:r>
            <a:r>
              <a:rPr lang="de-CH" dirty="0"/>
              <a:t>N</a:t>
            </a:r>
            <a:r>
              <a:rPr dirty="0" err="1"/>
              <a:t>eues</a:t>
            </a:r>
            <a:r>
              <a:rPr dirty="0"/>
              <a:t> </a:t>
            </a:r>
            <a:r>
              <a:rPr dirty="0" err="1"/>
              <a:t>einplanen</a:t>
            </a:r>
            <a:endParaRPr dirty="0"/>
          </a:p>
          <a:p>
            <a:pPr marL="800100" lvl="1" indent="-342900">
              <a:buSzPct val="100000"/>
              <a:buFontTx/>
              <a:buChar char="-"/>
              <a:defRPr sz="2000"/>
            </a:pPr>
            <a:r>
              <a:rPr lang="de-DE" dirty="0"/>
              <a:t>Code der anderen laufend überfliegen (Übersicht halten)</a:t>
            </a:r>
          </a:p>
          <a:p>
            <a:pPr marL="800100" lvl="1" indent="-342900">
              <a:buSzPct val="100000"/>
              <a:buFontTx/>
              <a:buChar char="-"/>
              <a:defRPr sz="2000"/>
            </a:pPr>
            <a:r>
              <a:rPr lang="de-DE" dirty="0"/>
              <a:t>Bessere Strukturierung von Beginn an</a:t>
            </a:r>
            <a:endParaRPr dirty="0"/>
          </a:p>
          <a:p>
            <a:pPr lvl="1" indent="457200">
              <a:defRPr sz="2000"/>
            </a:pP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000" b="1"/>
            </a:pPr>
            <a:r>
              <a:rPr lang="de-CH" dirty="0"/>
              <a:t>Code vom Spiel</a:t>
            </a:r>
            <a:r>
              <a:rPr dirty="0"/>
              <a:t>: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Mehr</a:t>
            </a:r>
            <a:r>
              <a:rPr dirty="0"/>
              <a:t> </a:t>
            </a:r>
            <a:r>
              <a:rPr dirty="0" err="1"/>
              <a:t>Vererbung</a:t>
            </a:r>
            <a:r>
              <a:rPr dirty="0"/>
              <a:t> </a:t>
            </a:r>
            <a:r>
              <a:rPr dirty="0" err="1"/>
              <a:t>anstatt</a:t>
            </a:r>
            <a:r>
              <a:rPr dirty="0"/>
              <a:t> </a:t>
            </a:r>
            <a:r>
              <a:rPr dirty="0" err="1"/>
              <a:t>eigenständige</a:t>
            </a:r>
            <a:r>
              <a:rPr dirty="0"/>
              <a:t> Klassen</a:t>
            </a:r>
          </a:p>
          <a:p>
            <a:pPr marL="800100" lvl="1" indent="-342900">
              <a:buSzPct val="100000"/>
              <a:buChar char="-"/>
              <a:defRPr sz="2000"/>
            </a:pPr>
            <a:r>
              <a:rPr dirty="0"/>
              <a:t>Wo </a:t>
            </a:r>
            <a:r>
              <a:rPr dirty="0" err="1"/>
              <a:t>möglich</a:t>
            </a:r>
            <a:r>
              <a:rPr dirty="0"/>
              <a:t> Enum-</a:t>
            </a:r>
            <a:r>
              <a:rPr dirty="0" err="1"/>
              <a:t>Typen</a:t>
            </a:r>
            <a:r>
              <a:rPr dirty="0"/>
              <a:t> </a:t>
            </a:r>
            <a:r>
              <a:rPr dirty="0" err="1"/>
              <a:t>verwenden</a:t>
            </a:r>
            <a:r>
              <a:rPr dirty="0"/>
              <a:t> </a:t>
            </a:r>
          </a:p>
          <a:p>
            <a:pPr marL="457200" lvl="1">
              <a:buSzPct val="100000"/>
              <a:defRPr sz="2000"/>
            </a:pPr>
            <a:r>
              <a:rPr lang="de-CH" dirty="0"/>
              <a:t>      + </a:t>
            </a:r>
            <a:r>
              <a:rPr dirty="0" err="1"/>
              <a:t>Strukturierte</a:t>
            </a:r>
            <a:r>
              <a:rPr dirty="0"/>
              <a:t> </a:t>
            </a:r>
            <a:r>
              <a:rPr dirty="0" err="1"/>
              <a:t>Vergabe</a:t>
            </a:r>
            <a:r>
              <a:rPr dirty="0"/>
              <a:t> von </a:t>
            </a:r>
            <a:r>
              <a:rPr dirty="0" err="1"/>
              <a:t>Variablennamen</a:t>
            </a: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r>
              <a:rPr dirty="0" err="1"/>
              <a:t>Verwendung</a:t>
            </a:r>
            <a:r>
              <a:rPr dirty="0"/>
              <a:t> von JavaFX</a:t>
            </a:r>
          </a:p>
          <a:p>
            <a:pPr marL="457200" lvl="1">
              <a:buSzPct val="100000"/>
              <a:defRPr sz="2000"/>
            </a:pPr>
            <a:endParaRPr dirty="0"/>
          </a:p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000" b="1"/>
            </a:pPr>
            <a:r>
              <a:rPr dirty="0"/>
              <a:t>JUnit-Tests:</a:t>
            </a:r>
          </a:p>
          <a:p>
            <a:pPr marL="581526" lvl="1" indent="-200526">
              <a:buSzPct val="100000"/>
              <a:buChar char="-"/>
              <a:defRPr sz="2000"/>
            </a:pPr>
            <a:r>
              <a:rPr dirty="0" err="1"/>
              <a:t>Bereits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Beginn</a:t>
            </a:r>
            <a:r>
              <a:rPr dirty="0"/>
              <a:t> </a:t>
            </a:r>
            <a:r>
              <a:rPr dirty="0" err="1"/>
              <a:t>Überlegungen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den Tests</a:t>
            </a:r>
            <a:endParaRPr lang="de-CH" dirty="0"/>
          </a:p>
          <a:p>
            <a:pPr marL="581526" lvl="1" indent="-200526">
              <a:buSzPct val="100000"/>
              <a:buFontTx/>
              <a:buChar char="-"/>
              <a:defRPr sz="2000"/>
            </a:pPr>
            <a:r>
              <a:rPr lang="de-CH" dirty="0"/>
              <a:t>Genauer informieren </a:t>
            </a:r>
          </a:p>
          <a:p>
            <a:pPr marL="581526" lvl="1" indent="-200526">
              <a:buSzPct val="100000"/>
              <a:buFontTx/>
              <a:buChar char="-"/>
              <a:defRPr sz="2000"/>
            </a:pPr>
            <a:r>
              <a:rPr dirty="0" err="1"/>
              <a:t>Vererbung</a:t>
            </a:r>
            <a:r>
              <a:rPr dirty="0"/>
              <a:t> und Interfaces </a:t>
            </a:r>
            <a:r>
              <a:rPr dirty="0" err="1"/>
              <a:t>erhöhen</a:t>
            </a:r>
            <a:r>
              <a:rPr dirty="0"/>
              <a:t> die </a:t>
            </a:r>
            <a:r>
              <a:rPr dirty="0" err="1"/>
              <a:t>Testbarkeit</a:t>
            </a:r>
            <a:endParaRPr lang="de-CH" dirty="0"/>
          </a:p>
          <a:p>
            <a:pPr marL="381000" lvl="1">
              <a:buSzPct val="100000"/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 lvl="1" indent="457200">
              <a:defRPr sz="2000"/>
            </a:pP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  <a:p>
            <a:pPr marL="800100" lvl="1" indent="-342900">
              <a:buSzPct val="100000"/>
              <a:buChar char="-"/>
              <a:defRPr sz="2000"/>
            </a:pPr>
            <a:endParaRPr dirty="0"/>
          </a:p>
        </p:txBody>
      </p:sp>
      <p:pic>
        <p:nvPicPr>
          <p:cNvPr id="203" name="image10.png" descr="Id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7" y="63730"/>
            <a:ext cx="592976" cy="592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 descr="Harvey Balls 20%">
            <a:extLst>
              <a:ext uri="{FF2B5EF4-FFF2-40B4-BE49-F238E27FC236}">
                <a16:creationId xmlns:a16="http://schemas.microsoft.com/office/drawing/2014/main" id="{ACF0EE59-966D-41A1-A7BA-802B1DF8A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804" y="656705"/>
            <a:ext cx="914399" cy="914399"/>
          </a:xfrm>
          <a:prstGeom prst="rect">
            <a:avLst/>
          </a:prstGeom>
        </p:spPr>
      </p:pic>
      <p:pic>
        <p:nvPicPr>
          <p:cNvPr id="5" name="Grafik 4" descr="Geschichten erzählen">
            <a:extLst>
              <a:ext uri="{FF2B5EF4-FFF2-40B4-BE49-F238E27FC236}">
                <a16:creationId xmlns:a16="http://schemas.microsoft.com/office/drawing/2014/main" id="{5AF5DD12-1DB9-4D71-BC5A-265AA9134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5925" y="4863456"/>
            <a:ext cx="914400" cy="914400"/>
          </a:xfrm>
          <a:prstGeom prst="rect">
            <a:avLst/>
          </a:prstGeom>
        </p:spPr>
      </p:pic>
      <p:pic>
        <p:nvPicPr>
          <p:cNvPr id="7" name="Grafik 6" descr="Irre komische Gesichtskontur">
            <a:extLst>
              <a:ext uri="{FF2B5EF4-FFF2-40B4-BE49-F238E27FC236}">
                <a16:creationId xmlns:a16="http://schemas.microsoft.com/office/drawing/2014/main" id="{BCF7C180-C9F1-44A7-A22F-6FE107262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3468" y="1113904"/>
            <a:ext cx="914400" cy="914400"/>
          </a:xfrm>
          <a:prstGeom prst="rect">
            <a:avLst/>
          </a:prstGeom>
        </p:spPr>
      </p:pic>
      <p:pic>
        <p:nvPicPr>
          <p:cNvPr id="9" name="Grafik 8" descr="Höhlenzeichnung">
            <a:extLst>
              <a:ext uri="{FF2B5EF4-FFF2-40B4-BE49-F238E27FC236}">
                <a16:creationId xmlns:a16="http://schemas.microsoft.com/office/drawing/2014/main" id="{6CE76660-4CF2-46D5-A79A-FB4D1D7BA0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65925" y="2872047"/>
            <a:ext cx="914400" cy="914400"/>
          </a:xfrm>
          <a:prstGeom prst="rect">
            <a:avLst/>
          </a:prstGeom>
        </p:spPr>
      </p:pic>
      <p:pic>
        <p:nvPicPr>
          <p:cNvPr id="11" name="Grafik 10" descr="Klemmbrett teilweise angekreuzt">
            <a:extLst>
              <a:ext uri="{FF2B5EF4-FFF2-40B4-BE49-F238E27FC236}">
                <a16:creationId xmlns:a16="http://schemas.microsoft.com/office/drawing/2014/main" id="{BD85D64D-75FD-4953-A8B7-9369C1EF42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84162" y="1571104"/>
            <a:ext cx="914400" cy="914400"/>
          </a:xfrm>
          <a:prstGeom prst="rect">
            <a:avLst/>
          </a:prstGeom>
        </p:spPr>
      </p:pic>
      <p:pic>
        <p:nvPicPr>
          <p:cNvPr id="13" name="Grafik 12" descr="Management">
            <a:extLst>
              <a:ext uri="{FF2B5EF4-FFF2-40B4-BE49-F238E27FC236}">
                <a16:creationId xmlns:a16="http://schemas.microsoft.com/office/drawing/2014/main" id="{C801CBFA-8581-4CF5-9F37-7335B06B2B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84647" y="2414847"/>
            <a:ext cx="914400" cy="914400"/>
          </a:xfrm>
          <a:prstGeom prst="rect">
            <a:avLst/>
          </a:prstGeom>
        </p:spPr>
      </p:pic>
      <p:pic>
        <p:nvPicPr>
          <p:cNvPr id="15" name="Grafik 14" descr="Psychische Gesundheit">
            <a:extLst>
              <a:ext uri="{FF2B5EF4-FFF2-40B4-BE49-F238E27FC236}">
                <a16:creationId xmlns:a16="http://schemas.microsoft.com/office/drawing/2014/main" id="{A81EACD8-8FEA-4938-A091-6064D984C8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84162" y="3329247"/>
            <a:ext cx="914400" cy="914400"/>
          </a:xfrm>
          <a:prstGeom prst="rect">
            <a:avLst/>
          </a:prstGeom>
        </p:spPr>
      </p:pic>
      <p:pic>
        <p:nvPicPr>
          <p:cNvPr id="17" name="Grafik 16" descr="Künstliche Intelligenz">
            <a:extLst>
              <a:ext uri="{FF2B5EF4-FFF2-40B4-BE49-F238E27FC236}">
                <a16:creationId xmlns:a16="http://schemas.microsoft.com/office/drawing/2014/main" id="{D3AF6713-3BD0-4F5A-B29A-BEC2CFE31D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84647" y="4406256"/>
            <a:ext cx="914400" cy="914400"/>
          </a:xfrm>
          <a:prstGeom prst="rect">
            <a:avLst/>
          </a:prstGeom>
        </p:spPr>
      </p:pic>
      <p:pic>
        <p:nvPicPr>
          <p:cNvPr id="19" name="Grafik 18" descr="Blaupause">
            <a:extLst>
              <a:ext uri="{FF2B5EF4-FFF2-40B4-BE49-F238E27FC236}">
                <a16:creationId xmlns:a16="http://schemas.microsoft.com/office/drawing/2014/main" id="{BC48230B-D4A1-47C1-A719-933A804DB8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84162" y="53206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162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Breitbild</PresentationFormat>
  <Paragraphs>99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  Übersicht</vt:lpstr>
      <vt:lpstr>  Übersicht</vt:lpstr>
      <vt:lpstr>  Skip-Bro: Regeln, Ziel und Mechanik</vt:lpstr>
      <vt:lpstr>  Übersicht</vt:lpstr>
      <vt:lpstr>  Übersicht</vt:lpstr>
      <vt:lpstr> Technische Eigenheiten</vt:lpstr>
      <vt:lpstr>  Übersicht</vt:lpstr>
      <vt:lpstr> Lektion gelernt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Janni Batsilas</cp:lastModifiedBy>
  <cp:revision>4</cp:revision>
  <dcterms:modified xsi:type="dcterms:W3CDTF">2020-05-13T10:44:09Z</dcterms:modified>
</cp:coreProperties>
</file>