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Mastertitelformat bearbeiten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pPr/>
            <a:r>
              <a:t>Master-Untertitelformat bearbeiten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Titeltext</a:t>
            </a:r>
          </a:p>
        </p:txBody>
      </p:sp>
      <p:sp>
        <p:nvSpPr>
          <p:cNvPr id="92" name="Shape 9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Mastertitelformat bearbeiten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 0">
    <p:bg>
      <p:bgPr>
        <a:solidFill>
          <a:srgbClr val="E3F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 0">
    <p:bg>
      <p:bgPr>
        <a:solidFill>
          <a:srgbClr val="E3F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Mastertitelformat bearbeiten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39" name="Shape 39"/>
          <p:cNvSpPr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Mastertitelformat bearbeiten</a:t>
            </a:r>
          </a:p>
        </p:txBody>
      </p:sp>
      <p:sp>
        <p:nvSpPr>
          <p:cNvPr id="48" name="Shape 48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Mastertitelformat bearbeiten</a:t>
            </a:r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</a:lstStyle>
          <a:p>
            <a:pPr/>
            <a:r>
              <a:t>Mastertextformat bearbeiten</a:t>
            </a:r>
          </a:p>
        </p:txBody>
      </p:sp>
      <p:sp>
        <p:nvSpPr>
          <p:cNvPr id="58" name="Shape 58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Titeltext</a:t>
            </a:r>
          </a:p>
        </p:txBody>
      </p:sp>
      <p:sp>
        <p:nvSpPr>
          <p:cNvPr id="82" name="Shape 82"/>
          <p:cNvSpPr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3" name="Shape 8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1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3F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611423" y="473697"/>
            <a:ext cx="6348578" cy="5311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1" sz="3500" u="sng">
                <a:latin typeface="Arial"/>
                <a:ea typeface="Arial"/>
                <a:cs typeface="Arial"/>
                <a:sym typeface="Arial"/>
              </a:defRPr>
            </a:pPr>
            <a:r>
              <a:t>Meilensteinpräsentation II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Programmierprojekt 2020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Implementierung von </a:t>
            </a:r>
            <a:r>
              <a:rPr b="1"/>
              <a:t>Skip-Bo </a:t>
            </a:r>
            <a:r>
              <a:rPr b="1"/>
              <a:t>©</a:t>
            </a:r>
            <a:endParaRPr b="1"/>
          </a:p>
          <a:p>
            <a:pPr>
              <a:lnSpc>
                <a:spcPct val="90000"/>
              </a:lnSpc>
              <a:spcBef>
                <a:spcPts val="600"/>
              </a:spcBef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b="1" sz="3000" u="sng">
                <a:latin typeface="Arial"/>
                <a:ea typeface="Arial"/>
                <a:cs typeface="Arial"/>
                <a:sym typeface="Arial"/>
              </a:defRPr>
            </a:pPr>
            <a:r>
              <a:t>Gruppe: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b="1" sz="1000" u="sng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 	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	Manuela Wildi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 	Rao R</a:t>
            </a:r>
            <a:r>
              <a:t>o</a:t>
            </a:r>
            <a:r>
              <a:t>han Girish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 	Guillaume Joyet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 	Janni Batsilas</a:t>
            </a:r>
          </a:p>
        </p:txBody>
      </p:sp>
      <p:pic>
        <p:nvPicPr>
          <p:cNvPr id="131" name="image1.png" descr="Bildergebnis für skip b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17975">
            <a:off x="7881139" y="2164971"/>
            <a:ext cx="4099167" cy="2828195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8396507" y="6045408"/>
            <a:ext cx="285906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Quelle:  mercadolibre.com</a:t>
            </a:r>
          </a:p>
        </p:txBody>
      </p:sp>
      <p:pic>
        <p:nvPicPr>
          <p:cNvPr id="133" name="image2.png" descr="Bildergebnis für skip b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050579">
            <a:off x="6278974" y="2543811"/>
            <a:ext cx="3412368" cy="3032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3.png" descr="Schuljun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4000" y="4079849"/>
            <a:ext cx="731506" cy="731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5.png" descr="Schulmädchen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4000" y="3387576"/>
            <a:ext cx="731506" cy="731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3.png" descr="Schuljun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4000" y="4725510"/>
            <a:ext cx="731506" cy="731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3.png" descr="Schuljun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4000" y="5356145"/>
            <a:ext cx="731506" cy="731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7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457656" y="2242656"/>
            <a:ext cx="2686630" cy="12337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1  /  Gruppe 15</a:t>
            </a:r>
          </a:p>
        </p:txBody>
      </p:sp>
      <p:sp>
        <p:nvSpPr>
          <p:cNvPr id="214" name="Shape 214"/>
          <p:cNvSpPr/>
          <p:nvPr>
            <p:ph type="title"/>
          </p:nvPr>
        </p:nvSpPr>
        <p:spPr>
          <a:xfrm>
            <a:off x="0" y="-1"/>
            <a:ext cx="10515600" cy="720438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215" name="Shape 215"/>
          <p:cNvSpPr/>
          <p:nvPr>
            <p:ph type="body" sz="half" idx="1"/>
          </p:nvPr>
        </p:nvSpPr>
        <p:spPr>
          <a:xfrm>
            <a:off x="1889727" y="1485000"/>
            <a:ext cx="7622079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216" name="Shape 216"/>
          <p:cNvSpPr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7" name="image8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hape 218"/>
          <p:cNvSpPr/>
          <p:nvPr/>
        </p:nvSpPr>
        <p:spPr>
          <a:xfrm>
            <a:off x="-16625" y="720436"/>
            <a:ext cx="3088626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219" name="image10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7"/>
            <a:ext cx="540000" cy="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image12.png" descr="Markieru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7" y="4499231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14.png" descr="Glühbirne und Zahnrad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2343116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16.png" descr="Fingerabdruck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7" y="3421174"/>
            <a:ext cx="914401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1  /  Gruppe 15</a:t>
            </a:r>
          </a:p>
        </p:txBody>
      </p:sp>
      <p:sp>
        <p:nvSpPr>
          <p:cNvPr id="225" name="Shape 225"/>
          <p:cNvSpPr/>
          <p:nvPr>
            <p:ph type="title"/>
          </p:nvPr>
        </p:nvSpPr>
        <p:spPr>
          <a:xfrm>
            <a:off x="0" y="-1"/>
            <a:ext cx="10515600" cy="720438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Standpunkt / Zwischenresümee</a:t>
            </a:r>
          </a:p>
        </p:txBody>
      </p:sp>
      <p:sp>
        <p:nvSpPr>
          <p:cNvPr id="226" name="Shape 226"/>
          <p:cNvSpPr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7" name="Shape 227"/>
          <p:cNvSpPr/>
          <p:nvPr/>
        </p:nvSpPr>
        <p:spPr>
          <a:xfrm>
            <a:off x="-11084" y="720436"/>
            <a:ext cx="5268885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228" name="image12.png" descr="Markieru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999" y="-2"/>
            <a:ext cx="696002" cy="696002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Shape 229"/>
          <p:cNvSpPr/>
          <p:nvPr/>
        </p:nvSpPr>
        <p:spPr>
          <a:xfrm>
            <a:off x="413511" y="1052999"/>
            <a:ext cx="9678490" cy="505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Wingdings"/>
              <a:buChar char="▪"/>
              <a:defRPr b="1" sz="2000"/>
            </a:pPr>
            <a:r>
              <a:t>Zielvorgaben der Meilensteine bisher im grossen und ganzen erreicht: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Dokumentation wurde erstellt 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Der Code erfüllt die verlangte Funktion</a:t>
            </a:r>
          </a:p>
          <a:p>
            <a:pPr lvl="1">
              <a:defRPr sz="2000"/>
            </a:pPr>
          </a:p>
          <a:p>
            <a:pPr marL="342900" indent="-342900">
              <a:buSzPct val="100000"/>
              <a:buFont typeface="Wingdings"/>
              <a:buChar char="▪"/>
              <a:defRPr b="1" sz="2000"/>
            </a:pPr>
            <a:r>
              <a:t>Zuständigkeiten haben sich nicht geändert:</a:t>
            </a:r>
          </a:p>
          <a:p>
            <a:pPr lvl="1">
              <a:defRPr sz="2000"/>
            </a:pPr>
          </a:p>
          <a:p>
            <a:pPr lvl="1">
              <a:defRPr sz="2000"/>
            </a:pPr>
          </a:p>
          <a:p>
            <a:pPr>
              <a:defRPr sz="2000"/>
            </a:pPr>
          </a:p>
          <a:p>
            <a:pPr>
              <a:defRPr sz="2000"/>
            </a:pPr>
          </a:p>
          <a:p>
            <a:pPr>
              <a:defRPr sz="2000"/>
            </a:pPr>
          </a:p>
          <a:p>
            <a:pPr>
              <a:defRPr sz="2000"/>
            </a:pPr>
          </a:p>
          <a:p>
            <a:pPr>
              <a:defRPr sz="2000"/>
            </a:pPr>
          </a:p>
          <a:p>
            <a:pPr>
              <a:defRPr sz="2000"/>
            </a:pPr>
          </a:p>
          <a:p>
            <a:pPr marL="342900" indent="-342900">
              <a:buSzPct val="100000"/>
              <a:buFont typeface="Wingdings"/>
              <a:buChar char="▪"/>
              <a:defRPr b="1" sz="2000"/>
            </a:pPr>
            <a:r>
              <a:t>Keine 180° drehungen: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Wir konnten das Spiel verwirklichen wie wir es uns vorgestellt haben</a:t>
            </a:r>
          </a:p>
          <a:p>
            <a:pPr>
              <a:defRPr sz="2000"/>
            </a:pPr>
          </a:p>
        </p:txBody>
      </p:sp>
      <p:pic>
        <p:nvPicPr>
          <p:cNvPr id="230" name="image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6000" y="2673000"/>
            <a:ext cx="5184000" cy="2173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1  /  Gruppe 15</a:t>
            </a:r>
          </a:p>
        </p:txBody>
      </p:sp>
      <p:sp>
        <p:nvSpPr>
          <p:cNvPr id="233" name="Shape 233"/>
          <p:cNvSpPr/>
          <p:nvPr>
            <p:ph type="title"/>
          </p:nvPr>
        </p:nvSpPr>
        <p:spPr>
          <a:xfrm>
            <a:off x="0" y="-1"/>
            <a:ext cx="10515600" cy="720438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Standpunkt / Zwischenresümee</a:t>
            </a:r>
          </a:p>
        </p:txBody>
      </p:sp>
      <p:sp>
        <p:nvSpPr>
          <p:cNvPr id="234" name="Shape 234"/>
          <p:cNvSpPr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5" name="Shape 235"/>
          <p:cNvSpPr/>
          <p:nvPr/>
        </p:nvSpPr>
        <p:spPr>
          <a:xfrm>
            <a:off x="-11084" y="720436"/>
            <a:ext cx="5268885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236" name="image12.png" descr="Markieru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999" y="-2"/>
            <a:ext cx="696002" cy="696002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/>
        </p:nvSpPr>
        <p:spPr>
          <a:xfrm>
            <a:off x="418555" y="1053000"/>
            <a:ext cx="9678490" cy="564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Wingdings"/>
              <a:buChar char="▪"/>
              <a:defRPr b="1" sz="2000"/>
            </a:pPr>
            <a:r>
              <a:t>Was gut lief: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Abmachungen wurden eingehalten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Keiner musste Chef sein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Wir haben uns nicht übernommen</a:t>
            </a:r>
          </a:p>
          <a:p>
            <a:pPr lvl="1" marL="800100" indent="-342900">
              <a:buSzPct val="100000"/>
              <a:buChar char="-"/>
              <a:defRPr sz="2000"/>
            </a:pPr>
          </a:p>
          <a:p>
            <a:pPr marL="342900" indent="-342900">
              <a:buSzPct val="100000"/>
              <a:buFont typeface="Wingdings"/>
              <a:buChar char="▪"/>
              <a:defRPr b="1" sz="2000"/>
            </a:pPr>
            <a:r>
              <a:t>Was wir unterschätzt haben: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Aufwand Kommunikation Server / Client mit Spiellogik 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Aufwand für </a:t>
            </a:r>
            <a:r>
              <a:rPr i="1"/>
              <a:t>gradle.build </a:t>
            </a:r>
            <a:r>
              <a:t>und </a:t>
            </a:r>
            <a:r>
              <a:rPr i="1"/>
              <a:t>logger</a:t>
            </a:r>
            <a:endParaRPr b="1"/>
          </a:p>
          <a:p>
            <a:pPr marL="342900" indent="-342900">
              <a:buSzPct val="100000"/>
              <a:buChar char="-"/>
              <a:defRPr sz="2000"/>
            </a:pPr>
          </a:p>
          <a:p>
            <a:pPr marL="342900" indent="-342900">
              <a:buSzPct val="100000"/>
              <a:buFont typeface="Wingdings"/>
              <a:buChar char="▪"/>
              <a:defRPr b="1" sz="2000"/>
            </a:pPr>
            <a:r>
              <a:t>Was uns Probleme bereitete: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Pushen, Mergen mit Git (Knappes Zeitmanagment)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Erstellen der</a:t>
            </a:r>
            <a:r>
              <a:rPr i="1"/>
              <a:t> gradle.build </a:t>
            </a:r>
            <a:r>
              <a:t>-Datei </a:t>
            </a:r>
          </a:p>
          <a:p>
            <a:pPr lvl="1" marL="800100" indent="-342900">
              <a:buSzPct val="100000"/>
              <a:buChar char="-"/>
              <a:defRPr b="1" sz="2000"/>
            </a:pPr>
          </a:p>
          <a:p>
            <a:pPr marL="342900" indent="-342900">
              <a:buSzPct val="100000"/>
              <a:buFont typeface="Wingdings"/>
              <a:buChar char="▪"/>
              <a:defRPr b="1" sz="2000"/>
            </a:pPr>
            <a:r>
              <a:t>Wir verbessern uns: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Einen Tag vor Abgabe Fertig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Mehr Zeit für Neues (Zb. Tests) einplanen </a:t>
            </a:r>
          </a:p>
          <a:p>
            <a:pPr lvl="1" marL="800100" indent="-342900">
              <a:buSzPct val="100000"/>
              <a:buChar char="-"/>
              <a:defRPr b="1" sz="2000"/>
            </a:pPr>
          </a:p>
          <a:p>
            <a:pPr lvl="1" marL="800100" indent="-342900">
              <a:buSzPct val="100000"/>
              <a:buFont typeface="Wingdings"/>
              <a:buChar char="▪"/>
              <a:defRPr b="1" sz="20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1  /  Gruppe 15</a:t>
            </a:r>
          </a:p>
        </p:txBody>
      </p:sp>
      <p:sp>
        <p:nvSpPr>
          <p:cNvPr id="240" name="Shape 240"/>
          <p:cNvSpPr/>
          <p:nvPr>
            <p:ph type="title"/>
          </p:nvPr>
        </p:nvSpPr>
        <p:spPr>
          <a:xfrm>
            <a:off x="0" y="-1"/>
            <a:ext cx="10515600" cy="720438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</a:t>
            </a:r>
          </a:p>
        </p:txBody>
      </p:sp>
      <p:sp>
        <p:nvSpPr>
          <p:cNvPr id="241" name="Shape 241"/>
          <p:cNvSpPr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2" name="Shape 242"/>
          <p:cNvSpPr/>
          <p:nvPr/>
        </p:nvSpPr>
        <p:spPr>
          <a:xfrm>
            <a:off x="4535399" y="3136612"/>
            <a:ext cx="7236002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i="1" sz="3200"/>
            </a:pPr>
            <a:r>
              <a:t>V</a:t>
            </a:r>
            <a:r>
              <a:t>i</a:t>
            </a:r>
            <a:r>
              <a:t>e</a:t>
            </a:r>
            <a:r>
              <a:t>l</a:t>
            </a:r>
            <a:r>
              <a:t>e</a:t>
            </a:r>
            <a:r>
              <a:t>n </a:t>
            </a:r>
            <a:r>
              <a:t>D</a:t>
            </a:r>
            <a:r>
              <a:t>a</a:t>
            </a:r>
            <a:r>
              <a:t>n</a:t>
            </a:r>
            <a:r>
              <a:t>k </a:t>
            </a:r>
            <a:r>
              <a:t>f</a:t>
            </a:r>
            <a:r>
              <a:t>ü</a:t>
            </a:r>
            <a:r>
              <a:t>r</a:t>
            </a:r>
            <a:r>
              <a:t> </a:t>
            </a:r>
            <a:r>
              <a:t>d</a:t>
            </a:r>
            <a:r>
              <a:t>i</a:t>
            </a:r>
            <a:r>
              <a:t>e</a:t>
            </a:r>
            <a:r>
              <a:t> </a:t>
            </a:r>
            <a:r>
              <a:t>A</a:t>
            </a:r>
            <a:r>
              <a:t>u</a:t>
            </a:r>
            <a:r>
              <a:t>f</a:t>
            </a:r>
            <a:r>
              <a:t>m</a:t>
            </a:r>
            <a:r>
              <a:t>e</a:t>
            </a:r>
            <a:r>
              <a:t>r</a:t>
            </a:r>
            <a:r>
              <a:t>k</a:t>
            </a:r>
            <a:r>
              <a:t>samkeit!</a:t>
            </a:r>
          </a:p>
        </p:txBody>
      </p:sp>
      <p:pic>
        <p:nvPicPr>
          <p:cNvPr id="243" name="image2.png" descr="Bildergebnis für skip b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0942087">
            <a:off x="-485571" y="736124"/>
            <a:ext cx="5815388" cy="51680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1  /  Gruppe 15</a:t>
            </a:r>
          </a:p>
        </p:txBody>
      </p:sp>
      <p:sp>
        <p:nvSpPr>
          <p:cNvPr id="141" name="Shape 141"/>
          <p:cNvSpPr/>
          <p:nvPr>
            <p:ph type="body" sz="half" idx="1"/>
          </p:nvPr>
        </p:nvSpPr>
        <p:spPr>
          <a:xfrm>
            <a:off x="1889727" y="1485000"/>
            <a:ext cx="7622079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42" name="Shape 142"/>
          <p:cNvSpPr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3" name="image8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>
            <p:ph type="title"/>
          </p:nvPr>
        </p:nvSpPr>
        <p:spPr>
          <a:xfrm>
            <a:off x="0" y="-1"/>
            <a:ext cx="10515600" cy="720438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145" name="Shape 145"/>
          <p:cNvSpPr/>
          <p:nvPr/>
        </p:nvSpPr>
        <p:spPr>
          <a:xfrm>
            <a:off x="-16625" y="720436"/>
            <a:ext cx="3088626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146" name="image10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7"/>
            <a:ext cx="540000" cy="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12.png" descr="Markieru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7" y="4499231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14.png" descr="Glühbirne und Zahnrad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2343116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16.png" descr="Fingerabdruck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7" y="3421174"/>
            <a:ext cx="914401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1  /  Gruppe 15</a:t>
            </a:r>
          </a:p>
        </p:txBody>
      </p:sp>
      <p:sp>
        <p:nvSpPr>
          <p:cNvPr id="152" name="Shape 152"/>
          <p:cNvSpPr/>
          <p:nvPr>
            <p:ph type="title"/>
          </p:nvPr>
        </p:nvSpPr>
        <p:spPr>
          <a:xfrm>
            <a:off x="0" y="-1"/>
            <a:ext cx="10515600" cy="720438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153" name="Shape 153"/>
          <p:cNvSpPr/>
          <p:nvPr>
            <p:ph type="body" sz="half" idx="1"/>
          </p:nvPr>
        </p:nvSpPr>
        <p:spPr>
          <a:xfrm>
            <a:off x="1889727" y="1485000"/>
            <a:ext cx="7622079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54" name="Shape 154"/>
          <p:cNvSpPr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5" name="image8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-16625" y="720436"/>
            <a:ext cx="3088626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157" name="image10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7"/>
            <a:ext cx="540000" cy="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12.png" descr="Markieru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7" y="4499231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14.png" descr="Glühbirne und Zahnrad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2343116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16.png" descr="Fingerabdruck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7" y="3421174"/>
            <a:ext cx="914401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1  /  Gruppe 15</a:t>
            </a:r>
          </a:p>
        </p:txBody>
      </p:sp>
      <p:sp>
        <p:nvSpPr>
          <p:cNvPr id="163" name="Shape 163"/>
          <p:cNvSpPr/>
          <p:nvPr>
            <p:ph type="title"/>
          </p:nvPr>
        </p:nvSpPr>
        <p:spPr>
          <a:xfrm>
            <a:off x="0" y="-1"/>
            <a:ext cx="10515600" cy="720438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164" name="Shape 164"/>
          <p:cNvSpPr/>
          <p:nvPr>
            <p:ph type="body" sz="half" idx="1"/>
          </p:nvPr>
        </p:nvSpPr>
        <p:spPr>
          <a:xfrm>
            <a:off x="1889727" y="1485000"/>
            <a:ext cx="7622079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65" name="Shape 165"/>
          <p:cNvSpPr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6" name="image8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-16625" y="720436"/>
            <a:ext cx="3088626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168" name="image10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7"/>
            <a:ext cx="540000" cy="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12.png" descr="Markieru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7" y="4499231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14.png" descr="Glühbirne und Zahnrad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2343116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16.png" descr="Fingerabdruck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7" y="3421174"/>
            <a:ext cx="914401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3936000" y="6396609"/>
            <a:ext cx="41148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1  /  Gruppe 15</a:t>
            </a:r>
          </a:p>
        </p:txBody>
      </p:sp>
      <p:sp>
        <p:nvSpPr>
          <p:cNvPr id="174" name="Shape 174"/>
          <p:cNvSpPr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Shape 175"/>
          <p:cNvSpPr/>
          <p:nvPr>
            <p:ph type="title"/>
          </p:nvPr>
        </p:nvSpPr>
        <p:spPr>
          <a:xfrm>
            <a:off x="0" y="-1"/>
            <a:ext cx="10515600" cy="720438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Spiellogik</a:t>
            </a:r>
          </a:p>
        </p:txBody>
      </p:sp>
      <p:sp>
        <p:nvSpPr>
          <p:cNvPr id="176" name="Shape 176"/>
          <p:cNvSpPr/>
          <p:nvPr/>
        </p:nvSpPr>
        <p:spPr>
          <a:xfrm>
            <a:off x="-16625" y="720436"/>
            <a:ext cx="3088626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177" name="image14.png" descr="Glühbirne und Zahnra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999" y="90217"/>
            <a:ext cx="540001" cy="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178"/>
          <p:cNvSpPr/>
          <p:nvPr/>
        </p:nvSpPr>
        <p:spPr>
          <a:xfrm>
            <a:off x="425999" y="1150598"/>
            <a:ext cx="645257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⚠️ </a:t>
            </a:r>
            <a:r>
              <a:t>BENUTZE DIESES TEXTFELD ALS FORMATVORLAGE </a:t>
            </a:r>
            <a:r>
              <a:t>⚠️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3936000" y="6396609"/>
            <a:ext cx="41148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1  /  Gruppe 15</a:t>
            </a:r>
          </a:p>
        </p:txBody>
      </p:sp>
      <p:sp>
        <p:nvSpPr>
          <p:cNvPr id="181" name="Shape 181"/>
          <p:cNvSpPr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2" name="Shape 182"/>
          <p:cNvSpPr/>
          <p:nvPr>
            <p:ph type="title"/>
          </p:nvPr>
        </p:nvSpPr>
        <p:spPr>
          <a:xfrm>
            <a:off x="0" y="-1"/>
            <a:ext cx="10515600" cy="720438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Spiellogik</a:t>
            </a:r>
          </a:p>
        </p:txBody>
      </p:sp>
      <p:sp>
        <p:nvSpPr>
          <p:cNvPr id="183" name="Shape 183"/>
          <p:cNvSpPr/>
          <p:nvPr/>
        </p:nvSpPr>
        <p:spPr>
          <a:xfrm>
            <a:off x="-16625" y="720436"/>
            <a:ext cx="3088626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184" name="image14.png" descr="Glühbirne und Zahnra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999" y="90217"/>
            <a:ext cx="540001" cy="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Ablaufdiagramm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6813" y="940176"/>
            <a:ext cx="11518374" cy="5236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1  /  Gruppe 15</a:t>
            </a:r>
          </a:p>
        </p:txBody>
      </p:sp>
      <p:sp>
        <p:nvSpPr>
          <p:cNvPr id="188" name="Shape 188"/>
          <p:cNvSpPr/>
          <p:nvPr>
            <p:ph type="title"/>
          </p:nvPr>
        </p:nvSpPr>
        <p:spPr>
          <a:xfrm>
            <a:off x="0" y="-1"/>
            <a:ext cx="10515600" cy="720438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189" name="Shape 189"/>
          <p:cNvSpPr/>
          <p:nvPr>
            <p:ph type="body" sz="half" idx="1"/>
          </p:nvPr>
        </p:nvSpPr>
        <p:spPr>
          <a:xfrm>
            <a:off x="1889727" y="1485000"/>
            <a:ext cx="7622079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90" name="Shape 190"/>
          <p:cNvSpPr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1" name="image8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/>
        </p:nvSpPr>
        <p:spPr>
          <a:xfrm>
            <a:off x="-16625" y="720436"/>
            <a:ext cx="3088626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193" name="image10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7"/>
            <a:ext cx="540000" cy="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12.png" descr="Markieru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7" y="4499231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14.png" descr="Glühbirne und Zahnrad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2343116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16.png" descr="Fingerabdruck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7" y="3421174"/>
            <a:ext cx="914401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1  /  Gruppe 15</a:t>
            </a:r>
          </a:p>
        </p:txBody>
      </p:sp>
      <p:sp>
        <p:nvSpPr>
          <p:cNvPr id="199" name="Shape 199"/>
          <p:cNvSpPr/>
          <p:nvPr>
            <p:ph type="title"/>
          </p:nvPr>
        </p:nvSpPr>
        <p:spPr>
          <a:xfrm>
            <a:off x="0" y="-1"/>
            <a:ext cx="10515600" cy="720438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Technische Eigenheiten</a:t>
            </a:r>
          </a:p>
        </p:txBody>
      </p:sp>
      <p:sp>
        <p:nvSpPr>
          <p:cNvPr id="200" name="Shape 200"/>
          <p:cNvSpPr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1" name="Shape 201"/>
          <p:cNvSpPr/>
          <p:nvPr/>
        </p:nvSpPr>
        <p:spPr>
          <a:xfrm>
            <a:off x="-11084" y="720436"/>
            <a:ext cx="4584002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202" name="image16.png" descr="Fingerabdru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999" y="86304"/>
            <a:ext cx="547828" cy="547828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hape 203"/>
          <p:cNvSpPr/>
          <p:nvPr/>
        </p:nvSpPr>
        <p:spPr>
          <a:xfrm>
            <a:off x="425999" y="1150598"/>
            <a:ext cx="5306161" cy="3688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00526" indent="-200526">
              <a:lnSpc>
                <a:spcPct val="120000"/>
              </a:lnSpc>
              <a:buSzPct val="100000"/>
              <a:buChar char="•"/>
              <a:defRPr b="1" sz="2000"/>
            </a:pPr>
            <a:r>
              <a:t>GUI</a:t>
            </a:r>
          </a:p>
          <a:p>
            <a:pPr lvl="1" marL="581526" indent="-200526">
              <a:lnSpc>
                <a:spcPct val="120000"/>
              </a:lnSpc>
              <a:buSzPct val="100000"/>
              <a:buChar char="•"/>
              <a:defRPr sz="2000"/>
            </a:pPr>
            <a:r>
              <a:t>…</a:t>
            </a:r>
          </a:p>
          <a:p>
            <a:pPr lvl="1" marL="581526" indent="-200526">
              <a:lnSpc>
                <a:spcPct val="120000"/>
              </a:lnSpc>
              <a:buSzPct val="100000"/>
              <a:buChar char="•"/>
              <a:defRPr sz="2000"/>
            </a:pPr>
            <a:r>
              <a:t>…</a:t>
            </a:r>
          </a:p>
          <a:p>
            <a:pPr marL="200526" indent="-200526">
              <a:lnSpc>
                <a:spcPct val="120000"/>
              </a:lnSpc>
              <a:buSzPct val="100000"/>
              <a:buChar char="•"/>
              <a:defRPr b="1" sz="2000"/>
            </a:pPr>
            <a:r>
              <a:t>Genutzte externe library: Apache Log4j 2</a:t>
            </a:r>
          </a:p>
          <a:p>
            <a:pPr lvl="1" marL="581526" indent="-200526">
              <a:lnSpc>
                <a:spcPct val="120000"/>
              </a:lnSpc>
              <a:buSzPct val="100000"/>
              <a:buChar char="•"/>
              <a:defRPr sz="2000"/>
            </a:pPr>
            <a:r>
              <a:t>Vorteile:</a:t>
            </a:r>
          </a:p>
          <a:p>
            <a:pPr lvl="3" marL="1343526" indent="-200526">
              <a:lnSpc>
                <a:spcPct val="120000"/>
              </a:lnSpc>
              <a:buSzPct val="100000"/>
              <a:buChar char="•"/>
              <a:defRPr sz="2000"/>
            </a:pPr>
            <a:r>
              <a:t>Levels</a:t>
            </a:r>
          </a:p>
          <a:p>
            <a:pPr lvl="3" marL="1343526" indent="-200526">
              <a:lnSpc>
                <a:spcPct val="120000"/>
              </a:lnSpc>
              <a:buSzPct val="100000"/>
              <a:buChar char="•"/>
              <a:defRPr sz="2000"/>
            </a:pPr>
            <a:r>
              <a:t>Timestamps</a:t>
            </a:r>
          </a:p>
          <a:p>
            <a:pPr lvl="3" marL="1343526" indent="-200526">
              <a:lnSpc>
                <a:spcPct val="120000"/>
              </a:lnSpc>
              <a:buSzPct val="100000"/>
              <a:buChar char="•"/>
              <a:defRPr sz="2000"/>
            </a:pPr>
            <a:r>
              <a:t>Log in Datei</a:t>
            </a:r>
          </a:p>
          <a:p>
            <a:pPr lvl="1" marL="581526" indent="-200526">
              <a:lnSpc>
                <a:spcPct val="120000"/>
              </a:lnSpc>
              <a:buSzPct val="100000"/>
              <a:buChar char="•"/>
              <a:defRPr sz="2000"/>
            </a:pPr>
            <a:r>
              <a:t>Konfiguration:</a:t>
            </a:r>
          </a:p>
          <a:p>
            <a:pPr lvl="3" marL="1343526" indent="-200526">
              <a:lnSpc>
                <a:spcPct val="120000"/>
              </a:lnSpc>
              <a:buSzPct val="100000"/>
              <a:buChar char="•"/>
              <a:defRPr sz="2000"/>
            </a:pPr>
            <a:r>
              <a:t>.properties Datei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1  /  Gruppe 15</a:t>
            </a:r>
          </a:p>
        </p:txBody>
      </p:sp>
      <p:sp>
        <p:nvSpPr>
          <p:cNvPr id="206" name="Shape 206"/>
          <p:cNvSpPr/>
          <p:nvPr>
            <p:ph type="title"/>
          </p:nvPr>
        </p:nvSpPr>
        <p:spPr>
          <a:xfrm>
            <a:off x="0" y="-1"/>
            <a:ext cx="10515600" cy="720438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Technische Eigenheiten</a:t>
            </a:r>
          </a:p>
        </p:txBody>
      </p:sp>
      <p:sp>
        <p:nvSpPr>
          <p:cNvPr id="207" name="Shape 207"/>
          <p:cNvSpPr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8" name="Shape 208"/>
          <p:cNvSpPr/>
          <p:nvPr/>
        </p:nvSpPr>
        <p:spPr>
          <a:xfrm>
            <a:off x="-11084" y="720436"/>
            <a:ext cx="4584002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209" name="image16.png" descr="Fingerabdru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999" y="86304"/>
            <a:ext cx="547828" cy="547828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hape 210"/>
          <p:cNvSpPr/>
          <p:nvPr/>
        </p:nvSpPr>
        <p:spPr>
          <a:xfrm>
            <a:off x="4401724" y="813884"/>
            <a:ext cx="377486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sz="2000"/>
            </a:lvl1pPr>
          </a:lstStyle>
          <a:p>
            <a:pPr/>
            <a:r>
              <a:t>log4j2.properties Datei (Beispiel)</a:t>
            </a:r>
          </a:p>
        </p:txBody>
      </p:sp>
      <p:pic>
        <p:nvPicPr>
          <p:cNvPr id="211" name="Bildschirmfoto 2020-04-12 um 18.38.2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5138" y="1289286"/>
            <a:ext cx="9608036" cy="49633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