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34AC-5864-45E0-9257-3DCFA7DA6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5CCB6-5EE9-45A0-AE72-DF0610C19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F3297-0AA1-482E-8808-6F90A5D41BCE}"/>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B574F87F-6785-4F61-8816-7A811E29B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5F483-C42D-43E6-B343-3F417CDED435}"/>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338936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2C3E-D3C5-4D40-8708-225CC695C7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81A2-7BA2-4F80-B2DE-13C2A330A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E32D-C1B6-43A9-9154-9CACB726B41E}"/>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C01FA5E4-4269-418A-BC75-A781E1C2B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E07E5-BA88-447F-B6EC-C62E4EF5F916}"/>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34839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A513-B84C-402B-A28C-8269578C3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0B2BA7-8D7F-4211-87F5-63FD2703F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300F1-43F2-4226-807E-17EDB1AFA1D1}"/>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15EB022C-D3E7-406E-BB6D-FEEC03409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146BF-B030-45E3-8E11-2E90BFBA2FA0}"/>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182805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382-DA49-41EB-B13B-7F84B9257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1A777-5606-4D38-B8D1-AF8A87CE5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560C6-A040-43F1-8F1D-B643865AB798}"/>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3476A697-C1CF-40A9-9C70-F62823286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ED7F6-A702-4B08-95E2-F3588E3E9C48}"/>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9258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C705-2B11-4CD4-A718-88B7F943C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2BB859-2C2E-42AE-9A34-80A8D4C03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0D3E10-683E-4F22-B043-A4F5C1F4C21A}"/>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A2E76C93-6B48-4022-84A6-05CC49B30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4B2F9-3C79-4CC5-9244-8F71B8C9BFAA}"/>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7438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F59E-D36A-43D7-ADD8-6209AB6D3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B753C-0D5E-43B5-B9C7-208A4387E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D62E3-649D-4FF4-BFA0-CFDDF56F3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5F327-C5ED-4D76-9DE8-E6A492DBE4C5}"/>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6" name="Footer Placeholder 5">
            <a:extLst>
              <a:ext uri="{FF2B5EF4-FFF2-40B4-BE49-F238E27FC236}">
                <a16:creationId xmlns:a16="http://schemas.microsoft.com/office/drawing/2014/main" id="{1F54A4A1-8A61-445D-A6D2-A86DECA8A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9B711-9BC4-43A9-89EC-A6513F85672F}"/>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237174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9F72-D39F-4241-B54F-F05C23B1B6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E5C912-89A4-44AC-BE64-25338DD1F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1D440-2807-4C7B-8CB2-0728BA677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6267A-5041-4147-95E7-33AAEF9B3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5EE58-F067-4F22-A5B8-8B7EBE905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0499-5269-4604-B82F-439D063F3BA7}"/>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8" name="Footer Placeholder 7">
            <a:extLst>
              <a:ext uri="{FF2B5EF4-FFF2-40B4-BE49-F238E27FC236}">
                <a16:creationId xmlns:a16="http://schemas.microsoft.com/office/drawing/2014/main" id="{FC7B8FA5-4A24-4AB1-9BF0-1AA879DD7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68F73D-B91B-4525-90BE-BD1505F8B496}"/>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392488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70A0-2CA7-45A3-8C37-26D4F355C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7E6680-CC76-43D6-845F-D79CD913B3F7}"/>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4" name="Footer Placeholder 3">
            <a:extLst>
              <a:ext uri="{FF2B5EF4-FFF2-40B4-BE49-F238E27FC236}">
                <a16:creationId xmlns:a16="http://schemas.microsoft.com/office/drawing/2014/main" id="{CF2D83E6-F95B-44AD-89FC-8C4C7FAAA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89A14-F1ED-4324-AC1A-8139457385CA}"/>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299917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15589-BDA7-4B22-A807-D28F1075A552}"/>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3" name="Footer Placeholder 2">
            <a:extLst>
              <a:ext uri="{FF2B5EF4-FFF2-40B4-BE49-F238E27FC236}">
                <a16:creationId xmlns:a16="http://schemas.microsoft.com/office/drawing/2014/main" id="{586CF2E2-0019-4B6E-93C5-21EAC3EF3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045A1-95B1-4E72-827B-F099D55BE360}"/>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83683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0CB-902D-4CAC-98FA-FC72B65F2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91F370-16AA-4D00-80DB-58A0493C2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5DD6C-D723-4333-9B42-62421B3C9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0E29E-0CB0-4D09-9719-CE1D935B27A1}"/>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6" name="Footer Placeholder 5">
            <a:extLst>
              <a:ext uri="{FF2B5EF4-FFF2-40B4-BE49-F238E27FC236}">
                <a16:creationId xmlns:a16="http://schemas.microsoft.com/office/drawing/2014/main" id="{8AD20DD7-DA3D-4BD8-A11D-8D714EBEB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51253-1930-4B9F-A809-D6520B0DC74C}"/>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8266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A735-53A6-4087-AA1A-06FA1171A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09D452-01FC-47BC-96C0-C1FDB58C6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06DAC-6019-4ABB-8E50-7BC67921B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0BF82-15E0-4F7C-95C8-85301BAD7152}"/>
              </a:ext>
            </a:extLst>
          </p:cNvPr>
          <p:cNvSpPr>
            <a:spLocks noGrp="1"/>
          </p:cNvSpPr>
          <p:nvPr>
            <p:ph type="dt" sz="half" idx="10"/>
          </p:nvPr>
        </p:nvSpPr>
        <p:spPr/>
        <p:txBody>
          <a:bodyPr/>
          <a:lstStyle/>
          <a:p>
            <a:fld id="{234A792B-3D34-488E-B543-F5703CDFDA33}" type="datetimeFigureOut">
              <a:rPr lang="en-US" smtClean="0"/>
              <a:t>12/28/2020</a:t>
            </a:fld>
            <a:endParaRPr lang="en-US"/>
          </a:p>
        </p:txBody>
      </p:sp>
      <p:sp>
        <p:nvSpPr>
          <p:cNvPr id="6" name="Footer Placeholder 5">
            <a:extLst>
              <a:ext uri="{FF2B5EF4-FFF2-40B4-BE49-F238E27FC236}">
                <a16:creationId xmlns:a16="http://schemas.microsoft.com/office/drawing/2014/main" id="{96181277-115A-4CF6-B0FB-FA3B567FE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ED8A7-13E7-4967-BBF6-4FC72D1E2F3B}"/>
              </a:ext>
            </a:extLst>
          </p:cNvPr>
          <p:cNvSpPr>
            <a:spLocks noGrp="1"/>
          </p:cNvSpPr>
          <p:nvPr>
            <p:ph type="sldNum" sz="quarter" idx="12"/>
          </p:nvPr>
        </p:nvSpPr>
        <p:spPr/>
        <p:txBody>
          <a:bodyPr/>
          <a:lstStyle/>
          <a:p>
            <a:fld id="{ED2D27A2-0FB8-49FA-9144-2A97F432790B}" type="slidenum">
              <a:rPr lang="en-US" smtClean="0"/>
              <a:t>‹#›</a:t>
            </a:fld>
            <a:endParaRPr lang="en-US"/>
          </a:p>
        </p:txBody>
      </p:sp>
    </p:spTree>
    <p:extLst>
      <p:ext uri="{BB962C8B-B14F-4D97-AF65-F5344CB8AC3E}">
        <p14:creationId xmlns:p14="http://schemas.microsoft.com/office/powerpoint/2010/main" val="127913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2572B-7C59-486E-83DB-C07A64E77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6E4487-26ED-4E5C-9F9B-0F3E72CB0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8EFCD-782C-4AD3-8861-6C4AA45A9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A792B-3D34-488E-B543-F5703CDFDA33}" type="datetimeFigureOut">
              <a:rPr lang="en-US" smtClean="0"/>
              <a:t>12/28/2020</a:t>
            </a:fld>
            <a:endParaRPr lang="en-US"/>
          </a:p>
        </p:txBody>
      </p:sp>
      <p:sp>
        <p:nvSpPr>
          <p:cNvPr id="5" name="Footer Placeholder 4">
            <a:extLst>
              <a:ext uri="{FF2B5EF4-FFF2-40B4-BE49-F238E27FC236}">
                <a16:creationId xmlns:a16="http://schemas.microsoft.com/office/drawing/2014/main" id="{29F17EE4-82BA-434D-A907-E17578A78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9A8FA7-70CB-481A-AD9A-307ADC43D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D27A2-0FB8-49FA-9144-2A97F432790B}" type="slidenum">
              <a:rPr lang="en-US" smtClean="0"/>
              <a:t>‹#›</a:t>
            </a:fld>
            <a:endParaRPr lang="en-US"/>
          </a:p>
        </p:txBody>
      </p:sp>
    </p:spTree>
    <p:extLst>
      <p:ext uri="{BB962C8B-B14F-4D97-AF65-F5344CB8AC3E}">
        <p14:creationId xmlns:p14="http://schemas.microsoft.com/office/powerpoint/2010/main" val="314443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4E759-A4A0-41CC-AFB2-75940D662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902" y="166254"/>
            <a:ext cx="8378196" cy="5593368"/>
          </a:xfrm>
          <a:prstGeom prst="rect">
            <a:avLst/>
          </a:prstGeom>
        </p:spPr>
      </p:pic>
      <p:sp>
        <p:nvSpPr>
          <p:cNvPr id="4" name="TextBox 3">
            <a:extLst>
              <a:ext uri="{FF2B5EF4-FFF2-40B4-BE49-F238E27FC236}">
                <a16:creationId xmlns:a16="http://schemas.microsoft.com/office/drawing/2014/main" id="{A821DBDA-A2D0-4C80-A69D-EFF003B67431}"/>
              </a:ext>
            </a:extLst>
          </p:cNvPr>
          <p:cNvSpPr txBox="1"/>
          <p:nvPr/>
        </p:nvSpPr>
        <p:spPr>
          <a:xfrm>
            <a:off x="1399309" y="5971309"/>
            <a:ext cx="9947564" cy="584775"/>
          </a:xfrm>
          <a:prstGeom prst="rect">
            <a:avLst/>
          </a:prstGeom>
          <a:noFill/>
        </p:spPr>
        <p:txBody>
          <a:bodyPr wrap="square" rtlCol="0">
            <a:spAutoFit/>
          </a:bodyPr>
          <a:lstStyle/>
          <a:p>
            <a:pPr algn="ctr"/>
            <a:r>
              <a:rPr lang="en-US" sz="3200" b="1" i="0" u="none" strike="noStrike" baseline="0" dirty="0">
                <a:latin typeface="Cambria" panose="02040503050406030204" pitchFamily="18" charset="0"/>
              </a:rPr>
              <a:t>Clustering Chicago’s Community Areas</a:t>
            </a:r>
            <a:endParaRPr lang="en-US" sz="3200" b="1" dirty="0"/>
          </a:p>
        </p:txBody>
      </p:sp>
    </p:spTree>
    <p:extLst>
      <p:ext uri="{BB962C8B-B14F-4D97-AF65-F5344CB8AC3E}">
        <p14:creationId xmlns:p14="http://schemas.microsoft.com/office/powerpoint/2010/main" val="195096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K-Means Segmenting Based on Population Density (5 Bins)</a:t>
            </a:r>
          </a:p>
        </p:txBody>
      </p:sp>
      <p:pic>
        <p:nvPicPr>
          <p:cNvPr id="4" name="image6.png">
            <a:extLst>
              <a:ext uri="{FF2B5EF4-FFF2-40B4-BE49-F238E27FC236}">
                <a16:creationId xmlns:a16="http://schemas.microsoft.com/office/drawing/2014/main" id="{196C203D-5BBE-47F9-B5B9-A3887DAE1DA7}"/>
              </a:ext>
            </a:extLst>
          </p:cNvPr>
          <p:cNvPicPr/>
          <p:nvPr/>
        </p:nvPicPr>
        <p:blipFill>
          <a:blip r:embed="rId2"/>
          <a:srcRect/>
          <a:stretch>
            <a:fillRect/>
          </a:stretch>
        </p:blipFill>
        <p:spPr>
          <a:xfrm>
            <a:off x="2909455" y="1290637"/>
            <a:ext cx="5296333" cy="5013181"/>
          </a:xfrm>
          <a:prstGeom prst="rect">
            <a:avLst/>
          </a:prstGeom>
          <a:ln/>
        </p:spPr>
      </p:pic>
    </p:spTree>
    <p:extLst>
      <p:ext uri="{BB962C8B-B14F-4D97-AF65-F5344CB8AC3E}">
        <p14:creationId xmlns:p14="http://schemas.microsoft.com/office/powerpoint/2010/main" val="117545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Discussion and Conclusions</a:t>
            </a:r>
          </a:p>
        </p:txBody>
      </p:sp>
      <p:sp>
        <p:nvSpPr>
          <p:cNvPr id="5" name="TextBox 4">
            <a:extLst>
              <a:ext uri="{FF2B5EF4-FFF2-40B4-BE49-F238E27FC236}">
                <a16:creationId xmlns:a16="http://schemas.microsoft.com/office/drawing/2014/main" id="{1D3A7A26-541B-4B13-87AB-AEEDDFBE3D90}"/>
              </a:ext>
            </a:extLst>
          </p:cNvPr>
          <p:cNvSpPr txBox="1"/>
          <p:nvPr/>
        </p:nvSpPr>
        <p:spPr>
          <a:xfrm>
            <a:off x="457200" y="1260764"/>
            <a:ext cx="11374582" cy="2945422"/>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The above maps and findings add an additional tool in the toolkit of entrepreneurs looking to scale up or set up new businesses in Chicago</a:t>
            </a:r>
          </a:p>
          <a:p>
            <a:pPr marL="285750" indent="-285750" algn="l">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The maps show an amount of heterogeneity between the 77 Community Areas of Chicago based on Venue Categories and Population Density.</a:t>
            </a:r>
          </a:p>
          <a:p>
            <a:pPr marL="285750" indent="-285750" algn="l">
              <a:buFont typeface="Arial" panose="020B0604020202020204" pitchFamily="34" charset="0"/>
              <a:buChar char="•"/>
            </a:pPr>
            <a:r>
              <a:rPr lang="en-US" sz="1800" dirty="0">
                <a:effectLst/>
                <a:latin typeface="Arial" panose="020B0604020202020204" pitchFamily="34" charset="0"/>
                <a:ea typeface="Arial" panose="020B0604020202020204" pitchFamily="34" charset="0"/>
              </a:rPr>
              <a:t>Community areas that belong to the same cluster exhibit similarities between their venues which is an indicator of the customer groups that these areas attract.</a:t>
            </a:r>
          </a:p>
          <a:p>
            <a:pPr marL="285750" indent="-285750" algn="l">
              <a:buFont typeface="Arial" panose="020B0604020202020204" pitchFamily="34" charset="0"/>
              <a:buChar char="•"/>
            </a:pPr>
            <a:r>
              <a:rPr lang="en-US" dirty="0">
                <a:latin typeface="Arial" panose="020B0604020202020204" pitchFamily="34" charset="0"/>
                <a:ea typeface="Arial" panose="020B0604020202020204" pitchFamily="34" charset="0"/>
              </a:rPr>
              <a:t>The P</a:t>
            </a:r>
            <a:r>
              <a:rPr lang="en-US" sz="1800" dirty="0">
                <a:effectLst/>
                <a:latin typeface="Arial" panose="020B0604020202020204" pitchFamily="34" charset="0"/>
                <a:ea typeface="Arial" panose="020B0604020202020204" pitchFamily="34" charset="0"/>
              </a:rPr>
              <a:t>opulation density map can be a good indicator of the expected foot traffic at a given area.</a:t>
            </a:r>
          </a:p>
          <a:p>
            <a:pPr marL="285750" indent="-285750">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These maps should not be the sole tools that are used in deciding where to set up shop as other factors such as rent play an important role in the success of a new business.</a:t>
            </a:r>
          </a:p>
          <a:p>
            <a:pPr marL="285750" indent="-285750" algn="l">
              <a:buFont typeface="Arial" panose="020B0604020202020204" pitchFamily="34" charset="0"/>
              <a:buChar char="•"/>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5416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Introduction</a:t>
            </a:r>
          </a:p>
        </p:txBody>
      </p:sp>
      <p:sp>
        <p:nvSpPr>
          <p:cNvPr id="3" name="TextBox 2">
            <a:extLst>
              <a:ext uri="{FF2B5EF4-FFF2-40B4-BE49-F238E27FC236}">
                <a16:creationId xmlns:a16="http://schemas.microsoft.com/office/drawing/2014/main" id="{2ACDD53E-20E4-419E-A788-8879288B8493}"/>
              </a:ext>
            </a:extLst>
          </p:cNvPr>
          <p:cNvSpPr txBox="1"/>
          <p:nvPr/>
        </p:nvSpPr>
        <p:spPr>
          <a:xfrm>
            <a:off x="457200" y="1260764"/>
            <a:ext cx="113745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Chicago is often listed as the food capital of the US and many businesses are looking to scale up or open in Chicago</a:t>
            </a:r>
          </a:p>
          <a:p>
            <a:pPr marL="285750" indent="-285750">
              <a:buFont typeface="Arial" panose="020B0604020202020204" pitchFamily="34" charset="0"/>
              <a:buChar char="•"/>
            </a:pPr>
            <a:r>
              <a:rPr lang="en-US" dirty="0"/>
              <a:t>Clustering the 77 Community Areas of Chicago based on Venue Types.</a:t>
            </a:r>
          </a:p>
          <a:p>
            <a:pPr marL="285750" indent="-285750">
              <a:buFont typeface="Arial" panose="020B0604020202020204" pitchFamily="34" charset="0"/>
              <a:buChar char="•"/>
            </a:pPr>
            <a:r>
              <a:rPr lang="en-US" dirty="0"/>
              <a:t>Segmenting the Community Areas based on Population Density</a:t>
            </a:r>
          </a:p>
        </p:txBody>
      </p:sp>
    </p:spTree>
    <p:extLst>
      <p:ext uri="{BB962C8B-B14F-4D97-AF65-F5344CB8AC3E}">
        <p14:creationId xmlns:p14="http://schemas.microsoft.com/office/powerpoint/2010/main" val="40418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How to Use The Models</a:t>
            </a:r>
          </a:p>
        </p:txBody>
      </p:sp>
      <p:sp>
        <p:nvSpPr>
          <p:cNvPr id="3" name="TextBox 2">
            <a:extLst>
              <a:ext uri="{FF2B5EF4-FFF2-40B4-BE49-F238E27FC236}">
                <a16:creationId xmlns:a16="http://schemas.microsoft.com/office/drawing/2014/main" id="{2ACDD53E-20E4-419E-A788-8879288B8493}"/>
              </a:ext>
            </a:extLst>
          </p:cNvPr>
          <p:cNvSpPr txBox="1"/>
          <p:nvPr/>
        </p:nvSpPr>
        <p:spPr>
          <a:xfrm>
            <a:off x="457200" y="1260764"/>
            <a:ext cx="1137458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Scale Ups</a:t>
            </a:r>
          </a:p>
          <a:p>
            <a:pPr algn="l"/>
            <a:r>
              <a:rPr lang="en-US" dirty="0"/>
              <a:t>If a business is successful in a certain area of Chicago then they can use this clustering to pinpoint similar areas and to identify community areas in which they can project equal success.</a:t>
            </a:r>
          </a:p>
          <a:p>
            <a:endParaRPr lang="en-US" b="1" dirty="0"/>
          </a:p>
          <a:p>
            <a:pPr marL="285750" indent="-285750">
              <a:buFont typeface="Arial" panose="020B0604020202020204" pitchFamily="34" charset="0"/>
              <a:buChar char="•"/>
            </a:pPr>
            <a:r>
              <a:rPr lang="en-US" b="1" dirty="0"/>
              <a:t>New Businesses</a:t>
            </a:r>
          </a:p>
          <a:p>
            <a:pPr algn="l"/>
            <a:r>
              <a:rPr lang="en-US" dirty="0"/>
              <a:t>A business can look at a community area where their competitors are performing well and based on this mapping they can select a similar community area for the location of their new venue. By doing so they can pick an area where they can expect success while also avoiding getting into direct competition with their competitors.</a:t>
            </a:r>
          </a:p>
          <a:p>
            <a:endParaRPr lang="en-US" dirty="0"/>
          </a:p>
        </p:txBody>
      </p:sp>
    </p:spTree>
    <p:extLst>
      <p:ext uri="{BB962C8B-B14F-4D97-AF65-F5344CB8AC3E}">
        <p14:creationId xmlns:p14="http://schemas.microsoft.com/office/powerpoint/2010/main" val="137979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Data</a:t>
            </a:r>
          </a:p>
        </p:txBody>
      </p:sp>
      <p:sp>
        <p:nvSpPr>
          <p:cNvPr id="3" name="TextBox 2">
            <a:extLst>
              <a:ext uri="{FF2B5EF4-FFF2-40B4-BE49-F238E27FC236}">
                <a16:creationId xmlns:a16="http://schemas.microsoft.com/office/drawing/2014/main" id="{2ACDD53E-20E4-419E-A788-8879288B8493}"/>
              </a:ext>
            </a:extLst>
          </p:cNvPr>
          <p:cNvSpPr txBox="1"/>
          <p:nvPr/>
        </p:nvSpPr>
        <p:spPr>
          <a:xfrm>
            <a:off x="457200" y="1260764"/>
            <a:ext cx="11374582" cy="1477328"/>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t>Web Scraping will be performed on the Wikipedia page about the “Community areas in Chicago”, to retrieve the names of the Community areas and their respective population densities.</a:t>
            </a:r>
          </a:p>
          <a:p>
            <a:pPr marL="285750" indent="-285750" algn="l">
              <a:buFont typeface="Arial" panose="020B0604020202020204" pitchFamily="34" charset="0"/>
              <a:buChar char="•"/>
            </a:pPr>
            <a:r>
              <a:rPr lang="en-US" sz="1800" i="0" u="none" strike="noStrike" baseline="0" dirty="0"/>
              <a:t>Foursquare Location Data </a:t>
            </a:r>
            <a:r>
              <a:rPr lang="en-US" sz="1800" b="0" i="0" u="none" strike="noStrike" baseline="0" dirty="0"/>
              <a:t>will be used to retrieve the top venues in each of the different community areas of Chicago.</a:t>
            </a:r>
          </a:p>
          <a:p>
            <a:pPr marL="285750" indent="-285750" algn="l">
              <a:buFont typeface="Arial" panose="020B0604020202020204" pitchFamily="34" charset="0"/>
              <a:buChar char="•"/>
            </a:pPr>
            <a:r>
              <a:rPr lang="en-US" sz="1800" b="0" i="0" u="none" strike="noStrike" baseline="0" dirty="0"/>
              <a:t>The </a:t>
            </a:r>
            <a:r>
              <a:rPr lang="en-US" sz="1800" i="0" u="none" strike="noStrike" baseline="0" dirty="0"/>
              <a:t>Python Geocoding Library </a:t>
            </a:r>
            <a:r>
              <a:rPr lang="en-US" sz="1800" b="0" i="0" u="none" strike="noStrike" baseline="0" dirty="0"/>
              <a:t>will be used to retrieve the coordinates of the different community areas in Chicago.</a:t>
            </a:r>
            <a:endParaRPr lang="en-US" sz="1400" dirty="0"/>
          </a:p>
        </p:txBody>
      </p:sp>
    </p:spTree>
    <p:extLst>
      <p:ext uri="{BB962C8B-B14F-4D97-AF65-F5344CB8AC3E}">
        <p14:creationId xmlns:p14="http://schemas.microsoft.com/office/powerpoint/2010/main" val="11253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Data Acquisition and Modeling (Methodology)</a:t>
            </a:r>
          </a:p>
        </p:txBody>
      </p:sp>
      <p:sp>
        <p:nvSpPr>
          <p:cNvPr id="3" name="TextBox 2">
            <a:extLst>
              <a:ext uri="{FF2B5EF4-FFF2-40B4-BE49-F238E27FC236}">
                <a16:creationId xmlns:a16="http://schemas.microsoft.com/office/drawing/2014/main" id="{2ACDD53E-20E4-419E-A788-8879288B8493}"/>
              </a:ext>
            </a:extLst>
          </p:cNvPr>
          <p:cNvSpPr txBox="1"/>
          <p:nvPr/>
        </p:nvSpPr>
        <p:spPr>
          <a:xfrm>
            <a:off x="457200" y="1260764"/>
            <a:ext cx="11374582"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t>The names of the different community areas in Chicago and their respective population sizes were scraped from the Wikipedia page about the Community areas in Chicago using the </a:t>
            </a:r>
            <a:r>
              <a:rPr lang="en-US" sz="1800" b="1" i="0" u="none" strike="noStrike" baseline="0" dirty="0" err="1"/>
              <a:t>BeautifulSoup</a:t>
            </a:r>
            <a:r>
              <a:rPr lang="en-US" sz="1800" b="0" i="0" u="none" strike="noStrike" baseline="0" dirty="0"/>
              <a:t> library in python. </a:t>
            </a:r>
          </a:p>
          <a:p>
            <a:pPr marL="285750" indent="-285750" algn="l">
              <a:buFont typeface="Arial" panose="020B0604020202020204" pitchFamily="34" charset="0"/>
              <a:buChar char="•"/>
            </a:pPr>
            <a:r>
              <a:rPr lang="en-US" sz="1800" b="0" i="0" u="none" strike="noStrike" baseline="0" dirty="0"/>
              <a:t>The respective latitudes and longitudes of the different Community areas were then generated using the </a:t>
            </a:r>
            <a:r>
              <a:rPr lang="en-US" sz="1800" b="1" i="0" u="none" strike="noStrike" baseline="0" dirty="0"/>
              <a:t>Geocoder</a:t>
            </a:r>
            <a:r>
              <a:rPr lang="en-US" sz="1800" b="0" i="0" u="none" strike="noStrike" baseline="0" dirty="0"/>
              <a:t> library in python.</a:t>
            </a:r>
          </a:p>
          <a:p>
            <a:pPr marL="285750" indent="-285750" algn="l">
              <a:buFont typeface="Arial" panose="020B0604020202020204" pitchFamily="34" charset="0"/>
              <a:buChar char="•"/>
            </a:pPr>
            <a:r>
              <a:rPr lang="en-US" sz="1800" b="0" i="0" u="none" strike="noStrike" baseline="0" dirty="0"/>
              <a:t>The </a:t>
            </a:r>
            <a:r>
              <a:rPr lang="en-US" sz="1800" b="1" i="0" u="none" strike="noStrike" baseline="0" dirty="0"/>
              <a:t>Foursquare API </a:t>
            </a:r>
            <a:r>
              <a:rPr lang="en-US" sz="1800" b="0" i="0" u="none" strike="noStrike" baseline="0" dirty="0"/>
              <a:t>was then used to retrieve the top performing venues in the different community areas.</a:t>
            </a:r>
          </a:p>
          <a:p>
            <a:pPr marL="285750" indent="-285750" algn="l">
              <a:buFont typeface="Arial" panose="020B0604020202020204" pitchFamily="34" charset="0"/>
              <a:buChar char="•"/>
            </a:pPr>
            <a:r>
              <a:rPr lang="en-US" sz="1800" b="0" i="0" u="none" strike="noStrike" baseline="0" dirty="0"/>
              <a:t>The </a:t>
            </a:r>
            <a:r>
              <a:rPr lang="en-US" sz="1800" b="1" i="0" u="none" strike="noStrike" baseline="0" dirty="0"/>
              <a:t>Get Dummies </a:t>
            </a:r>
            <a:r>
              <a:rPr lang="en-US" sz="1800" b="0" i="0" u="none" strike="noStrike" baseline="0" dirty="0"/>
              <a:t>Pandas command was then used to break down each venue category into a subsequent column.</a:t>
            </a:r>
            <a:endParaRPr lang="en-US" dirty="0"/>
          </a:p>
          <a:p>
            <a:pPr marL="285750" indent="-285750" algn="l">
              <a:buFont typeface="Arial" panose="020B0604020202020204" pitchFamily="34" charset="0"/>
              <a:buChar char="•"/>
            </a:pPr>
            <a:r>
              <a:rPr lang="en-US" sz="1800" b="0" i="0" u="none" strike="noStrike" baseline="0" dirty="0"/>
              <a:t>The data was then </a:t>
            </a:r>
            <a:r>
              <a:rPr lang="en-US" sz="1800" b="1" i="0" u="none" strike="noStrike" baseline="0" dirty="0"/>
              <a:t>grouped</a:t>
            </a:r>
            <a:r>
              <a:rPr lang="en-US" sz="1800" b="0" i="0" u="none" strike="noStrike" baseline="0" dirty="0"/>
              <a:t> by the Community Name column based on the </a:t>
            </a:r>
            <a:r>
              <a:rPr lang="en-US" sz="1800" b="1" i="0" u="none" strike="noStrike" baseline="0" dirty="0"/>
              <a:t>mean value</a:t>
            </a:r>
            <a:r>
              <a:rPr lang="en-US" sz="1800" i="0" u="none" strike="noStrike" baseline="0" dirty="0"/>
              <a:t>.</a:t>
            </a:r>
          </a:p>
          <a:p>
            <a:pPr marL="285750" indent="-285750" algn="l">
              <a:buFont typeface="Arial" panose="020B0604020202020204" pitchFamily="34" charset="0"/>
              <a:buChar char="•"/>
            </a:pPr>
            <a:r>
              <a:rPr lang="en-US" sz="1800" b="0" i="0" u="none" strike="noStrike" baseline="0" dirty="0"/>
              <a:t>The number of clusters to be used was then found using the </a:t>
            </a:r>
            <a:r>
              <a:rPr lang="en-US" sz="1800" b="1" i="0" u="none" strike="noStrike" baseline="0" dirty="0"/>
              <a:t>Elbow Point method</a:t>
            </a:r>
            <a:r>
              <a:rPr lang="en-US" sz="1800" b="0" i="0" u="none" strike="noStrike" baseline="0" dirty="0"/>
              <a:t>.</a:t>
            </a:r>
          </a:p>
          <a:p>
            <a:pPr marL="285750" indent="-285750" algn="l">
              <a:buFont typeface="Arial" panose="020B0604020202020204" pitchFamily="34" charset="0"/>
              <a:buChar char="•"/>
            </a:pPr>
            <a:r>
              <a:rPr lang="en-US" sz="1800" b="0" i="0" u="none" strike="noStrike" baseline="0" dirty="0"/>
              <a:t>Using the </a:t>
            </a:r>
            <a:r>
              <a:rPr lang="en-US" sz="1800" b="1" i="0" u="none" strike="noStrike" baseline="0" dirty="0"/>
              <a:t>Sci-Kit Learn </a:t>
            </a:r>
            <a:r>
              <a:rPr lang="en-US" sz="1800" b="0" i="0" u="none" strike="noStrike" baseline="0" dirty="0"/>
              <a:t>library, the cluster Label for each of the different Community Areas was found based on the </a:t>
            </a:r>
            <a:r>
              <a:rPr lang="en-US" sz="1800" b="1" i="0" u="none" strike="noStrike" baseline="0" dirty="0"/>
              <a:t>K-means clustering</a:t>
            </a:r>
            <a:r>
              <a:rPr lang="en-US" sz="1800" b="0" i="0" u="none" strike="noStrike" baseline="0" dirty="0"/>
              <a:t>.</a:t>
            </a:r>
          </a:p>
          <a:p>
            <a:pPr marL="285750" indent="-285750" algn="l">
              <a:buFont typeface="Arial" panose="020B0604020202020204" pitchFamily="34" charset="0"/>
              <a:buChar char="•"/>
            </a:pPr>
            <a:r>
              <a:rPr lang="en-US" sz="1800" b="0" i="0" u="none" strike="noStrike" baseline="0" dirty="0"/>
              <a:t>Further segmentation was carried out based on </a:t>
            </a:r>
            <a:r>
              <a:rPr lang="en-US" sz="1800" b="1" i="0" u="none" strike="noStrike" baseline="0" dirty="0"/>
              <a:t>the Population Density </a:t>
            </a:r>
            <a:r>
              <a:rPr lang="en-US" sz="1800" b="0" i="0" u="none" strike="noStrike" baseline="0" dirty="0"/>
              <a:t>of each of the Community Areas, after splitting </a:t>
            </a:r>
            <a:r>
              <a:rPr lang="en-US" dirty="0"/>
              <a:t>the densities into </a:t>
            </a:r>
            <a:r>
              <a:rPr lang="en-US" b="1" dirty="0"/>
              <a:t>5 Bins </a:t>
            </a:r>
            <a:r>
              <a:rPr lang="en-US" dirty="0"/>
              <a:t>of different ranges.</a:t>
            </a:r>
            <a:endParaRPr lang="en-US" sz="1400" dirty="0"/>
          </a:p>
        </p:txBody>
      </p:sp>
    </p:spTree>
    <p:extLst>
      <p:ext uri="{BB962C8B-B14F-4D97-AF65-F5344CB8AC3E}">
        <p14:creationId xmlns:p14="http://schemas.microsoft.com/office/powerpoint/2010/main" val="356964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Community Area Dataset</a:t>
            </a:r>
          </a:p>
        </p:txBody>
      </p:sp>
      <p:pic>
        <p:nvPicPr>
          <p:cNvPr id="4" name="image7.png">
            <a:extLst>
              <a:ext uri="{FF2B5EF4-FFF2-40B4-BE49-F238E27FC236}">
                <a16:creationId xmlns:a16="http://schemas.microsoft.com/office/drawing/2014/main" id="{0BF84C73-7913-4E54-86A7-3CC77468E730}"/>
              </a:ext>
            </a:extLst>
          </p:cNvPr>
          <p:cNvPicPr/>
          <p:nvPr/>
        </p:nvPicPr>
        <p:blipFill>
          <a:blip r:embed="rId2"/>
          <a:srcRect/>
          <a:stretch>
            <a:fillRect/>
          </a:stretch>
        </p:blipFill>
        <p:spPr>
          <a:xfrm>
            <a:off x="2008909" y="1568541"/>
            <a:ext cx="6844145" cy="3432950"/>
          </a:xfrm>
          <a:prstGeom prst="rect">
            <a:avLst/>
          </a:prstGeom>
          <a:ln/>
        </p:spPr>
      </p:pic>
    </p:spTree>
    <p:extLst>
      <p:ext uri="{BB962C8B-B14F-4D97-AF65-F5344CB8AC3E}">
        <p14:creationId xmlns:p14="http://schemas.microsoft.com/office/powerpoint/2010/main" val="19745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Foursquare Community Area Dataset</a:t>
            </a:r>
          </a:p>
        </p:txBody>
      </p:sp>
      <p:pic>
        <p:nvPicPr>
          <p:cNvPr id="5" name="image8.png">
            <a:extLst>
              <a:ext uri="{FF2B5EF4-FFF2-40B4-BE49-F238E27FC236}">
                <a16:creationId xmlns:a16="http://schemas.microsoft.com/office/drawing/2014/main" id="{0DA2047B-759C-41B0-9565-3B3B07071E2B}"/>
              </a:ext>
            </a:extLst>
          </p:cNvPr>
          <p:cNvPicPr/>
          <p:nvPr/>
        </p:nvPicPr>
        <p:blipFill>
          <a:blip r:embed="rId2"/>
          <a:srcRect/>
          <a:stretch>
            <a:fillRect/>
          </a:stretch>
        </p:blipFill>
        <p:spPr>
          <a:xfrm>
            <a:off x="914400" y="1842654"/>
            <a:ext cx="9559638" cy="2701637"/>
          </a:xfrm>
          <a:prstGeom prst="rect">
            <a:avLst/>
          </a:prstGeom>
          <a:ln/>
        </p:spPr>
      </p:pic>
      <p:sp>
        <p:nvSpPr>
          <p:cNvPr id="3" name="TextBox 2">
            <a:extLst>
              <a:ext uri="{FF2B5EF4-FFF2-40B4-BE49-F238E27FC236}">
                <a16:creationId xmlns:a16="http://schemas.microsoft.com/office/drawing/2014/main" id="{B03E7003-2CDA-44BF-A643-5C9E134CB49F}"/>
              </a:ext>
            </a:extLst>
          </p:cNvPr>
          <p:cNvSpPr txBox="1"/>
          <p:nvPr/>
        </p:nvSpPr>
        <p:spPr>
          <a:xfrm>
            <a:off x="914400" y="5181600"/>
            <a:ext cx="9781309" cy="923330"/>
          </a:xfrm>
          <a:prstGeom prst="rect">
            <a:avLst/>
          </a:prstGeom>
          <a:noFill/>
        </p:spPr>
        <p:txBody>
          <a:bodyPr wrap="square" rtlCol="0">
            <a:spAutoFit/>
          </a:bodyPr>
          <a:lstStyle/>
          <a:p>
            <a:r>
              <a:rPr lang="en-US" dirty="0"/>
              <a:t>The Foursquare Dataset was retrieved. </a:t>
            </a:r>
            <a:r>
              <a:rPr lang="en-US" sz="1800" dirty="0">
                <a:effectLst/>
                <a:ea typeface="Arial" panose="020B0604020202020204" pitchFamily="34" charset="0"/>
              </a:rPr>
              <a:t>The Get Dummies Pandas command was then used to break down each venue category into a subsequent column. The data was then grouped by the Community Name column based on the mean value.</a:t>
            </a:r>
          </a:p>
        </p:txBody>
      </p:sp>
    </p:spTree>
    <p:extLst>
      <p:ext uri="{BB962C8B-B14F-4D97-AF65-F5344CB8AC3E}">
        <p14:creationId xmlns:p14="http://schemas.microsoft.com/office/powerpoint/2010/main" val="153856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The Top 10 Most Common Venues for Each of the Community Areas</a:t>
            </a:r>
          </a:p>
        </p:txBody>
      </p:sp>
      <p:pic>
        <p:nvPicPr>
          <p:cNvPr id="6" name="image4.png">
            <a:extLst>
              <a:ext uri="{FF2B5EF4-FFF2-40B4-BE49-F238E27FC236}">
                <a16:creationId xmlns:a16="http://schemas.microsoft.com/office/drawing/2014/main" id="{E32FC9AC-0D71-43E6-AA5D-9C766F9B91E1}"/>
              </a:ext>
            </a:extLst>
          </p:cNvPr>
          <p:cNvPicPr/>
          <p:nvPr/>
        </p:nvPicPr>
        <p:blipFill>
          <a:blip r:embed="rId2"/>
          <a:srcRect/>
          <a:stretch>
            <a:fillRect/>
          </a:stretch>
        </p:blipFill>
        <p:spPr>
          <a:xfrm>
            <a:off x="1080655" y="1620982"/>
            <a:ext cx="8936181" cy="3241963"/>
          </a:xfrm>
          <a:prstGeom prst="rect">
            <a:avLst/>
          </a:prstGeom>
          <a:ln/>
        </p:spPr>
      </p:pic>
      <p:pic>
        <p:nvPicPr>
          <p:cNvPr id="7" name="Picture 6">
            <a:extLst>
              <a:ext uri="{FF2B5EF4-FFF2-40B4-BE49-F238E27FC236}">
                <a16:creationId xmlns:a16="http://schemas.microsoft.com/office/drawing/2014/main" id="{B3722CCB-FABF-4F11-AF8D-F15FDE4AAAD1}"/>
              </a:ext>
            </a:extLst>
          </p:cNvPr>
          <p:cNvPicPr>
            <a:picLocks noChangeAspect="1"/>
          </p:cNvPicPr>
          <p:nvPr/>
        </p:nvPicPr>
        <p:blipFill>
          <a:blip r:embed="rId3"/>
          <a:stretch>
            <a:fillRect/>
          </a:stretch>
        </p:blipFill>
        <p:spPr>
          <a:xfrm>
            <a:off x="914400" y="926955"/>
            <a:ext cx="10201275" cy="5419725"/>
          </a:xfrm>
          <a:prstGeom prst="rect">
            <a:avLst/>
          </a:prstGeom>
        </p:spPr>
      </p:pic>
    </p:spTree>
    <p:extLst>
      <p:ext uri="{BB962C8B-B14F-4D97-AF65-F5344CB8AC3E}">
        <p14:creationId xmlns:p14="http://schemas.microsoft.com/office/powerpoint/2010/main" val="199712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6A011-8876-44C4-8257-D4F5FE8B0C9E}"/>
              </a:ext>
            </a:extLst>
          </p:cNvPr>
          <p:cNvSpPr txBox="1"/>
          <p:nvPr/>
        </p:nvSpPr>
        <p:spPr>
          <a:xfrm>
            <a:off x="914400" y="290945"/>
            <a:ext cx="10418618" cy="523220"/>
          </a:xfrm>
          <a:prstGeom prst="rect">
            <a:avLst/>
          </a:prstGeom>
          <a:noFill/>
        </p:spPr>
        <p:txBody>
          <a:bodyPr wrap="square" rtlCol="0">
            <a:spAutoFit/>
          </a:bodyPr>
          <a:lstStyle/>
          <a:p>
            <a:r>
              <a:rPr lang="en-US" sz="2800" b="1" dirty="0"/>
              <a:t>K-Means Clustering Based on Venue Categories</a:t>
            </a:r>
          </a:p>
        </p:txBody>
      </p:sp>
      <p:pic>
        <p:nvPicPr>
          <p:cNvPr id="5" name="image3.png">
            <a:extLst>
              <a:ext uri="{FF2B5EF4-FFF2-40B4-BE49-F238E27FC236}">
                <a16:creationId xmlns:a16="http://schemas.microsoft.com/office/drawing/2014/main" id="{32447181-9DDA-43D6-A826-478C3CCF1571}"/>
              </a:ext>
            </a:extLst>
          </p:cNvPr>
          <p:cNvPicPr/>
          <p:nvPr/>
        </p:nvPicPr>
        <p:blipFill>
          <a:blip r:embed="rId2"/>
          <a:srcRect/>
          <a:stretch>
            <a:fillRect/>
          </a:stretch>
        </p:blipFill>
        <p:spPr>
          <a:xfrm>
            <a:off x="3106016" y="1164214"/>
            <a:ext cx="5054311" cy="4904077"/>
          </a:xfrm>
          <a:prstGeom prst="rect">
            <a:avLst/>
          </a:prstGeom>
          <a:ln/>
        </p:spPr>
      </p:pic>
    </p:spTree>
    <p:extLst>
      <p:ext uri="{BB962C8B-B14F-4D97-AF65-F5344CB8AC3E}">
        <p14:creationId xmlns:p14="http://schemas.microsoft.com/office/powerpoint/2010/main" val="411393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609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Jreig</dc:creator>
  <cp:lastModifiedBy>George Jreig</cp:lastModifiedBy>
  <cp:revision>9</cp:revision>
  <dcterms:created xsi:type="dcterms:W3CDTF">2020-12-28T11:21:40Z</dcterms:created>
  <dcterms:modified xsi:type="dcterms:W3CDTF">2020-12-28T14:52:14Z</dcterms:modified>
</cp:coreProperties>
</file>