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333" r:id="rId3"/>
    <p:sldId id="330" r:id="rId4"/>
    <p:sldId id="327" r:id="rId5"/>
    <p:sldId id="332" r:id="rId6"/>
    <p:sldId id="303" r:id="rId7"/>
    <p:sldId id="328" r:id="rId8"/>
    <p:sldId id="331" r:id="rId9"/>
    <p:sldId id="304" r:id="rId10"/>
    <p:sldId id="321" r:id="rId11"/>
    <p:sldId id="322" r:id="rId12"/>
    <p:sldId id="323" r:id="rId13"/>
    <p:sldId id="324" r:id="rId14"/>
    <p:sldId id="325" r:id="rId15"/>
    <p:sldId id="334" r:id="rId16"/>
    <p:sldId id="335" r:id="rId17"/>
    <p:sldId id="336" r:id="rId18"/>
  </p:sldIdLst>
  <p:sldSz cx="9144000" cy="5143500" type="screen16x9"/>
  <p:notesSz cx="6858000" cy="9144000"/>
  <p:defaultTextStyle>
    <a:defPPr>
      <a:defRPr lang="en-US"/>
    </a:defPPr>
    <a:lvl1pPr marL="0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06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1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18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23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28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34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6" algn="l" defTabSz="914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DDA405"/>
    <a:srgbClr val="FF3300"/>
    <a:srgbClr val="CC0000"/>
    <a:srgbClr val="7F3300"/>
    <a:srgbClr val="0094A4"/>
    <a:srgbClr val="000000"/>
    <a:srgbClr val="009CAC"/>
    <a:srgbClr val="79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8" autoAdjust="0"/>
    <p:restoredTop sz="87546" autoAdjust="0"/>
  </p:normalViewPr>
  <p:slideViewPr>
    <p:cSldViewPr snapToGrid="0" showGuides="1">
      <p:cViewPr varScale="1">
        <p:scale>
          <a:sx n="138" d="100"/>
          <a:sy n="138" d="100"/>
        </p:scale>
        <p:origin x="-248" y="-104"/>
      </p:cViewPr>
      <p:guideLst>
        <p:guide orient="horz" pos="353"/>
        <p:guide orient="horz" pos="3027"/>
        <p:guide orient="horz" pos="877"/>
        <p:guide orient="horz" pos="2897"/>
        <p:guide orient="horz" pos="2796"/>
        <p:guide orient="horz" pos="226"/>
        <p:guide orient="horz" pos="574"/>
        <p:guide orient="horz" pos="1770"/>
        <p:guide pos="2879"/>
        <p:guide pos="3027"/>
        <p:guide pos="5536"/>
        <p:guide pos="2730"/>
        <p:guide pos="232"/>
        <p:guide pos="19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7/14/16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06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1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18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23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28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34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6" algn="l" defTabSz="914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Newtonian approach assumes that a system can be described as a clock, and that it repeats specific behaviors in cycles (i.e. the solar system). Time can be reversed or accelerated and a pattern of behavior emerges – these systems function like clocks.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Complex adaptive systems are fundamentally opposite – they assume that there is no predictability of the full trajectory of the system.  These function not like clocks but like  a flock of birds, constantly adjusting to changing contexts.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111072"/>
            <a:ext cx="4121891" cy="4032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403" y="3163148"/>
            <a:ext cx="2739246" cy="666849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403" y="4217633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32183" y="355739"/>
            <a:ext cx="1167432" cy="474569"/>
            <a:chOff x="7280906" y="310911"/>
            <a:chExt cx="1507104" cy="612649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5" y="1196978"/>
            <a:ext cx="3986213" cy="3075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7237" y="1196977"/>
            <a:ext cx="3982697" cy="2905124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4176621"/>
            <a:ext cx="3996266" cy="349249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049" indent="0">
              <a:buNone/>
              <a:defRPr sz="800">
                <a:solidFill>
                  <a:schemeClr val="bg2"/>
                </a:solidFill>
              </a:defRPr>
            </a:lvl2pPr>
            <a:lvl3pPr marL="539770" indent="0">
              <a:buNone/>
              <a:defRPr sz="800">
                <a:solidFill>
                  <a:schemeClr val="bg2"/>
                </a:solidFill>
              </a:defRPr>
            </a:lvl3pPr>
            <a:lvl4pPr marL="810743" indent="0">
              <a:buNone/>
              <a:defRPr sz="800">
                <a:solidFill>
                  <a:schemeClr val="bg2"/>
                </a:solidFill>
              </a:defRPr>
            </a:lvl4pPr>
            <a:lvl5pPr marL="1079541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5" y="1190627"/>
            <a:ext cx="3986213" cy="3075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90626"/>
            <a:ext cx="3996794" cy="1228724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2517779"/>
            <a:ext cx="3996266" cy="253999"/>
          </a:xfr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1pPr>
            <a:lvl2pPr marL="268049" indent="0">
              <a:buNone/>
              <a:defRPr sz="800">
                <a:solidFill>
                  <a:schemeClr val="bg2"/>
                </a:solidFill>
              </a:defRPr>
            </a:lvl2pPr>
            <a:lvl3pPr marL="539770" indent="0">
              <a:buNone/>
              <a:defRPr sz="800">
                <a:solidFill>
                  <a:schemeClr val="bg2"/>
                </a:solidFill>
              </a:defRPr>
            </a:lvl3pPr>
            <a:lvl4pPr marL="810743" indent="0">
              <a:buNone/>
              <a:defRPr sz="800">
                <a:solidFill>
                  <a:schemeClr val="bg2"/>
                </a:solidFill>
              </a:defRPr>
            </a:lvl4pPr>
            <a:lvl5pPr marL="1079541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4801131" y="2844802"/>
            <a:ext cx="3996794" cy="1228724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801131" y="4171954"/>
            <a:ext cx="3996266" cy="253999"/>
          </a:xfr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1pPr>
            <a:lvl2pPr marL="268049" indent="0">
              <a:buNone/>
              <a:defRPr sz="800">
                <a:solidFill>
                  <a:schemeClr val="bg2"/>
                </a:solidFill>
              </a:defRPr>
            </a:lvl2pPr>
            <a:lvl3pPr marL="539770" indent="0">
              <a:buNone/>
              <a:defRPr sz="800">
                <a:solidFill>
                  <a:schemeClr val="bg2"/>
                </a:solidFill>
              </a:defRPr>
            </a:lvl3pPr>
            <a:lvl4pPr marL="810743" indent="0">
              <a:buNone/>
              <a:defRPr sz="800">
                <a:solidFill>
                  <a:schemeClr val="bg2"/>
                </a:solidFill>
              </a:defRPr>
            </a:lvl4pPr>
            <a:lvl5pPr marL="1079541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352928" cy="367240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4857157"/>
            <a:ext cx="288032" cy="273844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530593"/>
            <a:ext cx="7419454" cy="312965"/>
          </a:xfrm>
        </p:spPr>
        <p:txBody>
          <a:bodyPr/>
          <a:lstStyle>
            <a:lvl1pPr marL="0" indent="0">
              <a:buNone/>
              <a:defRPr sz="1300">
                <a:latin typeface="+mj-lt"/>
              </a:defRPr>
            </a:lvl1pPr>
            <a:lvl2pPr marL="269009" indent="0">
              <a:buNone/>
              <a:defRPr>
                <a:latin typeface="Cambria" pitchFamily="18" charset="0"/>
              </a:defRPr>
            </a:lvl2pPr>
            <a:lvl3pPr marL="538019" indent="0">
              <a:buNone/>
              <a:defRPr>
                <a:latin typeface="Cambria" pitchFamily="18" charset="0"/>
              </a:defRPr>
            </a:lvl3pPr>
            <a:lvl4pPr marL="807028" indent="0">
              <a:buNone/>
              <a:defRPr>
                <a:latin typeface="Cambria" pitchFamily="18" charset="0"/>
              </a:defRPr>
            </a:lvl4pPr>
            <a:lvl5pPr marL="1076038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0427" y="4857157"/>
            <a:ext cx="863871" cy="273844"/>
          </a:xfrm>
        </p:spPr>
        <p:txBody>
          <a:bodyPr/>
          <a:lstStyle/>
          <a:p>
            <a:r>
              <a:rPr lang="en-US" smtClean="0"/>
              <a:t>Insert your date / confidentiality text here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4857157"/>
            <a:ext cx="1315139" cy="273844"/>
          </a:xfrm>
        </p:spPr>
        <p:txBody>
          <a:bodyPr/>
          <a:lstStyle/>
          <a:p>
            <a:r>
              <a:rPr lang="en-GB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352928" cy="367240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4857157"/>
            <a:ext cx="288032" cy="273844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530593"/>
            <a:ext cx="7419454" cy="312965"/>
          </a:xfrm>
        </p:spPr>
        <p:txBody>
          <a:bodyPr/>
          <a:lstStyle>
            <a:lvl1pPr marL="0" indent="0">
              <a:buNone/>
              <a:defRPr sz="1300">
                <a:latin typeface="+mj-lt"/>
              </a:defRPr>
            </a:lvl1pPr>
            <a:lvl2pPr marL="269009" indent="0">
              <a:buNone/>
              <a:defRPr>
                <a:latin typeface="Cambria" pitchFamily="18" charset="0"/>
              </a:defRPr>
            </a:lvl2pPr>
            <a:lvl3pPr marL="538019" indent="0">
              <a:buNone/>
              <a:defRPr>
                <a:latin typeface="Cambria" pitchFamily="18" charset="0"/>
              </a:defRPr>
            </a:lvl3pPr>
            <a:lvl4pPr marL="807028" indent="0">
              <a:buNone/>
              <a:defRPr>
                <a:latin typeface="Cambria" pitchFamily="18" charset="0"/>
              </a:defRPr>
            </a:lvl4pPr>
            <a:lvl5pPr marL="1076038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0427" y="4857157"/>
            <a:ext cx="863871" cy="273844"/>
          </a:xfrm>
        </p:spPr>
        <p:txBody>
          <a:bodyPr/>
          <a:lstStyle/>
          <a:p>
            <a:r>
              <a:rPr lang="en-US" smtClean="0"/>
              <a:t>Insert your date / confidentiality text here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4857157"/>
            <a:ext cx="1315139" cy="273844"/>
          </a:xfrm>
        </p:spPr>
        <p:txBody>
          <a:bodyPr/>
          <a:lstStyle/>
          <a:p>
            <a:r>
              <a:rPr lang="en-GB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221107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897114"/>
            <a:ext cx="8423275" cy="349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519415"/>
            <a:ext cx="7597776" cy="176213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300"/>
            </a:lvl1pPr>
            <a:lvl2pPr marL="203543" indent="0">
              <a:buNone/>
              <a:defRPr/>
            </a:lvl2pPr>
            <a:lvl3pPr marL="399943" indent="0">
              <a:buNone/>
              <a:defRPr/>
            </a:lvl3pPr>
            <a:lvl4pPr marL="611818" indent="0">
              <a:buNone/>
              <a:defRPr/>
            </a:lvl4pPr>
            <a:lvl5pPr marL="828454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4543566"/>
            <a:ext cx="8445820" cy="923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069" indent="0">
              <a:buNone/>
              <a:defRPr sz="600"/>
            </a:lvl2pPr>
            <a:lvl3pPr marL="404892" indent="0">
              <a:buNone/>
              <a:defRPr sz="600"/>
            </a:lvl3pPr>
            <a:lvl4pPr marL="608154" indent="0">
              <a:buNone/>
              <a:defRPr sz="600"/>
            </a:lvl4pPr>
            <a:lvl5pPr marL="809784" indent="0">
              <a:buNone/>
              <a:defRPr sz="6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7243925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" y="322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27" y="4857157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Insert your date / confidentiality text here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57157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1"/>
            <a:ext cx="5400000" cy="323165"/>
          </a:xfrm>
        </p:spPr>
        <p:txBody>
          <a:bodyPr anchor="t"/>
          <a:lstStyle>
            <a:lvl1pPr algn="l">
              <a:defRPr sz="21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5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95" y="270083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2272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221107"/>
            <a:ext cx="7577139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897114"/>
            <a:ext cx="8423275" cy="349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124" y="519415"/>
            <a:ext cx="7597776" cy="17621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300"/>
            </a:lvl1pPr>
            <a:lvl2pPr marL="203543" indent="0">
              <a:buNone/>
              <a:defRPr/>
            </a:lvl2pPr>
            <a:lvl3pPr marL="399943" indent="0">
              <a:buNone/>
              <a:defRPr/>
            </a:lvl3pPr>
            <a:lvl4pPr marL="611818" indent="0">
              <a:buNone/>
              <a:defRPr/>
            </a:lvl4pPr>
            <a:lvl5pPr marL="82845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69568" y="4543566"/>
            <a:ext cx="8445820" cy="92333"/>
          </a:xfrm>
        </p:spPr>
        <p:txBody>
          <a:bodyPr anchor="b">
            <a:spAutoFit/>
          </a:bodyPr>
          <a:lstStyle>
            <a:lvl1pPr marL="0" indent="0">
              <a:buNone/>
              <a:defRPr sz="600" baseline="0"/>
            </a:lvl1pPr>
            <a:lvl2pPr marL="201069" indent="0">
              <a:buNone/>
              <a:defRPr sz="600"/>
            </a:lvl2pPr>
            <a:lvl3pPr marL="404892" indent="0">
              <a:buNone/>
              <a:defRPr sz="600"/>
            </a:lvl3pPr>
            <a:lvl4pPr marL="608154" indent="0">
              <a:buNone/>
              <a:defRPr sz="600"/>
            </a:lvl4pPr>
            <a:lvl5pPr marL="809784" indent="0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DD856-1A2E-455B-A7B9-AB98691CB91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Insert your date / confidentiality text here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352928" cy="367240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4857157"/>
            <a:ext cx="288032" cy="273844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530594"/>
            <a:ext cx="7419454" cy="312965"/>
          </a:xfrm>
        </p:spPr>
        <p:txBody>
          <a:bodyPr/>
          <a:lstStyle>
            <a:lvl1pPr marL="0" indent="0">
              <a:buNone/>
              <a:defRPr sz="1300">
                <a:latin typeface="+mj-lt"/>
              </a:defRPr>
            </a:lvl1pPr>
            <a:lvl2pPr marL="269009" indent="0">
              <a:buNone/>
              <a:defRPr>
                <a:latin typeface="Cambria" pitchFamily="18" charset="0"/>
              </a:defRPr>
            </a:lvl2pPr>
            <a:lvl3pPr marL="538019" indent="0">
              <a:buNone/>
              <a:defRPr>
                <a:latin typeface="Cambria" pitchFamily="18" charset="0"/>
              </a:defRPr>
            </a:lvl3pPr>
            <a:lvl4pPr marL="807028" indent="0">
              <a:buNone/>
              <a:defRPr>
                <a:latin typeface="Cambria" pitchFamily="18" charset="0"/>
              </a:defRPr>
            </a:lvl4pPr>
            <a:lvl5pPr marL="1076038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4857157"/>
            <a:ext cx="1075010" cy="273844"/>
          </a:xfrm>
        </p:spPr>
        <p:txBody>
          <a:bodyPr/>
          <a:lstStyle/>
          <a:p>
            <a:r>
              <a:rPr lang="en-US" smtClean="0"/>
              <a:t>Insert your date / confidentiality text here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4857157"/>
            <a:ext cx="1368152" cy="273844"/>
          </a:xfrm>
        </p:spPr>
        <p:txBody>
          <a:bodyPr/>
          <a:lstStyle/>
          <a:p>
            <a:r>
              <a:rPr lang="en-GB" smtClean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90"/>
            <a:ext cx="8423275" cy="307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18176"/>
            <a:ext cx="8424000" cy="126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049" indent="0">
              <a:buNone/>
              <a:defRPr sz="800"/>
            </a:lvl2pPr>
            <a:lvl3pPr marL="539770" indent="0">
              <a:buNone/>
              <a:defRPr sz="800"/>
            </a:lvl3pPr>
            <a:lvl4pPr marL="810743" indent="0">
              <a:buNone/>
              <a:defRPr sz="800"/>
            </a:lvl4pPr>
            <a:lvl5pPr marL="1079541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33350"/>
            <a:ext cx="8503920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-1" y="4892526"/>
            <a:ext cx="8925791" cy="25097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7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5FB1-6C66-45C4-A829-625D0B14BA90}" type="datetimeFigureOut">
              <a:rPr lang="en-US" smtClean="0"/>
              <a:pPr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77F8-DF42-4E34-9FB7-6F078AE06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8" y="1539687"/>
            <a:ext cx="8418513" cy="2729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5" y="1191714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18176"/>
            <a:ext cx="8424000" cy="126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049" indent="0">
              <a:buNone/>
              <a:defRPr sz="800"/>
            </a:lvl2pPr>
            <a:lvl3pPr marL="539770" indent="0">
              <a:buNone/>
              <a:defRPr sz="800"/>
            </a:lvl3pPr>
            <a:lvl4pPr marL="810743" indent="0">
              <a:buNone/>
              <a:defRPr sz="800"/>
            </a:lvl4pPr>
            <a:lvl5pPr marL="1079541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6" y="1304366"/>
            <a:ext cx="8423275" cy="29644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18176"/>
            <a:ext cx="8424000" cy="126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049" indent="0">
              <a:buNone/>
              <a:defRPr sz="800"/>
            </a:lvl2pPr>
            <a:lvl3pPr marL="539770" indent="0">
              <a:buNone/>
              <a:defRPr sz="800"/>
            </a:lvl3pPr>
            <a:lvl4pPr marL="810743" indent="0">
              <a:buNone/>
              <a:defRPr sz="800"/>
            </a:lvl4pPr>
            <a:lvl5pPr marL="1079541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956" y="1"/>
            <a:ext cx="9174956" cy="5154386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6" y="4368023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34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174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629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43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3330265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347" indent="0">
              <a:buNone/>
              <a:defRPr sz="2600" b="1">
                <a:solidFill>
                  <a:schemeClr val="bg1"/>
                </a:solidFill>
              </a:defRPr>
            </a:lvl2pPr>
            <a:lvl3pPr marL="533174" indent="0">
              <a:buNone/>
              <a:defRPr sz="2600" b="1">
                <a:solidFill>
                  <a:schemeClr val="bg1"/>
                </a:solidFill>
              </a:defRPr>
            </a:lvl3pPr>
            <a:lvl4pPr marL="815629" indent="0">
              <a:buNone/>
              <a:defRPr sz="2600" b="1">
                <a:solidFill>
                  <a:schemeClr val="bg1"/>
                </a:solidFill>
              </a:defRPr>
            </a:lvl4pPr>
            <a:lvl5pPr marL="1104431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139827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347" indent="0">
              <a:buNone/>
              <a:defRPr>
                <a:solidFill>
                  <a:schemeClr val="bg1"/>
                </a:solidFill>
              </a:defRPr>
            </a:lvl2pPr>
            <a:lvl3pPr marL="533174" indent="0">
              <a:buNone/>
              <a:defRPr>
                <a:solidFill>
                  <a:schemeClr val="bg1"/>
                </a:solidFill>
              </a:defRPr>
            </a:lvl3pPr>
            <a:lvl4pPr marL="815629" indent="0">
              <a:buNone/>
              <a:defRPr>
                <a:solidFill>
                  <a:schemeClr val="bg1"/>
                </a:solidFill>
              </a:defRPr>
            </a:lvl4pPr>
            <a:lvl5pPr marL="110443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34" y="357284"/>
            <a:ext cx="552823" cy="4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59155" y="1192434"/>
            <a:ext cx="3986213" cy="30763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9" y="1192434"/>
            <a:ext cx="4000709" cy="30763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318176"/>
            <a:ext cx="3996000" cy="126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049" indent="0">
              <a:buNone/>
              <a:defRPr sz="800"/>
            </a:lvl2pPr>
            <a:lvl3pPr marL="539770" indent="0">
              <a:buNone/>
              <a:defRPr sz="800"/>
            </a:lvl3pPr>
            <a:lvl4pPr marL="810743" indent="0">
              <a:buNone/>
              <a:defRPr sz="800"/>
            </a:lvl4pPr>
            <a:lvl5pPr marL="1079541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318176"/>
            <a:ext cx="3996000" cy="126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049" indent="0">
              <a:buNone/>
              <a:defRPr sz="800"/>
            </a:lvl2pPr>
            <a:lvl3pPr marL="539770" indent="0">
              <a:buNone/>
              <a:defRPr sz="800"/>
            </a:lvl3pPr>
            <a:lvl4pPr marL="810743" indent="0">
              <a:buNone/>
              <a:defRPr sz="800"/>
            </a:lvl4pPr>
            <a:lvl5pPr marL="1079541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6" y="1194207"/>
            <a:ext cx="3968750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006" indent="0">
              <a:buNone/>
              <a:defRPr sz="2000" b="1"/>
            </a:lvl2pPr>
            <a:lvl3pPr marL="914011" indent="0">
              <a:buNone/>
              <a:defRPr sz="1800" b="1"/>
            </a:lvl3pPr>
            <a:lvl4pPr marL="1371018" indent="0">
              <a:buNone/>
              <a:defRPr sz="1600" b="1"/>
            </a:lvl4pPr>
            <a:lvl5pPr marL="1828023" indent="0">
              <a:buNone/>
              <a:defRPr sz="1600" b="1"/>
            </a:lvl5pPr>
            <a:lvl6pPr marL="2285028" indent="0">
              <a:buNone/>
              <a:defRPr sz="1600" b="1"/>
            </a:lvl6pPr>
            <a:lvl7pPr marL="2742034" indent="0">
              <a:buNone/>
              <a:defRPr sz="1600" b="1"/>
            </a:lvl7pPr>
            <a:lvl8pPr marL="3199040" indent="0">
              <a:buNone/>
              <a:defRPr sz="1600" b="1"/>
            </a:lvl8pPr>
            <a:lvl9pPr marL="365604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7" y="1194207"/>
            <a:ext cx="4002422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006" indent="0">
              <a:buNone/>
              <a:defRPr sz="2000" b="1"/>
            </a:lvl2pPr>
            <a:lvl3pPr marL="914011" indent="0">
              <a:buNone/>
              <a:defRPr sz="1800" b="1"/>
            </a:lvl3pPr>
            <a:lvl4pPr marL="1371018" indent="0">
              <a:buNone/>
              <a:defRPr sz="1600" b="1"/>
            </a:lvl4pPr>
            <a:lvl5pPr marL="1828023" indent="0">
              <a:buNone/>
              <a:defRPr sz="1600" b="1"/>
            </a:lvl5pPr>
            <a:lvl6pPr marL="2285028" indent="0">
              <a:buNone/>
              <a:defRPr sz="1600" b="1"/>
            </a:lvl6pPr>
            <a:lvl7pPr marL="2742034" indent="0">
              <a:buNone/>
              <a:defRPr sz="1600" b="1"/>
            </a:lvl7pPr>
            <a:lvl8pPr marL="3199040" indent="0">
              <a:buNone/>
              <a:defRPr sz="1600" b="1"/>
            </a:lvl8pPr>
            <a:lvl9pPr marL="365604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7"/>
          </p:nvPr>
        </p:nvSpPr>
        <p:spPr>
          <a:xfrm>
            <a:off x="359152" y="1516487"/>
            <a:ext cx="3961570" cy="274277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/>
          </p:nvPr>
        </p:nvSpPr>
        <p:spPr>
          <a:xfrm>
            <a:off x="4797220" y="1516485"/>
            <a:ext cx="3991183" cy="2725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59152" y="4318176"/>
            <a:ext cx="3996000" cy="126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049" indent="0">
              <a:buNone/>
              <a:defRPr sz="800"/>
            </a:lvl2pPr>
            <a:lvl3pPr marL="539770" indent="0">
              <a:buNone/>
              <a:defRPr sz="800"/>
            </a:lvl3pPr>
            <a:lvl4pPr marL="810743" indent="0">
              <a:buNone/>
              <a:defRPr sz="800"/>
            </a:lvl4pPr>
            <a:lvl5pPr marL="1079541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318176"/>
            <a:ext cx="3996000" cy="126958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049" indent="0">
              <a:buNone/>
              <a:defRPr sz="800"/>
            </a:lvl2pPr>
            <a:lvl3pPr marL="539770" indent="0">
              <a:buNone/>
              <a:defRPr sz="800"/>
            </a:lvl3pPr>
            <a:lvl4pPr marL="810743" indent="0">
              <a:buNone/>
              <a:defRPr sz="800"/>
            </a:lvl4pPr>
            <a:lvl5pPr marL="1079541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271559"/>
            <a:ext cx="5557520" cy="3126106"/>
          </a:xfrm>
        </p:spPr>
        <p:txBody>
          <a:bodyPr lIns="107955" tIns="107955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983008" y="1228018"/>
            <a:ext cx="7178095" cy="3040772"/>
          </a:xfrm>
        </p:spPr>
        <p:txBody>
          <a:bodyPr lIns="107955" tIns="107955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152" y="693554"/>
            <a:ext cx="7578000" cy="276999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71347" indent="0">
              <a:buNone/>
              <a:defRPr/>
            </a:lvl2pPr>
            <a:lvl3pPr marL="533174" indent="0">
              <a:buNone/>
              <a:defRPr/>
            </a:lvl3pPr>
            <a:lvl4pPr marL="815629" indent="0">
              <a:buNone/>
              <a:defRPr/>
            </a:lvl4pPr>
            <a:lvl5pPr marL="1104431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152" y="1190613"/>
            <a:ext cx="8424000" cy="3069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9" y="4704003"/>
            <a:ext cx="2636807" cy="273844"/>
          </a:xfrm>
          <a:prstGeom prst="rect">
            <a:avLst/>
          </a:prstGeom>
        </p:spPr>
        <p:txBody>
          <a:bodyPr vert="horz" lIns="7197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9A8B7D"/>
                </a:solidFill>
              </a:rPr>
              <a:t>Presentation title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6" y="4704003"/>
            <a:ext cx="830123" cy="273844"/>
          </a:xfrm>
          <a:prstGeom prst="rect">
            <a:avLst/>
          </a:prstGeom>
        </p:spPr>
        <p:txBody>
          <a:bodyPr vert="horz" lIns="7197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8" y="4704003"/>
            <a:ext cx="3164730" cy="273844"/>
          </a:xfrm>
          <a:prstGeom prst="rect">
            <a:avLst/>
          </a:prstGeom>
        </p:spPr>
        <p:txBody>
          <a:bodyPr vert="horz" lIns="71970" tIns="0" rIns="7197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mtClean="0">
                <a:solidFill>
                  <a:srgbClr val="9A8B7D"/>
                </a:solidFill>
              </a:rPr>
              <a:t>Insert your date / confidentiality text here</a:t>
            </a:r>
            <a:endParaRPr lang="en-GB" dirty="0">
              <a:solidFill>
                <a:srgbClr val="9A8B7D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59152" y="1078541"/>
            <a:ext cx="842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85" y="355653"/>
            <a:ext cx="554400" cy="4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4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81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011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69886" indent="-269886" algn="l" defTabSz="914011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7934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57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629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427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19311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9235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69121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9005" indent="-269886" algn="l" defTabSz="914011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1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8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3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8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4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6" algn="l" defTabSz="9140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gi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307" y="2960618"/>
            <a:ext cx="2869895" cy="666849"/>
          </a:xfrm>
        </p:spPr>
        <p:txBody>
          <a:bodyPr/>
          <a:lstStyle/>
          <a:p>
            <a:r>
              <a:rPr lang="en-GB" sz="2100" dirty="0" smtClean="0"/>
              <a:t>Applications of Agent-Based Modelling</a:t>
            </a:r>
            <a:endParaRPr lang="en-GB" sz="2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402" y="3630315"/>
            <a:ext cx="2923238" cy="1154162"/>
          </a:xfrm>
        </p:spPr>
        <p:txBody>
          <a:bodyPr/>
          <a:lstStyle/>
          <a:p>
            <a:r>
              <a:rPr lang="en-GB" sz="1500" dirty="0" smtClean="0"/>
              <a:t>An implementation of agent-based modelling using </a:t>
            </a:r>
            <a:r>
              <a:rPr lang="en-GB" sz="1500" dirty="0" err="1" smtClean="0"/>
              <a:t>NetLogo</a:t>
            </a:r>
            <a:endParaRPr lang="en-GB" sz="1500" dirty="0" smtClean="0"/>
          </a:p>
          <a:p>
            <a:pPr>
              <a:spcBef>
                <a:spcPts val="900"/>
              </a:spcBef>
            </a:pPr>
            <a:r>
              <a:rPr lang="en-GB" sz="1500" dirty="0" smtClean="0"/>
              <a:t>George </a:t>
            </a:r>
            <a:r>
              <a:rPr lang="en-GB" sz="1500" dirty="0" err="1" smtClean="0"/>
              <a:t>Hito</a:t>
            </a:r>
            <a:endParaRPr lang="en-GB" sz="1500" dirty="0" smtClean="0"/>
          </a:p>
          <a:p>
            <a:pPr>
              <a:spcBef>
                <a:spcPts val="900"/>
              </a:spcBef>
            </a:pPr>
            <a:r>
              <a:rPr lang="en-GB" sz="1500" dirty="0" smtClean="0"/>
              <a:t>July 10</a:t>
            </a:r>
            <a:r>
              <a:rPr lang="en-GB" sz="1500" baseline="30000" dirty="0" smtClean="0"/>
              <a:t>th</a:t>
            </a:r>
            <a:r>
              <a:rPr lang="en-GB" sz="1500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21385485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00110"/>
          </a:xfrm>
        </p:spPr>
        <p:txBody>
          <a:bodyPr/>
          <a:lstStyle/>
          <a:p>
            <a:r>
              <a:rPr lang="en-US" sz="2600" dirty="0" smtClean="0"/>
              <a:t>What are its drawbacks?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75" y="2074242"/>
            <a:ext cx="4212848" cy="3069258"/>
          </a:xfrm>
        </p:spPr>
        <p:txBody>
          <a:bodyPr/>
          <a:lstStyle/>
          <a:p>
            <a:r>
              <a:rPr lang="en-US" sz="2000" dirty="0" smtClean="0"/>
              <a:t>Real-world situations aren’t wholly mechanistic</a:t>
            </a:r>
          </a:p>
          <a:p>
            <a:r>
              <a:rPr lang="en-US" sz="2000" dirty="0" smtClean="0"/>
              <a:t>Models require a large amount of processing power</a:t>
            </a:r>
          </a:p>
        </p:txBody>
      </p:sp>
      <p:pic>
        <p:nvPicPr>
          <p:cNvPr id="1026" name="Picture 2" descr="C:\Users\gh206125\AppData\Local\Microsoft\Windows\Temporary Internet Files\Content.IE5\HWSV650L\risk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485900"/>
            <a:ext cx="3556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00110"/>
          </a:xfrm>
        </p:spPr>
        <p:txBody>
          <a:bodyPr/>
          <a:lstStyle/>
          <a:p>
            <a:r>
              <a:rPr lang="en-US" sz="2600" dirty="0" smtClean="0"/>
              <a:t>What are we trying to model?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Say a patient has an experience with a drug (good or bad) and posts about it online. What factors affect how quickly that information spreads?</a:t>
            </a:r>
          </a:p>
          <a:p>
            <a:pPr lvl="1"/>
            <a:r>
              <a:rPr lang="en-US" sz="1800" dirty="0" smtClean="0"/>
              <a:t>Fame/influence of the initial user</a:t>
            </a:r>
          </a:p>
          <a:p>
            <a:pPr lvl="1"/>
            <a:r>
              <a:rPr lang="en-US" sz="1800" dirty="0" smtClean="0"/>
              <a:t>Intensity of the initial opinion </a:t>
            </a:r>
          </a:p>
          <a:p>
            <a:pPr lvl="1"/>
            <a:r>
              <a:rPr lang="en-US" sz="1800" dirty="0" smtClean="0"/>
              <a:t>Size of the initial information hub it is passed to </a:t>
            </a:r>
          </a:p>
          <a:p>
            <a:pPr lvl="1"/>
            <a:r>
              <a:rPr lang="en-US" sz="1800" dirty="0" smtClean="0"/>
              <a:t>General structure and size of the network</a:t>
            </a:r>
          </a:p>
          <a:p>
            <a:pPr lvl="1"/>
            <a:r>
              <a:rPr lang="en-US" sz="1800" dirty="0" smtClean="0"/>
              <a:t>User-hub ratio</a:t>
            </a:r>
            <a:endParaRPr lang="en-US" sz="1800" dirty="0"/>
          </a:p>
        </p:txBody>
      </p:sp>
      <p:pic>
        <p:nvPicPr>
          <p:cNvPr id="4" name="Picture 3" descr="Screen_shot_2011-01-04_at_1.00.57_PM_400x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1952624"/>
            <a:ext cx="2651125" cy="265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5001" y="4492626"/>
            <a:ext cx="111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err="1" smtClean="0"/>
              <a:t>NetLogo</a:t>
            </a:r>
            <a:r>
              <a:rPr lang="en-US" sz="1200" dirty="0" smtClean="0"/>
              <a:t> logo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00110"/>
          </a:xfrm>
        </p:spPr>
        <p:txBody>
          <a:bodyPr/>
          <a:lstStyle/>
          <a:p>
            <a:r>
              <a:rPr lang="en-US" sz="2600" dirty="0" smtClean="0"/>
              <a:t>Elements of the network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52" y="1190613"/>
            <a:ext cx="8424000" cy="3669254"/>
          </a:xfrm>
        </p:spPr>
        <p:txBody>
          <a:bodyPr/>
          <a:lstStyle/>
          <a:p>
            <a:r>
              <a:rPr lang="en-US" dirty="0" smtClean="0"/>
              <a:t>Network users (squares)</a:t>
            </a:r>
          </a:p>
          <a:p>
            <a:pPr lvl="1"/>
            <a:r>
              <a:rPr lang="en-US" dirty="0" smtClean="0"/>
              <a:t>Store an ‘opinion’ and ‘fame’ value. The fame is preset on setup.</a:t>
            </a:r>
          </a:p>
          <a:p>
            <a:pPr lvl="1"/>
            <a:r>
              <a:rPr lang="en-US" dirty="0" smtClean="0"/>
              <a:t>Custom fame and opinion per user can be set before running a simulation.</a:t>
            </a:r>
          </a:p>
          <a:p>
            <a:pPr lvl="1"/>
            <a:r>
              <a:rPr lang="en-US" dirty="0" smtClean="0"/>
              <a:t>Color gradient allows for easy visual identification of current opinion value.</a:t>
            </a:r>
          </a:p>
          <a:p>
            <a:r>
              <a:rPr lang="en-US" dirty="0" smtClean="0"/>
              <a:t>Information hubs (circles)</a:t>
            </a:r>
          </a:p>
          <a:p>
            <a:pPr lvl="1"/>
            <a:r>
              <a:rPr lang="en-US" dirty="0" smtClean="0"/>
              <a:t>Store an ‘opinion’ value.</a:t>
            </a:r>
          </a:p>
          <a:p>
            <a:pPr lvl="1"/>
            <a:r>
              <a:rPr lang="en-US" dirty="0" smtClean="0"/>
              <a:t>Change in size based on how ‘connected’ they are in the network (how many users and other hubs are connected to them), reflecting their influence.</a:t>
            </a:r>
          </a:p>
          <a:p>
            <a:pPr lvl="1"/>
            <a:r>
              <a:rPr lang="en-US" dirty="0" smtClean="0"/>
              <a:t>Also includes a color gradient.</a:t>
            </a:r>
          </a:p>
          <a:p>
            <a:r>
              <a:rPr lang="en-US" dirty="0" smtClean="0"/>
              <a:t>Data links (lines)</a:t>
            </a:r>
          </a:p>
          <a:p>
            <a:pPr lvl="1"/>
            <a:r>
              <a:rPr lang="en-US" dirty="0" smtClean="0"/>
              <a:t>Transfer some amount of ‘opinion’ between agents on every tick of the simulation.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00110"/>
          </a:xfrm>
        </p:spPr>
        <p:txBody>
          <a:bodyPr/>
          <a:lstStyle/>
          <a:p>
            <a:r>
              <a:rPr lang="en-US" sz="2600" dirty="0" smtClean="0"/>
              <a:t>Elements of the network (cont.)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only communicate to other users through hubs, so there only exist links between hubs/hubs and between users/hubs.</a:t>
            </a:r>
          </a:p>
          <a:p>
            <a:r>
              <a:rPr lang="en-US" dirty="0" smtClean="0"/>
              <a:t>Every hub and user ‘sends’ some portion of its total opinion to its neighbors with every ‘tick’ of the simulation.</a:t>
            </a:r>
          </a:p>
          <a:p>
            <a:r>
              <a:rPr lang="en-US" dirty="0" smtClean="0"/>
              <a:t>There exists a ‘forgetfulness’ factor that decreases the magnitude of the opinion of each agent by a small amount every tick. </a:t>
            </a:r>
          </a:p>
          <a:p>
            <a:r>
              <a:rPr lang="en-US" dirty="0" smtClean="0"/>
              <a:t>Virtually everything is customizable by the user.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840265" cy="861774"/>
          </a:xfrm>
        </p:spPr>
        <p:txBody>
          <a:bodyPr/>
          <a:lstStyle/>
          <a:p>
            <a:r>
              <a:rPr lang="en-US" sz="2800" dirty="0" smtClean="0"/>
              <a:t>Questions we can answer (sample situations)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person has a near-death experience with a drug due to </a:t>
            </a:r>
            <a:r>
              <a:rPr lang="en-US" dirty="0" err="1" smtClean="0"/>
              <a:t>unforseen</a:t>
            </a:r>
            <a:r>
              <a:rPr lang="en-US" dirty="0" smtClean="0"/>
              <a:t> side effects, how much time and resources will we need to placate the public?</a:t>
            </a:r>
          </a:p>
          <a:p>
            <a:r>
              <a:rPr lang="en-US" dirty="0" smtClean="0"/>
              <a:t>How can positive experiences balance negative ones in terms of overall opinion change?</a:t>
            </a:r>
          </a:p>
          <a:p>
            <a:r>
              <a:rPr lang="en-US" dirty="0" smtClean="0"/>
              <a:t>How does the overall network response to a minor event compare to the response to a major event?</a:t>
            </a:r>
          </a:p>
          <a:p>
            <a:r>
              <a:rPr lang="en-US" dirty="0" smtClean="0"/>
              <a:t>How does forgetfulness affect the opinion change over time?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248" y="304320"/>
            <a:ext cx="7993108" cy="430887"/>
          </a:xfrm>
        </p:spPr>
        <p:txBody>
          <a:bodyPr/>
          <a:lstStyle/>
          <a:p>
            <a:r>
              <a:rPr lang="en-US" sz="2800" dirty="0" smtClean="0"/>
              <a:t>Adjusting only forgetfulness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547811"/>
            <a:ext cx="4254500" cy="271918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6277" y="1677367"/>
            <a:ext cx="4246715" cy="3069258"/>
          </a:xfrm>
        </p:spPr>
        <p:txBody>
          <a:bodyPr/>
          <a:lstStyle/>
          <a:p>
            <a:pPr lvl="1"/>
            <a:r>
              <a:rPr lang="en-US" sz="1800" dirty="0" smtClean="0"/>
              <a:t>Smaller values result in longer simulations</a:t>
            </a:r>
          </a:p>
          <a:p>
            <a:pPr lvl="1"/>
            <a:r>
              <a:rPr lang="en-US" sz="1800" dirty="0" smtClean="0"/>
              <a:t>Adjusting forgetfulness can show you how the network structure affects opinion travel – the hills and bends towards the end should correspond in some way to how the nodes are laid out.</a:t>
            </a:r>
          </a:p>
          <a:p>
            <a:pPr marL="26804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6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248" y="288639"/>
            <a:ext cx="7993108" cy="430887"/>
          </a:xfrm>
        </p:spPr>
        <p:txBody>
          <a:bodyPr/>
          <a:lstStyle/>
          <a:p>
            <a:r>
              <a:rPr lang="en-US" sz="2800" dirty="0" smtClean="0"/>
              <a:t>Adjusting only the initial event intensity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55" y="1519514"/>
            <a:ext cx="4254394" cy="271911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3902" y="2074242"/>
            <a:ext cx="4246715" cy="3069258"/>
          </a:xfrm>
        </p:spPr>
        <p:txBody>
          <a:bodyPr/>
          <a:lstStyle/>
          <a:p>
            <a:pPr lvl="1"/>
            <a:r>
              <a:rPr lang="en-US" sz="1800" dirty="0" smtClean="0"/>
              <a:t>The largest amplitude curves correspond to death and a fully treated condition, the next largest correspond to major negative/positive side effects, and the smallest correspond to minor negative/positive effects.</a:t>
            </a:r>
          </a:p>
          <a:p>
            <a:pPr marL="26804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65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48" y="288639"/>
            <a:ext cx="7993108" cy="430887"/>
          </a:xfrm>
        </p:spPr>
        <p:txBody>
          <a:bodyPr/>
          <a:lstStyle/>
          <a:p>
            <a:r>
              <a:rPr lang="en-US" sz="2800" dirty="0" smtClean="0"/>
              <a:t>Adjusting only the source user’s fame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5" y="1572038"/>
            <a:ext cx="4127500" cy="2638011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02" y="2074242"/>
            <a:ext cx="4246715" cy="3069258"/>
          </a:xfrm>
        </p:spPr>
        <p:txBody>
          <a:bodyPr/>
          <a:lstStyle/>
          <a:p>
            <a:pPr marL="268048" lvl="1" indent="0">
              <a:buNone/>
            </a:pPr>
            <a:r>
              <a:rPr lang="en-US" sz="1800" dirty="0" smtClean="0"/>
              <a:t>-The smallest amplitude curve corresponds to a user-fame value of 1, while the largest one corresponds to a user-fame value of 50. Values in between are multiples of 10.</a:t>
            </a:r>
          </a:p>
        </p:txBody>
      </p:sp>
    </p:spTree>
    <p:extLst>
      <p:ext uri="{BB962C8B-B14F-4D97-AF65-F5344CB8AC3E}">
        <p14:creationId xmlns:p14="http://schemas.microsoft.com/office/powerpoint/2010/main" val="280547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Basics and applications of ABM</a:t>
            </a:r>
          </a:p>
          <a:p>
            <a:r>
              <a:rPr lang="en-GB" dirty="0" smtClean="0"/>
              <a:t>Demo: Propagation of Opinions through a Communications Network</a:t>
            </a:r>
          </a:p>
          <a:p>
            <a:r>
              <a:rPr lang="en-GB" dirty="0" smtClean="0"/>
              <a:t>Additional/future work</a:t>
            </a:r>
          </a:p>
          <a:p>
            <a:pPr lvl="1"/>
            <a:r>
              <a:rPr lang="en-GB" dirty="0" smtClean="0"/>
              <a:t>Optimizing field agents </a:t>
            </a:r>
          </a:p>
          <a:p>
            <a:r>
              <a:rPr lang="en-GB" dirty="0" smtClean="0"/>
              <a:t>Discussion time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30887"/>
          </a:xfrm>
        </p:spPr>
        <p:txBody>
          <a:bodyPr/>
          <a:lstStyle/>
          <a:p>
            <a:r>
              <a:rPr lang="en-US" sz="2800" dirty="0" smtClean="0"/>
              <a:t>Agenda</a:t>
            </a:r>
            <a:endParaRPr lang="en-US" sz="2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 descr="https://upload.wikimedia.org/wikipedia/en/1/10/Factory2_Influence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1647" y="3129574"/>
            <a:ext cx="2380773" cy="187676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30887"/>
          </a:xfrm>
        </p:spPr>
        <p:txBody>
          <a:bodyPr/>
          <a:lstStyle/>
          <a:p>
            <a:r>
              <a:rPr lang="en-US" sz="2800" dirty="0" smtClean="0"/>
              <a:t>Modeling as a tool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52" y="1376880"/>
            <a:ext cx="4246715" cy="3069258"/>
          </a:xfrm>
        </p:spPr>
        <p:txBody>
          <a:bodyPr/>
          <a:lstStyle/>
          <a:p>
            <a:pPr lvl="1"/>
            <a:r>
              <a:rPr lang="en-US" dirty="0" smtClean="0"/>
              <a:t>Modeling is useful for simulating possible outcomes of some event or decision</a:t>
            </a:r>
          </a:p>
          <a:p>
            <a:pPr lvl="1"/>
            <a:r>
              <a:rPr lang="en-US" dirty="0" smtClean="0"/>
              <a:t>Primarily used to display trends, too many variables for exact results to be pulled</a:t>
            </a:r>
          </a:p>
          <a:p>
            <a:pPr lvl="1"/>
            <a:r>
              <a:rPr lang="en-US" dirty="0" smtClean="0"/>
              <a:t>Basic modeling methods include decision trees, influence diagrams, and function models</a:t>
            </a:r>
          </a:p>
        </p:txBody>
      </p:sp>
      <p:pic>
        <p:nvPicPr>
          <p:cNvPr id="41986" name="Picture 2" descr="http://www.ophthalmologymanagement.com/content/archive/2010/august/supplements/b_l_454/omd-august_a12_fig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6923" y="1207294"/>
            <a:ext cx="3171105" cy="1886004"/>
          </a:xfrm>
          <a:prstGeom prst="rect">
            <a:avLst/>
          </a:prstGeom>
          <a:noFill/>
        </p:spPr>
      </p:pic>
      <p:pic>
        <p:nvPicPr>
          <p:cNvPr id="41992" name="Picture 8" descr="https://www.ee.iitb.ac.in/~apte/TRIZIntro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9073" y="3063240"/>
            <a:ext cx="2869633" cy="180594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00110"/>
          </a:xfrm>
        </p:spPr>
        <p:txBody>
          <a:bodyPr/>
          <a:lstStyle/>
          <a:p>
            <a:r>
              <a:rPr lang="en-US" sz="2600" dirty="0" smtClean="0"/>
              <a:t>What is agent-based modeling?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simulation founded on object-oriented programming</a:t>
            </a:r>
          </a:p>
          <a:p>
            <a:pPr lvl="1"/>
            <a:r>
              <a:rPr lang="en-US" dirty="0" smtClean="0"/>
              <a:t>‘Agents’ are equivalent to objects, storing attributes and behaviors as internalized variables and methods. </a:t>
            </a:r>
          </a:p>
          <a:p>
            <a:r>
              <a:rPr lang="en-US" dirty="0" smtClean="0"/>
              <a:t>Complex adaptive systems approach over the Newtonian approach</a:t>
            </a:r>
          </a:p>
          <a:p>
            <a:pPr lvl="1"/>
            <a:r>
              <a:rPr lang="en-US" dirty="0" smtClean="0"/>
              <a:t>Mechanistic  (i.e. the solar system) vs. irreversible (i.e. growth of an organism)</a:t>
            </a:r>
          </a:p>
          <a:p>
            <a:pPr lvl="1"/>
            <a:r>
              <a:rPr lang="en-US" dirty="0" smtClean="0"/>
              <a:t>Pseudo-free-will</a:t>
            </a:r>
          </a:p>
          <a:p>
            <a:r>
              <a:rPr lang="en-US" dirty="0" smtClean="0"/>
              <a:t>**Applications of ABM to be demonstrated at the end of the presentation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30887"/>
          </a:xfrm>
        </p:spPr>
        <p:txBody>
          <a:bodyPr/>
          <a:lstStyle/>
          <a:p>
            <a:r>
              <a:rPr lang="en-US" sz="2800" dirty="0" smtClean="0"/>
              <a:t>Mechanistic vs. complex adaptive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52" y="1376880"/>
            <a:ext cx="4246715" cy="3069258"/>
          </a:xfrm>
        </p:spPr>
        <p:txBody>
          <a:bodyPr/>
          <a:lstStyle/>
          <a:p>
            <a:pPr lvl="1"/>
            <a:r>
              <a:rPr lang="en-US" sz="1800" dirty="0" smtClean="0"/>
              <a:t>Two primary types of system models</a:t>
            </a:r>
          </a:p>
          <a:p>
            <a:pPr lvl="2"/>
            <a:r>
              <a:rPr lang="en-US" sz="1600" dirty="0" smtClean="0"/>
              <a:t>Mechanistic: systems repeat themselves over time and are predictable from the top-down.</a:t>
            </a:r>
          </a:p>
          <a:p>
            <a:pPr lvl="2"/>
            <a:r>
              <a:rPr lang="en-US" sz="1600" dirty="0" smtClean="0"/>
              <a:t>Complex adaptive: system behavior is defined only at the individual level. All large-scale behavior and phenomena occur as a result of interactions between individuals. </a:t>
            </a:r>
          </a:p>
          <a:p>
            <a:pPr lvl="1"/>
            <a:endParaRPr lang="en-US" sz="1200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4034" name="Picture 2" descr="https://www.openabm.org/files/books/3443/newt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335" y="1817369"/>
            <a:ext cx="1788650" cy="2480311"/>
          </a:xfrm>
          <a:prstGeom prst="rect">
            <a:avLst/>
          </a:prstGeom>
          <a:noFill/>
        </p:spPr>
      </p:pic>
      <p:pic>
        <p:nvPicPr>
          <p:cNvPr id="44036" name="Picture 4" descr="https://www.openabm.org/files/books/3443/butt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165" y="1823711"/>
            <a:ext cx="1810385" cy="2483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781235" cy="861774"/>
          </a:xfrm>
        </p:spPr>
        <p:txBody>
          <a:bodyPr/>
          <a:lstStyle/>
          <a:p>
            <a:r>
              <a:rPr lang="en-US" sz="2800" dirty="0" smtClean="0"/>
              <a:t>The object-oriented approach related to ABM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52" y="1376880"/>
            <a:ext cx="4246715" cy="3069258"/>
          </a:xfrm>
        </p:spPr>
        <p:txBody>
          <a:bodyPr/>
          <a:lstStyle/>
          <a:p>
            <a:pPr lvl="1"/>
            <a:r>
              <a:rPr lang="en-US" dirty="0" smtClean="0"/>
              <a:t>Procedure = list of instructions (verbs)</a:t>
            </a:r>
          </a:p>
          <a:p>
            <a:pPr lvl="1"/>
            <a:r>
              <a:rPr lang="en-US" dirty="0" smtClean="0"/>
              <a:t>Object = list of attributes (adjectives)  that describe some encompassing entity (noun)</a:t>
            </a:r>
          </a:p>
          <a:p>
            <a:pPr lvl="1"/>
            <a:r>
              <a:rPr lang="en-US" dirty="0" smtClean="0"/>
              <a:t>Primary abstraction = main ‘building block’ of the language</a:t>
            </a:r>
          </a:p>
          <a:p>
            <a:pPr lvl="1"/>
            <a:r>
              <a:rPr lang="en-US" dirty="0" smtClean="0"/>
              <a:t>Procedural languages treat functions as the primary abstractions – there is a list of instructions that can be called and algorithms are built directly from that</a:t>
            </a:r>
          </a:p>
          <a:p>
            <a:pPr lvl="1"/>
            <a:r>
              <a:rPr lang="en-US" dirty="0" smtClean="0"/>
              <a:t>Object oriented languages treat objects as the primary abstractions – procedures are contained within methods, but the main focus is on manipulating objects</a:t>
            </a:r>
          </a:p>
        </p:txBody>
      </p:sp>
      <p:pic>
        <p:nvPicPr>
          <p:cNvPr id="11266" name="Picture 2" descr="http://modernuiicons.com/images/tutorial/object-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5707" y="3339571"/>
            <a:ext cx="2960159" cy="1539283"/>
          </a:xfrm>
          <a:prstGeom prst="rect">
            <a:avLst/>
          </a:prstGeom>
          <a:noFill/>
        </p:spPr>
      </p:pic>
      <p:pic>
        <p:nvPicPr>
          <p:cNvPr id="11272" name="Picture 8" descr="http://www.williamson-labs.com/images/aa-images/aa-lath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1174" y="1320799"/>
            <a:ext cx="2824693" cy="19419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8" name="Picture 10" descr="http://thumbs.dreamstime.com/z/cute-tabby-kitten-playing-yarn-17040686.jpg"/>
          <p:cNvPicPr>
            <a:picLocks noChangeAspect="1" noChangeArrowheads="1"/>
          </p:cNvPicPr>
          <p:nvPr/>
        </p:nvPicPr>
        <p:blipFill>
          <a:blip r:embed="rId3" cstate="print"/>
          <a:srcRect l="4615" t="15873" r="4615" b="15873"/>
          <a:stretch>
            <a:fillRect/>
          </a:stretch>
        </p:blipFill>
        <p:spPr bwMode="auto">
          <a:xfrm>
            <a:off x="5555715" y="3149600"/>
            <a:ext cx="2690818" cy="17650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48" y="288639"/>
            <a:ext cx="7993108" cy="430887"/>
          </a:xfrm>
        </p:spPr>
        <p:txBody>
          <a:bodyPr/>
          <a:lstStyle/>
          <a:p>
            <a:r>
              <a:rPr lang="en-US" sz="2800" dirty="0" smtClean="0"/>
              <a:t>What is an agent and how do they act?</a:t>
            </a:r>
            <a:endParaRPr lang="en-US" sz="2600" dirty="0"/>
          </a:p>
        </p:txBody>
      </p:sp>
      <p:pic>
        <p:nvPicPr>
          <p:cNvPr id="37892" name="Picture 4" descr="http://cdn.animals-pics.com/pictures/www.flashcoo.com/animal/Labrador_Retriever_1600x1200/images/Labrador_Retriever_puppies_345962551MqYEeM_f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307" y="1232429"/>
            <a:ext cx="2350559" cy="1880447"/>
          </a:xfrm>
          <a:prstGeom prst="rect">
            <a:avLst/>
          </a:prstGeom>
          <a:noFill/>
        </p:spPr>
      </p:pic>
      <p:pic>
        <p:nvPicPr>
          <p:cNvPr id="37894" name="Picture 6" descr="http://www.kimballstock.com/pix/PUP/05/PUP_05_KH0001_01_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8776" y="1222904"/>
            <a:ext cx="2824691" cy="1888666"/>
          </a:xfrm>
          <a:prstGeom prst="rect">
            <a:avLst/>
          </a:prstGeom>
          <a:noFill/>
        </p:spPr>
      </p:pic>
      <p:pic>
        <p:nvPicPr>
          <p:cNvPr id="37896" name="Picture 8" descr="http://www.nelsonndhs.org/2014_spring_per4/baby_animals/assets/chicago%20cat%20rescue%20brown%20tabby%20kitte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800" y="3201268"/>
            <a:ext cx="2743200" cy="1829372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 bwMode="auto">
          <a:xfrm>
            <a:off x="3522133" y="1811867"/>
            <a:ext cx="1540934" cy="795866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505200" y="3793067"/>
            <a:ext cx="1540934" cy="795866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30887"/>
          </a:xfrm>
        </p:spPr>
        <p:txBody>
          <a:bodyPr/>
          <a:lstStyle/>
          <a:p>
            <a:r>
              <a:rPr lang="en-US" sz="2800" dirty="0" smtClean="0"/>
              <a:t>Foundations of agent-based modeling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20" y="1410333"/>
            <a:ext cx="3131015" cy="1213920"/>
          </a:xfrm>
        </p:spPr>
        <p:txBody>
          <a:bodyPr/>
          <a:lstStyle/>
          <a:p>
            <a:pPr lvl="1" algn="ctr">
              <a:buNone/>
            </a:pPr>
            <a:r>
              <a:rPr lang="en-US" sz="3600" dirty="0" smtClean="0"/>
              <a:t>Unpredictable</a:t>
            </a:r>
          </a:p>
          <a:p>
            <a:pPr lvl="1" algn="ctr">
              <a:buNone/>
            </a:pPr>
            <a:r>
              <a:rPr lang="en-US" sz="3600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39937" name="Picture 1" descr="C:\Users\gh206125\AppData\Local\Microsoft\Windows\Temporary Internet Files\Content.IE5\CBL7L51O\green-plus-sign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1289" y="2655965"/>
            <a:ext cx="574675" cy="574675"/>
          </a:xfrm>
          <a:prstGeom prst="rect">
            <a:avLst/>
          </a:prstGeom>
          <a:noFill/>
        </p:spPr>
      </p:pic>
      <p:pic>
        <p:nvPicPr>
          <p:cNvPr id="39938" name="Picture 2" descr="C:\Users\gh206125\AppData\Local\Microsoft\Windows\Temporary Internet Files\Content.IE5\UXJ2VVZJ\list-equals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0348" y="1559312"/>
            <a:ext cx="2933700" cy="29337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63489" y="3503046"/>
            <a:ext cx="3120647" cy="12139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537934" marR="0" lvl="1" indent="-269886" algn="l" defTabSz="914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33815" y="3458441"/>
            <a:ext cx="3601844" cy="12139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537934" marR="0" lvl="1" indent="-269886" algn="ctr" defTabSz="914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Object-oriented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approach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7934" marR="0" lvl="1" indent="-269886" algn="l" defTabSz="9140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3778" y="2101308"/>
            <a:ext cx="21635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3600" dirty="0" smtClean="0"/>
              <a:t>Agent-based modeling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55" y="288639"/>
            <a:ext cx="7577139" cy="400110"/>
          </a:xfrm>
        </p:spPr>
        <p:txBody>
          <a:bodyPr/>
          <a:lstStyle/>
          <a:p>
            <a:r>
              <a:rPr lang="en-US" sz="2600" dirty="0" smtClean="0"/>
              <a:t>How is it useful?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52" y="1190612"/>
            <a:ext cx="8378448" cy="34829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Powerful tool for simulating countless iterations of any system of behaviors in order to pick out patterns and trends. </a:t>
            </a:r>
          </a:p>
          <a:p>
            <a:r>
              <a:rPr lang="en-US" sz="2000" dirty="0" smtClean="0"/>
              <a:t>Can simulate the various outcomes of a decision and how they affect a system over time</a:t>
            </a:r>
          </a:p>
          <a:p>
            <a:pPr lvl="1"/>
            <a:r>
              <a:rPr lang="en-US" sz="1800" dirty="0" smtClean="0"/>
              <a:t>If a user posts an opinion towards a medicine in a network, we can chart how the information propagates over time to other users.</a:t>
            </a:r>
          </a:p>
          <a:p>
            <a:r>
              <a:rPr lang="en-US" sz="2000" dirty="0"/>
              <a:t>ABM =/= Discrete event simulation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SK 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>
              <a:lumMod val="75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24636</TotalTime>
  <Words>1028</Words>
  <Application>Microsoft Macintosh PowerPoint</Application>
  <PresentationFormat>On-screen Show (16:9)</PresentationFormat>
  <Paragraphs>92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GSK </vt:lpstr>
      <vt:lpstr>Applications of Agent-Based Modelling</vt:lpstr>
      <vt:lpstr>Agenda</vt:lpstr>
      <vt:lpstr>Modeling as a tool</vt:lpstr>
      <vt:lpstr>What is agent-based modeling?</vt:lpstr>
      <vt:lpstr>Mechanistic vs. complex adaptive </vt:lpstr>
      <vt:lpstr>The object-oriented approach related to ABM</vt:lpstr>
      <vt:lpstr>What is an agent and how do they act?</vt:lpstr>
      <vt:lpstr>Foundations of agent-based modeling</vt:lpstr>
      <vt:lpstr>How is it useful?</vt:lpstr>
      <vt:lpstr>What are its drawbacks?</vt:lpstr>
      <vt:lpstr>What are we trying to model?</vt:lpstr>
      <vt:lpstr>Elements of the network</vt:lpstr>
      <vt:lpstr>Elements of the network (cont.)</vt:lpstr>
      <vt:lpstr>Questions we can answer (sample situations)</vt:lpstr>
      <vt:lpstr>Adjusting only forgetfulness</vt:lpstr>
      <vt:lpstr>Adjusting only the initial event intensity</vt:lpstr>
      <vt:lpstr>Adjusting only the source user’s fame</vt:lpstr>
    </vt:vector>
  </TitlesOfParts>
  <Company>met monkey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GSK PowerPoint template</dc:title>
  <dc:creator>GSK</dc:creator>
  <cp:lastModifiedBy>George Hito</cp:lastModifiedBy>
  <cp:revision>656</cp:revision>
  <cp:lastPrinted>2013-12-09T16:48:06Z</cp:lastPrinted>
  <dcterms:created xsi:type="dcterms:W3CDTF">2013-11-28T09:22:42Z</dcterms:created>
  <dcterms:modified xsi:type="dcterms:W3CDTF">2016-07-14T21:03:45Z</dcterms:modified>
</cp:coreProperties>
</file>