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90333" y="-5882102"/>
            <a:ext cx="14653821" cy="20702210"/>
            <a:chOff x="6390333" y="-5882102"/>
            <a:chExt cx="14653821" cy="207022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0333" y="-5882102"/>
              <a:ext cx="14653821" cy="207022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1371429"/>
            <a:ext cx="13733047" cy="19401385"/>
            <a:chOff x="0" y="-1371429"/>
            <a:chExt cx="13733047" cy="19401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371429"/>
              <a:ext cx="13733047" cy="19401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87755" y="-740136"/>
            <a:ext cx="8086514" cy="5067364"/>
            <a:chOff x="-587755" y="-740136"/>
            <a:chExt cx="8086514" cy="50673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87755" y="-740136"/>
              <a:ext cx="8086514" cy="50673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12879" y="2870085"/>
            <a:ext cx="6265292" cy="3282546"/>
            <a:chOff x="1612879" y="2870085"/>
            <a:chExt cx="6265292" cy="328254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12879" y="2870085"/>
              <a:ext cx="4508890" cy="2015710"/>
              <a:chOff x="1612879" y="2870085"/>
              <a:chExt cx="4508890" cy="201571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12879" y="2870085"/>
                <a:ext cx="4508890" cy="201571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906743" y="4971679"/>
              <a:ext cx="1968060" cy="1175417"/>
              <a:chOff x="5906743" y="4971679"/>
              <a:chExt cx="1968060" cy="117541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906743" y="4971679"/>
                <a:ext cx="1968060" cy="1175417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7103644" y="0"/>
            <a:ext cx="1182070" cy="470359"/>
            <a:chOff x="17103644" y="0"/>
            <a:chExt cx="1182070" cy="47035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7160279" y="111135"/>
              <a:ext cx="267052" cy="270804"/>
              <a:chOff x="17160279" y="111135"/>
              <a:chExt cx="267052" cy="27080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7026753" y="384"/>
                <a:ext cx="534103" cy="541608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17160279" y="111135"/>
                <a:ext cx="267052" cy="270804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16925231" y="0"/>
              <a:ext cx="1632580" cy="70553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C</a:t>
              </a:r>
              <a:r>
                <a:rPr lang="en-US" sz="2600" b="1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⁺</a:t>
              </a:r>
              <a:r>
                <a:rPr lang="en-US" sz="26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E</a:t>
              </a:r>
              <a:endParaRPr lang="en-US"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-577719" y="7567359"/>
            <a:ext cx="18768198" cy="32938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F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I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N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A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L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 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P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R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O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J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E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C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T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6713706" y="6594341"/>
            <a:ext cx="3172767" cy="2041274"/>
            <a:chOff x="16713706" y="6594341"/>
            <a:chExt cx="3172767" cy="204127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82838" y="5629219"/>
              <a:ext cx="6345535" cy="4082549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13706" y="6594341"/>
              <a:ext cx="3172767" cy="204127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645190" y="9508543"/>
            <a:ext cx="12545287" cy="94837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4</a:t>
            </a:r>
            <a:r>
              <a:rPr lang="en-US" sz="36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차</a:t>
            </a:r>
            <a:r>
              <a:rPr lang="en-US" sz="36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회</a:t>
            </a:r>
            <a:r>
              <a:rPr lang="en-US" sz="36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의</a:t>
            </a:r>
            <a:r>
              <a:rPr lang="en-US" sz="36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-</a:t>
            </a:r>
            <a:r>
              <a:rPr lang="en-US" sz="36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업</a:t>
            </a:r>
            <a:r>
              <a:rPr lang="en-US" sz="36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무</a:t>
            </a:r>
            <a:r>
              <a:rPr lang="en-US" sz="36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브</a:t>
            </a:r>
            <a:r>
              <a:rPr lang="en-US" sz="36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리</a:t>
            </a:r>
            <a:r>
              <a:rPr lang="en-US" sz="36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핑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23810" y="5766667"/>
            <a:ext cx="7533333" cy="114286"/>
            <a:chOff x="5423810" y="5766667"/>
            <a:chExt cx="753333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423810" y="5766667"/>
              <a:ext cx="753333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9298" y="3770729"/>
            <a:ext cx="6096983" cy="2935888"/>
            <a:chOff x="1529298" y="3770729"/>
            <a:chExt cx="6096983" cy="2935888"/>
          </a:xfrm>
        </p:grpSpPr>
        <p:sp>
          <p:nvSpPr>
            <p:cNvPr id="6" name="Object 6"/>
            <p:cNvSpPr txBox="1"/>
            <p:nvPr/>
          </p:nvSpPr>
          <p:spPr>
            <a:xfrm>
              <a:off x="5052" y="5919064"/>
              <a:ext cx="9145474" cy="945064"/>
            </a:xfrm>
            <a:prstGeom prst="rect">
              <a:avLst/>
            </a:prstGeom>
            <a:noFill/>
          </p:spPr>
          <p:txBody>
            <a:bodyPr anchor="ctr"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업</a:t>
              </a:r>
              <a:r>
                <a:rPr lang="en-US" sz="36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무</a:t>
              </a:r>
              <a:r>
                <a:rPr lang="en-US" sz="36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 </a:t>
              </a:r>
              <a:r>
                <a:rPr lang="en-US" sz="36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브</a:t>
              </a:r>
              <a:r>
                <a:rPr lang="en-US" sz="36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리</a:t>
              </a:r>
              <a:r>
                <a:rPr lang="en-US" sz="36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핑</a:t>
              </a:r>
              <a:endParaRPr lang="en-US" dirty="0"/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3797438" y="3770729"/>
              <a:ext cx="1560703" cy="1560702"/>
              <a:chOff x="3797438" y="3770729"/>
              <a:chExt cx="1560703" cy="156070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97438" y="3770729"/>
                <a:ext cx="1560703" cy="1560702"/>
              </a:xfrm>
              <a:prstGeom prst="rect">
                <a:avLst/>
              </a:prstGeom>
            </p:spPr>
          </p:pic>
        </p:grpSp>
      </p:grpSp>
      <p:sp>
        <p:nvSpPr>
          <p:cNvPr id="11" name="Object 11"/>
          <p:cNvSpPr txBox="1"/>
          <p:nvPr/>
        </p:nvSpPr>
        <p:spPr>
          <a:xfrm>
            <a:off x="676190" y="551274"/>
            <a:ext cx="3700000" cy="90664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4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A</a:t>
            </a:r>
            <a:r>
              <a:rPr lang="en-US" sz="34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G</a:t>
            </a:r>
            <a:r>
              <a:rPr lang="en-US" sz="34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E</a:t>
            </a:r>
            <a:r>
              <a:rPr lang="en-US" sz="34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N</a:t>
            </a:r>
            <a:r>
              <a:rPr lang="en-US" sz="34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D</a:t>
            </a:r>
            <a:r>
              <a:rPr lang="en-US" sz="34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A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07073" y="3579098"/>
            <a:ext cx="4515284" cy="3127519"/>
            <a:chOff x="11407073" y="3579098"/>
            <a:chExt cx="4515284" cy="3127519"/>
          </a:xfrm>
        </p:grpSpPr>
        <p:sp>
          <p:nvSpPr>
            <p:cNvPr id="16" name="Object 16"/>
            <p:cNvSpPr txBox="1"/>
            <p:nvPr/>
          </p:nvSpPr>
          <p:spPr>
            <a:xfrm>
              <a:off x="10278252" y="5944003"/>
              <a:ext cx="6772926" cy="915136"/>
            </a:xfrm>
            <a:prstGeom prst="rect">
              <a:avLst/>
            </a:prstGeom>
            <a:noFill/>
          </p:spPr>
          <p:txBody>
            <a:bodyPr anchor="ctr" wrap="square" rtlCol="0">
              <a:spAutoFit/>
            </a:bodyPr>
            <a:lstStyle/>
            <a:p>
              <a:pPr algn="ctr"/>
              <a:r>
                <a:rPr lang="en-US" sz="34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기</a:t>
              </a:r>
              <a:r>
                <a:rPr lang="en-US" sz="34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타</a:t>
              </a:r>
              <a:r>
                <a:rPr lang="en-US" sz="34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 </a:t>
              </a:r>
              <a:r>
                <a:rPr lang="en-US" sz="34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논</a:t>
              </a:r>
              <a:r>
                <a:rPr lang="en-US" sz="34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의</a:t>
              </a:r>
              <a:endParaRPr lang="en-US" dirty="0"/>
            </a:p>
          </p:txBody>
        </p:sp>
        <p:grpSp>
          <p:nvGrpSpPr>
            <p:cNvPr id="1006" name="그룹 1006"/>
            <p:cNvGrpSpPr/>
            <p:nvPr/>
          </p:nvGrpSpPr>
          <p:grpSpPr>
            <a:xfrm>
              <a:off x="12748093" y="3579098"/>
              <a:ext cx="1833243" cy="1829392"/>
              <a:chOff x="12748093" y="3579098"/>
              <a:chExt cx="1833243" cy="182939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748093" y="3579098"/>
                <a:ext cx="1833243" cy="182939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16342" y="798621"/>
            <a:ext cx="1182070" cy="470359"/>
            <a:chOff x="16716342" y="798621"/>
            <a:chExt cx="1182070" cy="47035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6772977" y="909757"/>
              <a:ext cx="267052" cy="270804"/>
              <a:chOff x="16772977" y="909757"/>
              <a:chExt cx="267052" cy="27080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700000">
                <a:off x="16639451" y="799006"/>
                <a:ext cx="534103" cy="541608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6772977" y="909757"/>
                <a:ext cx="267052" cy="270804"/>
              </a:xfrm>
              <a:prstGeom prst="rect">
                <a:avLst/>
              </a:prstGeom>
            </p:spPr>
          </p:pic>
        </p:grpSp>
        <p:sp>
          <p:nvSpPr>
            <p:cNvPr id="26" name="Object 26"/>
            <p:cNvSpPr txBox="1"/>
            <p:nvPr/>
          </p:nvSpPr>
          <p:spPr>
            <a:xfrm>
              <a:off x="16537930" y="798621"/>
              <a:ext cx="1632580" cy="70553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C</a:t>
              </a:r>
              <a:r>
                <a:rPr lang="en-US" sz="2600" b="1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⁺</a:t>
              </a:r>
              <a:r>
                <a:rPr lang="en-US" sz="26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190" y="552219"/>
            <a:ext cx="13581126" cy="85397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비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주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식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팀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 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업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무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 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브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리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핑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16342" y="798621"/>
            <a:ext cx="1182070" cy="470359"/>
            <a:chOff x="16716342" y="798621"/>
            <a:chExt cx="1182070" cy="47035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772977" y="909757"/>
              <a:ext cx="267052" cy="270804"/>
              <a:chOff x="16772977" y="909757"/>
              <a:chExt cx="267052" cy="270804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6639451" y="799006"/>
                <a:ext cx="534103" cy="541608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6772977" y="909757"/>
                <a:ext cx="267052" cy="270804"/>
              </a:xfrm>
              <a:prstGeom prst="rect">
                <a:avLst/>
              </a:prstGeom>
            </p:spPr>
          </p:pic>
        </p:grpSp>
        <p:sp>
          <p:nvSpPr>
            <p:cNvPr id="11" name="Object 11"/>
            <p:cNvSpPr txBox="1"/>
            <p:nvPr/>
          </p:nvSpPr>
          <p:spPr>
            <a:xfrm>
              <a:off x="16537930" y="798621"/>
              <a:ext cx="1632580" cy="70553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C</a:t>
              </a:r>
              <a:r>
                <a:rPr lang="en-US" sz="2600" b="1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⁺</a:t>
              </a:r>
              <a:r>
                <a:rPr lang="en-US" sz="26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E</a:t>
              </a:r>
              <a:endParaRPr lang="en-US" dirty="0"/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73016" y="1720871"/>
          <a:ext cx="16939683" cy="787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968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true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   2022 04/25 비주식팀 업무 브리핑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3E3E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true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47985" y="2526594"/>
          <a:ext cx="16389744" cy="1581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526"/>
                <a:gridCol w="146322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true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업무 내용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군집화된 경기/금리 추세에 따라 미국 금리, 부동산 지수 등 디테일하게 비교
금리 인하 추세인데 KOSPI 수익률이 낮아진 월 기준으로 디테일한 분석 
-&gt; 2008년 리먼브라더스 사태의 경우 미국 증시로 자금이 유출되어 금리 인하임에도 불구하고  수익률이 낮아지는 현상
-&gt; 부동산 호황으로 주식 자금이 부동산 시장으로 유입되어 국내 증시가 하락하는 현상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47985" y="4320600"/>
          <a:ext cx="16359393" cy="1674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272"/>
                <a:gridCol w="146051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true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결과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전체적인 추세에 따른 주가 수익률은 달걀이론에 맞지만, 월별로 디테일하게 분석을 해보면 다른 피쳐의 영향을 어느정도 받는다는 결론
-&gt; 이론과 상반된 월별 추세를 원인분석하여 추가할 피쳐선정 + 시그널 지표 기준 피쳐 선정해야할듯 
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47985" y="8114286"/>
          <a:ext cx="16389744" cy="82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526"/>
                <a:gridCol w="146322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
내일 업무 내용
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군집화를 통해 거시경제 지표를 활용하여 금리/경기 추세를 분류했고, 달걀이론이 유효함을 확인 디테일 작업은 추후에 진행하는게 합리적이라고 판단
-&gt; 부동산(리츠), 채권 전략 구현 및 분석에 집중할 예정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46080" y="6232981"/>
          <a:ext cx="16359393" cy="1674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272"/>
                <a:gridCol w="146051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true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미비점
및
피드백 사항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부동산/미국증시등 다른 피쳐들의 영향도를 분석하는 과정이 필요 (디테일)
NLP, 다른 피쳐를 활용하여 금리인상/인하 시그널을 만들어서 투자 기준점을 잡는 것이 필요할듯
거시경제 디테일적인 부분을 분석하는 과정은 많은 시간이 소요될 것이라고 생각됨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190" y="552219"/>
            <a:ext cx="13581126" cy="85397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비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주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식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팀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 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업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무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 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브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리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핑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16342" y="798621"/>
            <a:ext cx="1182070" cy="470359"/>
            <a:chOff x="16716342" y="798621"/>
            <a:chExt cx="1182070" cy="47035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772977" y="909757"/>
              <a:ext cx="267052" cy="270804"/>
              <a:chOff x="16772977" y="909757"/>
              <a:chExt cx="267052" cy="270804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6639451" y="799006"/>
                <a:ext cx="534103" cy="541608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6772977" y="909757"/>
                <a:ext cx="267052" cy="270804"/>
              </a:xfrm>
              <a:prstGeom prst="rect">
                <a:avLst/>
              </a:prstGeom>
            </p:spPr>
          </p:pic>
        </p:grpSp>
        <p:sp>
          <p:nvSpPr>
            <p:cNvPr id="11" name="Object 11"/>
            <p:cNvSpPr txBox="1"/>
            <p:nvPr/>
          </p:nvSpPr>
          <p:spPr>
            <a:xfrm>
              <a:off x="16537930" y="798621"/>
              <a:ext cx="1632580" cy="70553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C</a:t>
              </a:r>
              <a:r>
                <a:rPr lang="en-US" sz="2600" b="1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⁺</a:t>
              </a:r>
              <a:r>
                <a:rPr lang="en-US" sz="26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E</a:t>
              </a:r>
              <a:endParaRPr lang="en-US" dirty="0"/>
            </a:p>
          </p:txBody>
        </p:sp>
      </p:grpSp>
      <p:grpSp>
        <p:nvGrpSpPr>
          <p:cNvPr id="1004" name="그룹 1004"/>
          <p:cNvGrpSpPr/>
          <p:nvPr/>
        </p:nvGrpSpPr>
        <p:grpSpPr>
          <a:xfrm>
            <a:off x="2554223" y="2547382"/>
            <a:ext cx="13177268" cy="7437923"/>
            <a:chOff x="2554223" y="2547382"/>
            <a:chExt cx="13177268" cy="743792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4223" y="2547382"/>
              <a:ext cx="13177268" cy="7437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190" y="552219"/>
            <a:ext cx="13581126" cy="85397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비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주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식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팀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 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업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무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 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브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리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핑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16342" y="798621"/>
            <a:ext cx="1182070" cy="470359"/>
            <a:chOff x="16716342" y="798621"/>
            <a:chExt cx="1182070" cy="47035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772977" y="909757"/>
              <a:ext cx="267052" cy="270804"/>
              <a:chOff x="16772977" y="909757"/>
              <a:chExt cx="267052" cy="270804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6639451" y="799006"/>
                <a:ext cx="534103" cy="541608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6772977" y="909757"/>
                <a:ext cx="267052" cy="270804"/>
              </a:xfrm>
              <a:prstGeom prst="rect">
                <a:avLst/>
              </a:prstGeom>
            </p:spPr>
          </p:pic>
        </p:grpSp>
        <p:sp>
          <p:nvSpPr>
            <p:cNvPr id="11" name="Object 11"/>
            <p:cNvSpPr txBox="1"/>
            <p:nvPr/>
          </p:nvSpPr>
          <p:spPr>
            <a:xfrm>
              <a:off x="16537930" y="798621"/>
              <a:ext cx="1632580" cy="70553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C</a:t>
              </a:r>
              <a:r>
                <a:rPr lang="en-US" sz="2600" b="1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⁺</a:t>
              </a:r>
              <a:r>
                <a:rPr lang="en-US" sz="26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E</a:t>
              </a:r>
              <a:endParaRPr lang="en-US" dirty="0"/>
            </a:p>
          </p:txBody>
        </p:sp>
      </p:grpSp>
      <p:grpSp>
        <p:nvGrpSpPr>
          <p:cNvPr id="1004" name="그룹 1004"/>
          <p:cNvGrpSpPr/>
          <p:nvPr/>
        </p:nvGrpSpPr>
        <p:grpSpPr>
          <a:xfrm>
            <a:off x="559968" y="2141181"/>
            <a:ext cx="14770636" cy="7514247"/>
            <a:chOff x="559968" y="2141181"/>
            <a:chExt cx="14770636" cy="751424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968" y="2141181"/>
              <a:ext cx="14770636" cy="75142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54156" y="4832930"/>
            <a:ext cx="619855" cy="4589711"/>
            <a:chOff x="1954156" y="4832930"/>
            <a:chExt cx="619855" cy="45897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4156" y="4832930"/>
              <a:ext cx="619855" cy="45897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55378" y="9061926"/>
            <a:ext cx="975225" cy="393081"/>
            <a:chOff x="14355378" y="9061926"/>
            <a:chExt cx="975225" cy="39308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55378" y="9061926"/>
              <a:ext cx="975225" cy="3930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58765" y="5588378"/>
            <a:ext cx="975225" cy="1442555"/>
            <a:chOff x="12858765" y="5588378"/>
            <a:chExt cx="975225" cy="14425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58765" y="5588378"/>
              <a:ext cx="975225" cy="144255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593382" y="5225951"/>
            <a:ext cx="3914776" cy="85331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금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리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 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인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하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 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기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조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3834000" y="5529762"/>
            <a:ext cx="4701238" cy="85331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주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식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 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수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익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률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 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저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하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5401048" y="8289902"/>
            <a:ext cx="4701238" cy="169658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결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과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적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으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론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수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익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 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증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가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 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(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4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0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%</a:t>
            </a:r>
            <a:r>
              <a:rPr lang="en-US" sz="3200" spc="-100" kern="0" dirty="0" smtClean="0">
                <a:solidFill>
                  <a:srgbClr val="fc5230"/>
                </a:solidFill>
                <a:latin typeface="TmonMonsori Black" pitchFamily="34" charset="0"/>
                <a:cs typeface="TmonMonsori Black" pitchFamily="34" charset="0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190" y="552219"/>
            <a:ext cx="13581126" cy="85397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주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식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팀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 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업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무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 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브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리</a:t>
            </a:r>
            <a:r>
              <a:rPr lang="en-US" sz="3200" spc="-100" kern="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핑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16342" y="798621"/>
            <a:ext cx="1182070" cy="470359"/>
            <a:chOff x="16716342" y="798621"/>
            <a:chExt cx="1182070" cy="47035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772977" y="909757"/>
              <a:ext cx="267052" cy="270804"/>
              <a:chOff x="16772977" y="909757"/>
              <a:chExt cx="267052" cy="270804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6639451" y="799006"/>
                <a:ext cx="534103" cy="541608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6772977" y="909757"/>
                <a:ext cx="267052" cy="270804"/>
              </a:xfrm>
              <a:prstGeom prst="rect">
                <a:avLst/>
              </a:prstGeom>
            </p:spPr>
          </p:pic>
        </p:grpSp>
        <p:sp>
          <p:nvSpPr>
            <p:cNvPr id="11" name="Object 11"/>
            <p:cNvSpPr txBox="1"/>
            <p:nvPr/>
          </p:nvSpPr>
          <p:spPr>
            <a:xfrm>
              <a:off x="16537930" y="798621"/>
              <a:ext cx="1632580" cy="70553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C</a:t>
              </a:r>
              <a:r>
                <a:rPr lang="en-US" sz="2600" b="1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⁺</a:t>
              </a:r>
              <a:r>
                <a:rPr lang="en-US" sz="2600" dirty="0" smtClean="0">
                  <a:solidFill>
                    <a:srgbClr val="000000"/>
                  </a:solidFill>
                  <a:latin typeface="TmonMonsori Black" pitchFamily="34" charset="0"/>
                  <a:cs typeface="TmonMonsori Black" pitchFamily="34" charset="0"/>
                </a:rPr>
                <a:t>E</a:t>
              </a:r>
              <a:endParaRPr lang="en-US" dirty="0"/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73016" y="1720871"/>
          <a:ext cx="16939683" cy="787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968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true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   2022 04/25 주식팀 업무 브리핑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3E3E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true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47985" y="2526594"/>
          <a:ext cx="16389744" cy="1581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526"/>
                <a:gridCol w="146322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true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업무 내용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데이터 수집 단계 : 포트폴리오 수익률을 구하기전 코스피를 기준으로 재무재표 데이터를 가져오는 업무 동일분담.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47985" y="4320600"/>
          <a:ext cx="16359393" cy="1674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272"/>
                <a:gridCol w="146051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true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결과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코스피 기준 현재상장종목 813 개중 몇개를 제외하고 당일 작업 완료 가능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47985" y="8114286"/>
          <a:ext cx="16389744" cy="82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526"/>
                <a:gridCol w="146322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
내일 업무 내용
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데이터 합치기 ,코스피종목기준 종가데이터 수집, 재무제표 관련 부족한 데이터 확인 및 추가 수집 업무 예정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46080" y="6232981"/>
          <a:ext cx="16359393" cy="1674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272"/>
                <a:gridCol w="146051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true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미비점
및
피드백 사항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0, 0, 0)"/>
                          </a:solidFill>
                        </a:rPr>
                        <a:t>단순 반복 업무라 팀원들이 고생을 많이 하셨습니다. 
점진적 프로세스를 거쳐서 코스피 한정 우리의 목표를 완료한 후
코스닥 까지 진행하게 될 때 
효율적인 단순 업무 시간을 배분하는것이 좋을 것 같습니다.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70953" y="2001914"/>
            <a:ext cx="5943807" cy="4019331"/>
            <a:chOff x="6170953" y="2001914"/>
            <a:chExt cx="5943807" cy="401933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170953" y="2001914"/>
              <a:ext cx="5943807" cy="3984757"/>
              <a:chOff x="6170953" y="2001914"/>
              <a:chExt cx="5943807" cy="398475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70953" y="2001914"/>
                <a:ext cx="5943807" cy="398475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372793" y="5975057"/>
              <a:ext cx="5540129" cy="46188"/>
              <a:chOff x="6372793" y="5975057"/>
              <a:chExt cx="5540129" cy="4618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72793" y="5975057"/>
                <a:ext cx="5540129" cy="46188"/>
              </a:xfrm>
              <a:prstGeom prst="rect">
                <a:avLst/>
              </a:prstGeom>
            </p:spPr>
          </p:pic>
        </p:grpSp>
      </p:grpSp>
      <p:sp>
        <p:nvSpPr>
          <p:cNvPr id="16" name="Object 16"/>
          <p:cNvSpPr txBox="1"/>
          <p:nvPr/>
        </p:nvSpPr>
        <p:spPr>
          <a:xfrm>
            <a:off x="-241242" y="6021244"/>
            <a:ext cx="18768198" cy="32938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F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I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N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A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L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 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P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R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O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J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E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C</a:t>
            </a:r>
            <a:r>
              <a:rPr lang="en-US" sz="12400" dirty="0" smtClean="0">
                <a:solidFill>
                  <a:srgbClr val="000000"/>
                </a:solidFill>
                <a:latin typeface="TmonMonsori Black" pitchFamily="34" charset="0"/>
                <a:cs typeface="TmonMonsori Black" pitchFamily="34" charset="0"/>
              </a:rPr>
              <a:t>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2022-04-25T17:50:11Z</dcterms:created>
  <dcterms:modified xsi:type="dcterms:W3CDTF">2022-04-25T17:50:11Z</dcterms:modified>
</cp:coreProperties>
</file>