
<file path=[Content_Types].xml><?xml version="1.0" encoding="utf-8"?>
<Types xmlns="http://schemas.openxmlformats.org/package/2006/content-types">
  <Default Extension="tmp" ContentType="image/png"/>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59" r:id="rId6"/>
    <p:sldId id="279" r:id="rId7"/>
    <p:sldId id="278" r:id="rId8"/>
    <p:sldId id="260" r:id="rId9"/>
    <p:sldId id="261" r:id="rId10"/>
    <p:sldId id="262" r:id="rId11"/>
    <p:sldId id="266" r:id="rId12"/>
    <p:sldId id="268" r:id="rId13"/>
    <p:sldId id="269" r:id="rId14"/>
    <p:sldId id="270" r:id="rId15"/>
    <p:sldId id="271" r:id="rId16"/>
    <p:sldId id="267" r:id="rId17"/>
    <p:sldId id="272" r:id="rId18"/>
    <p:sldId id="281" r:id="rId19"/>
    <p:sldId id="280" r:id="rId20"/>
    <p:sldId id="283" r:id="rId21"/>
    <p:sldId id="273" r:id="rId22"/>
    <p:sldId id="274" r:id="rId23"/>
    <p:sldId id="275" r:id="rId24"/>
    <p:sldId id="282" r:id="rId25"/>
    <p:sldId id="276"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8C64F2A-DEE4-469B-A79D-542DD6D93736}"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D0C4C0-8E4D-4E60-A5B1-0E3E8239E164}" type="slidenum">
              <a:rPr lang="zh-CN" altLang="en-US" smtClean="0"/>
              <a:t>‹#›</a:t>
            </a:fld>
            <a:endParaRPr lang="zh-CN" altLang="en-US"/>
          </a:p>
        </p:txBody>
      </p:sp>
    </p:spTree>
    <p:extLst>
      <p:ext uri="{BB962C8B-B14F-4D97-AF65-F5344CB8AC3E}">
        <p14:creationId xmlns:p14="http://schemas.microsoft.com/office/powerpoint/2010/main" val="2344109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C64F2A-DEE4-469B-A79D-542DD6D93736}"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D0C4C0-8E4D-4E60-A5B1-0E3E8239E164}" type="slidenum">
              <a:rPr lang="zh-CN" altLang="en-US" smtClean="0"/>
              <a:t>‹#›</a:t>
            </a:fld>
            <a:endParaRPr lang="zh-CN" altLang="en-US"/>
          </a:p>
        </p:txBody>
      </p:sp>
    </p:spTree>
    <p:extLst>
      <p:ext uri="{BB962C8B-B14F-4D97-AF65-F5344CB8AC3E}">
        <p14:creationId xmlns:p14="http://schemas.microsoft.com/office/powerpoint/2010/main" val="71569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C64F2A-DEE4-469B-A79D-542DD6D93736}"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D0C4C0-8E4D-4E60-A5B1-0E3E8239E164}" type="slidenum">
              <a:rPr lang="zh-CN" altLang="en-US" smtClean="0"/>
              <a:t>‹#›</a:t>
            </a:fld>
            <a:endParaRPr lang="zh-CN" altLang="en-US"/>
          </a:p>
        </p:txBody>
      </p:sp>
    </p:spTree>
    <p:extLst>
      <p:ext uri="{BB962C8B-B14F-4D97-AF65-F5344CB8AC3E}">
        <p14:creationId xmlns:p14="http://schemas.microsoft.com/office/powerpoint/2010/main" val="214879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8C64F2A-DEE4-469B-A79D-542DD6D93736}"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D0C4C0-8E4D-4E60-A5B1-0E3E8239E164}" type="slidenum">
              <a:rPr lang="zh-CN" altLang="en-US" smtClean="0"/>
              <a:t>‹#›</a:t>
            </a:fld>
            <a:endParaRPr lang="zh-CN" altLang="en-US"/>
          </a:p>
        </p:txBody>
      </p:sp>
    </p:spTree>
    <p:extLst>
      <p:ext uri="{BB962C8B-B14F-4D97-AF65-F5344CB8AC3E}">
        <p14:creationId xmlns:p14="http://schemas.microsoft.com/office/powerpoint/2010/main" val="29030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8C64F2A-DEE4-469B-A79D-542DD6D93736}"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D0C4C0-8E4D-4E60-A5B1-0E3E8239E164}" type="slidenum">
              <a:rPr lang="zh-CN" altLang="en-US" smtClean="0"/>
              <a:t>‹#›</a:t>
            </a:fld>
            <a:endParaRPr lang="zh-CN" altLang="en-US"/>
          </a:p>
        </p:txBody>
      </p:sp>
    </p:spTree>
    <p:extLst>
      <p:ext uri="{BB962C8B-B14F-4D97-AF65-F5344CB8AC3E}">
        <p14:creationId xmlns:p14="http://schemas.microsoft.com/office/powerpoint/2010/main" val="2606847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8C64F2A-DEE4-469B-A79D-542DD6D93736}"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D0C4C0-8E4D-4E60-A5B1-0E3E8239E164}" type="slidenum">
              <a:rPr lang="zh-CN" altLang="en-US" smtClean="0"/>
              <a:t>‹#›</a:t>
            </a:fld>
            <a:endParaRPr lang="zh-CN" altLang="en-US"/>
          </a:p>
        </p:txBody>
      </p:sp>
    </p:spTree>
    <p:extLst>
      <p:ext uri="{BB962C8B-B14F-4D97-AF65-F5344CB8AC3E}">
        <p14:creationId xmlns:p14="http://schemas.microsoft.com/office/powerpoint/2010/main" val="351626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8C64F2A-DEE4-469B-A79D-542DD6D93736}" type="datetimeFigureOut">
              <a:rPr lang="zh-CN" altLang="en-US" smtClean="0"/>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D0C4C0-8E4D-4E60-A5B1-0E3E8239E164}" type="slidenum">
              <a:rPr lang="zh-CN" altLang="en-US" smtClean="0"/>
              <a:t>‹#›</a:t>
            </a:fld>
            <a:endParaRPr lang="zh-CN" altLang="en-US"/>
          </a:p>
        </p:txBody>
      </p:sp>
    </p:spTree>
    <p:extLst>
      <p:ext uri="{BB962C8B-B14F-4D97-AF65-F5344CB8AC3E}">
        <p14:creationId xmlns:p14="http://schemas.microsoft.com/office/powerpoint/2010/main" val="825944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8C64F2A-DEE4-469B-A79D-542DD6D93736}" type="datetimeFigureOut">
              <a:rPr lang="zh-CN" altLang="en-US" smtClean="0"/>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5D0C4C0-8E4D-4E60-A5B1-0E3E8239E164}" type="slidenum">
              <a:rPr lang="zh-CN" altLang="en-US" smtClean="0"/>
              <a:t>‹#›</a:t>
            </a:fld>
            <a:endParaRPr lang="zh-CN" altLang="en-US"/>
          </a:p>
        </p:txBody>
      </p:sp>
    </p:spTree>
    <p:extLst>
      <p:ext uri="{BB962C8B-B14F-4D97-AF65-F5344CB8AC3E}">
        <p14:creationId xmlns:p14="http://schemas.microsoft.com/office/powerpoint/2010/main" val="7953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C64F2A-DEE4-469B-A79D-542DD6D93736}" type="datetimeFigureOut">
              <a:rPr lang="zh-CN" altLang="en-US" smtClean="0"/>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D0C4C0-8E4D-4E60-A5B1-0E3E8239E164}" type="slidenum">
              <a:rPr lang="zh-CN" altLang="en-US" smtClean="0"/>
              <a:t>‹#›</a:t>
            </a:fld>
            <a:endParaRPr lang="zh-CN" altLang="en-US"/>
          </a:p>
        </p:txBody>
      </p:sp>
    </p:spTree>
    <p:extLst>
      <p:ext uri="{BB962C8B-B14F-4D97-AF65-F5344CB8AC3E}">
        <p14:creationId xmlns:p14="http://schemas.microsoft.com/office/powerpoint/2010/main" val="262438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C64F2A-DEE4-469B-A79D-542DD6D93736}"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D0C4C0-8E4D-4E60-A5B1-0E3E8239E164}" type="slidenum">
              <a:rPr lang="zh-CN" altLang="en-US" smtClean="0"/>
              <a:t>‹#›</a:t>
            </a:fld>
            <a:endParaRPr lang="zh-CN" altLang="en-US"/>
          </a:p>
        </p:txBody>
      </p:sp>
    </p:spTree>
    <p:extLst>
      <p:ext uri="{BB962C8B-B14F-4D97-AF65-F5344CB8AC3E}">
        <p14:creationId xmlns:p14="http://schemas.microsoft.com/office/powerpoint/2010/main" val="247031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8C64F2A-DEE4-469B-A79D-542DD6D93736}"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D0C4C0-8E4D-4E60-A5B1-0E3E8239E164}" type="slidenum">
              <a:rPr lang="zh-CN" altLang="en-US" smtClean="0"/>
              <a:t>‹#›</a:t>
            </a:fld>
            <a:endParaRPr lang="zh-CN" altLang="en-US"/>
          </a:p>
        </p:txBody>
      </p:sp>
    </p:spTree>
    <p:extLst>
      <p:ext uri="{BB962C8B-B14F-4D97-AF65-F5344CB8AC3E}">
        <p14:creationId xmlns:p14="http://schemas.microsoft.com/office/powerpoint/2010/main" val="123896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64F2A-DEE4-469B-A79D-542DD6D93736}" type="datetimeFigureOut">
              <a:rPr lang="zh-CN" altLang="en-US" smtClean="0"/>
              <a:t>2018/11/6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0C4C0-8E4D-4E60-A5B1-0E3E8239E164}" type="slidenum">
              <a:rPr lang="zh-CN" altLang="en-US" smtClean="0"/>
              <a:t>‹#›</a:t>
            </a:fld>
            <a:endParaRPr lang="zh-CN" altLang="en-US"/>
          </a:p>
        </p:txBody>
      </p:sp>
    </p:spTree>
    <p:extLst>
      <p:ext uri="{BB962C8B-B14F-4D97-AF65-F5344CB8AC3E}">
        <p14:creationId xmlns:p14="http://schemas.microsoft.com/office/powerpoint/2010/main" val="2172186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6" Type="http://schemas.openxmlformats.org/officeDocument/2006/relationships/image" Target="../media/image11.tmp"/><Relationship Id="rId5" Type="http://schemas.openxmlformats.org/officeDocument/2006/relationships/image" Target="../media/image10.tmp"/><Relationship Id="rId4" Type="http://schemas.openxmlformats.org/officeDocument/2006/relationships/image" Target="../media/image9.tmp"/></Relationships>
</file>

<file path=ppt/slides/_rels/slide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MINIST</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564515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a:t>
            </a:r>
            <a:r>
              <a:rPr lang="en-US" altLang="zh-CN" dirty="0" err="1"/>
              <a:t>Tensorflow</a:t>
            </a:r>
            <a:endParaRPr lang="zh-CN" altLang="en-US" dirty="0"/>
          </a:p>
        </p:txBody>
      </p:sp>
      <p:pic>
        <p:nvPicPr>
          <p:cNvPr id="4" name="内容占位符 3"/>
          <p:cNvPicPr>
            <a:picLocks noGrp="1" noChangeAspect="1"/>
          </p:cNvPicPr>
          <p:nvPr>
            <p:ph idx="1"/>
          </p:nvPr>
        </p:nvPicPr>
        <p:blipFill>
          <a:blip r:embed="rId2"/>
          <a:stretch>
            <a:fillRect/>
          </a:stretch>
        </p:blipFill>
        <p:spPr>
          <a:xfrm>
            <a:off x="439745" y="1515073"/>
            <a:ext cx="5285319" cy="4351338"/>
          </a:xfrm>
          <a:prstGeom prst="rect">
            <a:avLst/>
          </a:prstGeom>
        </p:spPr>
      </p:pic>
      <p:pic>
        <p:nvPicPr>
          <p:cNvPr id="5" name="图片 4"/>
          <p:cNvPicPr>
            <a:picLocks noChangeAspect="1"/>
          </p:cNvPicPr>
          <p:nvPr/>
        </p:nvPicPr>
        <p:blipFill>
          <a:blip r:embed="rId3"/>
          <a:stretch>
            <a:fillRect/>
          </a:stretch>
        </p:blipFill>
        <p:spPr>
          <a:xfrm>
            <a:off x="5848709" y="1289653"/>
            <a:ext cx="6026528" cy="4802177"/>
          </a:xfrm>
          <a:prstGeom prst="rect">
            <a:avLst/>
          </a:prstGeom>
        </p:spPr>
      </p:pic>
    </p:spTree>
    <p:extLst>
      <p:ext uri="{BB962C8B-B14F-4D97-AF65-F5344CB8AC3E}">
        <p14:creationId xmlns:p14="http://schemas.microsoft.com/office/powerpoint/2010/main" val="4222133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关于高层次综合</a:t>
            </a:r>
            <a:endParaRPr lang="zh-CN" altLang="en-US" dirty="0"/>
          </a:p>
        </p:txBody>
      </p:sp>
      <p:pic>
        <p:nvPicPr>
          <p:cNvPr id="7" name="内容占位符 6"/>
          <p:cNvPicPr>
            <a:picLocks noGrp="1" noChangeAspect="1"/>
          </p:cNvPicPr>
          <p:nvPr>
            <p:ph idx="1"/>
          </p:nvPr>
        </p:nvPicPr>
        <p:blipFill>
          <a:blip r:embed="rId2"/>
          <a:stretch>
            <a:fillRect/>
          </a:stretch>
        </p:blipFill>
        <p:spPr>
          <a:xfrm>
            <a:off x="2683803" y="1772264"/>
            <a:ext cx="6410325" cy="4095750"/>
          </a:xfrm>
          <a:prstGeom prst="rect">
            <a:avLst/>
          </a:prstGeom>
        </p:spPr>
      </p:pic>
    </p:spTree>
    <p:extLst>
      <p:ext uri="{BB962C8B-B14F-4D97-AF65-F5344CB8AC3E}">
        <p14:creationId xmlns:p14="http://schemas.microsoft.com/office/powerpoint/2010/main" val="2755102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高层次综合综合实现</a:t>
            </a:r>
            <a:r>
              <a:rPr lang="en-US" altLang="zh-CN" dirty="0" smtClean="0"/>
              <a:t>MNIST</a:t>
            </a:r>
            <a:r>
              <a:rPr lang="zh-CN" altLang="en-US" dirty="0" smtClean="0"/>
              <a:t>的思路</a:t>
            </a:r>
            <a:endParaRPr lang="zh-CN" altLang="en-US" dirty="0"/>
          </a:p>
        </p:txBody>
      </p:sp>
      <p:sp>
        <p:nvSpPr>
          <p:cNvPr id="3" name="内容占位符 2"/>
          <p:cNvSpPr>
            <a:spLocks noGrp="1"/>
          </p:cNvSpPr>
          <p:nvPr>
            <p:ph idx="1"/>
          </p:nvPr>
        </p:nvSpPr>
        <p:spPr/>
        <p:txBody>
          <a:bodyPr>
            <a:normAutofit/>
          </a:bodyPr>
          <a:lstStyle/>
          <a:p>
            <a:r>
              <a:rPr lang="zh-CN" altLang="en-US" dirty="0" smtClean="0"/>
              <a:t>方法</a:t>
            </a:r>
            <a:r>
              <a:rPr lang="en-US" altLang="zh-CN" dirty="0" smtClean="0"/>
              <a:t>1</a:t>
            </a:r>
            <a:r>
              <a:rPr lang="zh-CN" altLang="en-US" dirty="0" smtClean="0"/>
              <a:t>：</a:t>
            </a:r>
            <a:endParaRPr lang="en-US" altLang="zh-CN" dirty="0" smtClean="0"/>
          </a:p>
          <a:p>
            <a:pPr marL="0" indent="0">
              <a:buNone/>
            </a:pPr>
            <a:r>
              <a:rPr lang="en-US" altLang="zh-CN" sz="2000" dirty="0" smtClean="0"/>
              <a:t>void MNIST(</a:t>
            </a:r>
            <a:r>
              <a:rPr lang="en-US" altLang="zh-CN" sz="2000" dirty="0" err="1" smtClean="0"/>
              <a:t>int</a:t>
            </a:r>
            <a:r>
              <a:rPr lang="en-US" altLang="zh-CN" sz="2000" dirty="0" smtClean="0"/>
              <a:t> input[28][28], output y[10])</a:t>
            </a:r>
          </a:p>
          <a:p>
            <a:pPr marL="0" indent="0">
              <a:buNone/>
            </a:pPr>
            <a:r>
              <a:rPr lang="en-US" altLang="zh-CN" sz="2000" dirty="0" smtClean="0"/>
              <a:t>{</a:t>
            </a:r>
          </a:p>
          <a:p>
            <a:pPr marL="0" indent="0">
              <a:buNone/>
            </a:pPr>
            <a:r>
              <a:rPr lang="en-US" altLang="zh-CN" sz="2000" dirty="0" smtClean="0"/>
              <a:t>    </a:t>
            </a:r>
            <a:r>
              <a:rPr lang="zh-CN" altLang="en-US" sz="2000" dirty="0" smtClean="0"/>
              <a:t>定义局部数组：</a:t>
            </a:r>
            <a:endParaRPr lang="en-US" altLang="zh-CN" sz="2000" dirty="0" smtClean="0"/>
          </a:p>
          <a:p>
            <a:pPr marL="0" indent="0">
              <a:buNone/>
            </a:pPr>
            <a:r>
              <a:rPr lang="en-US" altLang="zh-CN" sz="2000" dirty="0"/>
              <a:t> </a:t>
            </a:r>
            <a:r>
              <a:rPr lang="en-US" altLang="zh-CN" sz="2000" dirty="0" smtClean="0"/>
              <a:t>   h_pool1</a:t>
            </a:r>
            <a:r>
              <a:rPr lang="zh-CN" altLang="en-US" sz="2000" dirty="0" smtClean="0"/>
              <a:t>，</a:t>
            </a:r>
            <a:r>
              <a:rPr lang="en-US" altLang="zh-CN" sz="2000" dirty="0" smtClean="0"/>
              <a:t>h_pool2</a:t>
            </a:r>
            <a:r>
              <a:rPr lang="zh-CN" altLang="en-US" sz="2000" dirty="0" smtClean="0"/>
              <a:t>，</a:t>
            </a:r>
            <a:r>
              <a:rPr lang="en-US" altLang="zh-CN" sz="2000" dirty="0" smtClean="0"/>
              <a:t>h_fc1</a:t>
            </a:r>
          </a:p>
          <a:p>
            <a:pPr marL="0" indent="0">
              <a:buNone/>
            </a:pPr>
            <a:r>
              <a:rPr lang="en-US" altLang="zh-CN" sz="2000" dirty="0" smtClean="0"/>
              <a:t>    Run_1st_CNN(input,</a:t>
            </a:r>
            <a:r>
              <a:rPr lang="en-US" altLang="zh-CN" sz="2000" dirty="0"/>
              <a:t> </a:t>
            </a:r>
            <a:r>
              <a:rPr lang="en-US" altLang="zh-CN" sz="2000" dirty="0" smtClean="0"/>
              <a:t>h_pool1);//</a:t>
            </a:r>
            <a:r>
              <a:rPr lang="zh-CN" altLang="en-US" sz="2000" dirty="0" smtClean="0"/>
              <a:t>子函数</a:t>
            </a:r>
            <a:endParaRPr lang="en-US" altLang="zh-CN" sz="2000" dirty="0"/>
          </a:p>
          <a:p>
            <a:pPr marL="0" indent="0">
              <a:buNone/>
            </a:pPr>
            <a:r>
              <a:rPr lang="en-US" altLang="zh-CN" sz="2000" dirty="0" smtClean="0"/>
              <a:t>    Run_2st_CNN(h_pool1,</a:t>
            </a:r>
            <a:r>
              <a:rPr lang="en-US" altLang="zh-CN" sz="2000" dirty="0"/>
              <a:t> </a:t>
            </a:r>
            <a:r>
              <a:rPr lang="en-US" altLang="zh-CN" sz="2000" dirty="0" smtClean="0"/>
              <a:t>h_pool2);</a:t>
            </a:r>
            <a:r>
              <a:rPr lang="en-US" altLang="zh-CN" sz="2000" dirty="0"/>
              <a:t> //</a:t>
            </a:r>
            <a:r>
              <a:rPr lang="zh-CN" altLang="en-US" sz="2000" dirty="0"/>
              <a:t>子</a:t>
            </a:r>
            <a:r>
              <a:rPr lang="zh-CN" altLang="en-US" sz="2000" dirty="0" smtClean="0"/>
              <a:t>函数</a:t>
            </a:r>
            <a:endParaRPr lang="en-US" altLang="zh-CN" sz="2000" dirty="0" smtClean="0"/>
          </a:p>
          <a:p>
            <a:pPr marL="0" indent="0">
              <a:buNone/>
            </a:pPr>
            <a:r>
              <a:rPr lang="en-US" altLang="zh-CN" sz="2000" dirty="0" smtClean="0"/>
              <a:t>    </a:t>
            </a:r>
            <a:r>
              <a:rPr lang="en-US" altLang="zh-CN" sz="2000" dirty="0" err="1" smtClean="0"/>
              <a:t>Run_FC</a:t>
            </a:r>
            <a:r>
              <a:rPr lang="en-US" altLang="zh-CN" sz="2000" dirty="0" smtClean="0"/>
              <a:t>(h_pool2,</a:t>
            </a:r>
            <a:r>
              <a:rPr lang="en-US" altLang="zh-CN" sz="2000" dirty="0"/>
              <a:t> </a:t>
            </a:r>
            <a:r>
              <a:rPr lang="en-US" altLang="zh-CN" sz="2000" dirty="0" smtClean="0"/>
              <a:t>h_fc1);</a:t>
            </a:r>
            <a:r>
              <a:rPr lang="en-US" altLang="zh-CN" sz="2000" dirty="0"/>
              <a:t> //</a:t>
            </a:r>
            <a:r>
              <a:rPr lang="zh-CN" altLang="en-US" sz="2000" dirty="0"/>
              <a:t>子</a:t>
            </a:r>
            <a:r>
              <a:rPr lang="zh-CN" altLang="en-US" sz="2000" dirty="0" smtClean="0"/>
              <a:t>函数</a:t>
            </a:r>
            <a:endParaRPr lang="en-US" altLang="zh-CN" sz="2000" dirty="0"/>
          </a:p>
          <a:p>
            <a:pPr marL="0" indent="0">
              <a:buNone/>
            </a:pPr>
            <a:r>
              <a:rPr lang="en-US" altLang="zh-CN" sz="2000" dirty="0" smtClean="0"/>
              <a:t>    </a:t>
            </a:r>
            <a:r>
              <a:rPr lang="en-US" altLang="zh-CN" sz="2000" dirty="0" err="1" smtClean="0"/>
              <a:t>Run_Softmax</a:t>
            </a:r>
            <a:r>
              <a:rPr lang="en-US" altLang="zh-CN" sz="2000" dirty="0" smtClean="0"/>
              <a:t>(h_fc1,y);</a:t>
            </a:r>
            <a:r>
              <a:rPr lang="en-US" altLang="zh-CN" sz="2000" dirty="0"/>
              <a:t> //</a:t>
            </a:r>
            <a:r>
              <a:rPr lang="zh-CN" altLang="en-US" sz="2000" dirty="0"/>
              <a:t>子</a:t>
            </a:r>
            <a:r>
              <a:rPr lang="zh-CN" altLang="en-US" sz="2000" dirty="0" smtClean="0"/>
              <a:t>函数</a:t>
            </a:r>
            <a:endParaRPr lang="en-US" altLang="zh-CN" sz="2000" dirty="0"/>
          </a:p>
          <a:p>
            <a:pPr marL="0" indent="0">
              <a:buNone/>
            </a:pPr>
            <a:r>
              <a:rPr lang="en-US" altLang="zh-CN" sz="2000" dirty="0" smtClean="0"/>
              <a:t>}</a:t>
            </a:r>
            <a:endParaRPr lang="zh-CN" altLang="en-US" sz="2000" dirty="0"/>
          </a:p>
        </p:txBody>
      </p:sp>
      <p:pic>
        <p:nvPicPr>
          <p:cNvPr id="4" name="图片 3"/>
          <p:cNvPicPr>
            <a:picLocks noChangeAspect="1"/>
          </p:cNvPicPr>
          <p:nvPr/>
        </p:nvPicPr>
        <p:blipFill>
          <a:blip r:embed="rId2"/>
          <a:stretch>
            <a:fillRect/>
          </a:stretch>
        </p:blipFill>
        <p:spPr>
          <a:xfrm>
            <a:off x="5948812" y="1690688"/>
            <a:ext cx="5314950" cy="4429125"/>
          </a:xfrm>
          <a:prstGeom prst="rect">
            <a:avLst/>
          </a:prstGeom>
        </p:spPr>
      </p:pic>
    </p:spTree>
    <p:extLst>
      <p:ext uri="{BB962C8B-B14F-4D97-AF65-F5344CB8AC3E}">
        <p14:creationId xmlns:p14="http://schemas.microsoft.com/office/powerpoint/2010/main" val="1146984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高层次综合综合实现</a:t>
            </a:r>
            <a:r>
              <a:rPr lang="en-US" altLang="zh-CN" dirty="0"/>
              <a:t>MNIST</a:t>
            </a:r>
            <a:r>
              <a:rPr lang="zh-CN" altLang="en-US" dirty="0"/>
              <a:t>的思路</a:t>
            </a:r>
          </a:p>
        </p:txBody>
      </p:sp>
      <p:pic>
        <p:nvPicPr>
          <p:cNvPr id="6" name="内容占位符 5"/>
          <p:cNvPicPr>
            <a:picLocks noGrp="1" noChangeAspect="1"/>
          </p:cNvPicPr>
          <p:nvPr>
            <p:ph idx="1"/>
          </p:nvPr>
        </p:nvPicPr>
        <p:blipFill>
          <a:blip r:embed="rId2"/>
          <a:stretch>
            <a:fillRect/>
          </a:stretch>
        </p:blipFill>
        <p:spPr>
          <a:xfrm>
            <a:off x="1359499" y="1297404"/>
            <a:ext cx="3523052" cy="5448901"/>
          </a:xfrm>
          <a:prstGeom prst="rect">
            <a:avLst/>
          </a:prstGeom>
        </p:spPr>
      </p:pic>
      <p:pic>
        <p:nvPicPr>
          <p:cNvPr id="9" name="图片 8"/>
          <p:cNvPicPr>
            <a:picLocks noChangeAspect="1"/>
          </p:cNvPicPr>
          <p:nvPr/>
        </p:nvPicPr>
        <p:blipFill>
          <a:blip r:embed="rId3"/>
          <a:stretch>
            <a:fillRect/>
          </a:stretch>
        </p:blipFill>
        <p:spPr>
          <a:xfrm>
            <a:off x="6199517" y="1297404"/>
            <a:ext cx="3779695" cy="5448901"/>
          </a:xfrm>
          <a:prstGeom prst="rect">
            <a:avLst/>
          </a:prstGeom>
        </p:spPr>
      </p:pic>
    </p:spTree>
    <p:extLst>
      <p:ext uri="{BB962C8B-B14F-4D97-AF65-F5344CB8AC3E}">
        <p14:creationId xmlns:p14="http://schemas.microsoft.com/office/powerpoint/2010/main" val="2904292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高层次综合综合实现</a:t>
            </a:r>
            <a:r>
              <a:rPr lang="en-US" altLang="zh-CN" dirty="0" smtClean="0"/>
              <a:t>MNIST</a:t>
            </a:r>
            <a:r>
              <a:rPr lang="zh-CN" altLang="en-US" dirty="0" smtClean="0"/>
              <a:t>的思路</a:t>
            </a:r>
            <a:endParaRPr lang="zh-CN" altLang="en-US" dirty="0"/>
          </a:p>
        </p:txBody>
      </p:sp>
      <p:sp>
        <p:nvSpPr>
          <p:cNvPr id="3" name="内容占位符 2"/>
          <p:cNvSpPr>
            <a:spLocks noGrp="1"/>
          </p:cNvSpPr>
          <p:nvPr>
            <p:ph idx="1"/>
          </p:nvPr>
        </p:nvSpPr>
        <p:spPr/>
        <p:txBody>
          <a:bodyPr>
            <a:normAutofit/>
          </a:bodyPr>
          <a:lstStyle/>
          <a:p>
            <a:r>
              <a:rPr lang="zh-CN" altLang="en-US" dirty="0" smtClean="0"/>
              <a:t>方法</a:t>
            </a:r>
            <a:r>
              <a:rPr lang="en-US" altLang="zh-CN" dirty="0" smtClean="0"/>
              <a:t>2</a:t>
            </a:r>
            <a:r>
              <a:rPr lang="zh-CN" altLang="en-US" dirty="0" smtClean="0"/>
              <a:t>：</a:t>
            </a:r>
            <a:endParaRPr lang="en-US" altLang="zh-CN" dirty="0" smtClean="0"/>
          </a:p>
          <a:p>
            <a:pPr marL="0" indent="0">
              <a:buNone/>
            </a:pPr>
            <a:r>
              <a:rPr lang="zh-CN" altLang="en-US" sz="2000" dirty="0" smtClean="0"/>
              <a:t>实现两个子函数：</a:t>
            </a:r>
            <a:endParaRPr lang="en-US" altLang="zh-CN" sz="2000" dirty="0" smtClean="0"/>
          </a:p>
          <a:p>
            <a:pPr marL="0" indent="0">
              <a:buNone/>
            </a:pPr>
            <a:r>
              <a:rPr lang="zh-CN" altLang="en-US" sz="2000" dirty="0" smtClean="0"/>
              <a:t>一个负责卷积与</a:t>
            </a:r>
            <a:r>
              <a:rPr lang="en-US" altLang="zh-CN" sz="2000" dirty="0" err="1" smtClean="0"/>
              <a:t>Relu</a:t>
            </a:r>
            <a:endParaRPr lang="en-US" altLang="zh-CN" sz="2000" dirty="0" smtClean="0"/>
          </a:p>
          <a:p>
            <a:pPr marL="0" indent="0">
              <a:buNone/>
            </a:pPr>
            <a:r>
              <a:rPr lang="zh-CN" altLang="en-US" sz="2000" dirty="0"/>
              <a:t>一</a:t>
            </a:r>
            <a:r>
              <a:rPr lang="zh-CN" altLang="en-US" sz="2000" dirty="0" smtClean="0"/>
              <a:t>个负责池化</a:t>
            </a:r>
            <a:endParaRPr lang="zh-CN" altLang="en-US" sz="2000" dirty="0"/>
          </a:p>
        </p:txBody>
      </p:sp>
      <p:pic>
        <p:nvPicPr>
          <p:cNvPr id="7" name="图片 6"/>
          <p:cNvPicPr>
            <a:picLocks noChangeAspect="1"/>
          </p:cNvPicPr>
          <p:nvPr/>
        </p:nvPicPr>
        <p:blipFill>
          <a:blip r:embed="rId2"/>
          <a:stretch>
            <a:fillRect/>
          </a:stretch>
        </p:blipFill>
        <p:spPr>
          <a:xfrm>
            <a:off x="4197552" y="1690688"/>
            <a:ext cx="5039100" cy="3899134"/>
          </a:xfrm>
          <a:prstGeom prst="rect">
            <a:avLst/>
          </a:prstGeom>
        </p:spPr>
      </p:pic>
    </p:spTree>
    <p:extLst>
      <p:ext uri="{BB962C8B-B14F-4D97-AF65-F5344CB8AC3E}">
        <p14:creationId xmlns:p14="http://schemas.microsoft.com/office/powerpoint/2010/main" val="860697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全连接与卷积</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783137"/>
            <a:ext cx="4991100" cy="847725"/>
          </a:xfrm>
          <a:prstGeom prst="rect">
            <a:avLst/>
          </a:prstGeom>
        </p:spPr>
      </p:pic>
      <p:sp>
        <p:nvSpPr>
          <p:cNvPr id="5" name="文本框 4"/>
          <p:cNvSpPr txBox="1"/>
          <p:nvPr/>
        </p:nvSpPr>
        <p:spPr>
          <a:xfrm>
            <a:off x="458639" y="2932982"/>
            <a:ext cx="3276600" cy="2062103"/>
          </a:xfrm>
          <a:prstGeom prst="rect">
            <a:avLst/>
          </a:prstGeom>
          <a:noFill/>
        </p:spPr>
        <p:txBody>
          <a:bodyPr wrap="square" rtlCol="0">
            <a:spAutoFit/>
          </a:bodyPr>
          <a:lstStyle/>
          <a:p>
            <a:r>
              <a:rPr lang="en-US" altLang="zh-CN" sz="3200" dirty="0"/>
              <a:t>h</a:t>
            </a:r>
            <a:r>
              <a:rPr lang="en-US" altLang="zh-CN" sz="3200" dirty="0" smtClean="0"/>
              <a:t>_pool2[7][7][32]</a:t>
            </a:r>
          </a:p>
          <a:p>
            <a:endParaRPr lang="en-US" altLang="zh-CN" sz="3200" dirty="0" smtClean="0"/>
          </a:p>
          <a:p>
            <a:r>
              <a:rPr lang="en-US" altLang="zh-CN" sz="3200" dirty="0" smtClean="0"/>
              <a:t>h_pool2’[7*7*32]</a:t>
            </a:r>
          </a:p>
          <a:p>
            <a:r>
              <a:rPr lang="en-US" altLang="zh-CN" sz="3200" dirty="0" smtClean="0"/>
              <a:t>CH-&gt;W-&gt;H</a:t>
            </a:r>
            <a:endParaRPr lang="zh-CN" altLang="en-US" sz="3200" dirty="0"/>
          </a:p>
        </p:txBody>
      </p:sp>
      <p:sp>
        <p:nvSpPr>
          <p:cNvPr id="6" name="文本框 5"/>
          <p:cNvSpPr txBox="1"/>
          <p:nvPr/>
        </p:nvSpPr>
        <p:spPr>
          <a:xfrm>
            <a:off x="5013388" y="3874629"/>
            <a:ext cx="4139240" cy="1077218"/>
          </a:xfrm>
          <a:prstGeom prst="rect">
            <a:avLst/>
          </a:prstGeom>
          <a:noFill/>
        </p:spPr>
        <p:txBody>
          <a:bodyPr wrap="square" rtlCol="0">
            <a:spAutoFit/>
          </a:bodyPr>
          <a:lstStyle/>
          <a:p>
            <a:r>
              <a:rPr lang="en-US" altLang="zh-CN" sz="3200" dirty="0" smtClean="0"/>
              <a:t>w_fc1[7*7*32][128]</a:t>
            </a:r>
          </a:p>
          <a:p>
            <a:endParaRPr lang="en-US" altLang="zh-CN" sz="3200" dirty="0"/>
          </a:p>
        </p:txBody>
      </p:sp>
      <p:sp>
        <p:nvSpPr>
          <p:cNvPr id="7" name="文本框 6"/>
          <p:cNvSpPr txBox="1"/>
          <p:nvPr/>
        </p:nvSpPr>
        <p:spPr>
          <a:xfrm>
            <a:off x="5013388" y="2873296"/>
            <a:ext cx="4139240" cy="1077218"/>
          </a:xfrm>
          <a:prstGeom prst="rect">
            <a:avLst/>
          </a:prstGeom>
          <a:noFill/>
        </p:spPr>
        <p:txBody>
          <a:bodyPr wrap="square" rtlCol="0">
            <a:spAutoFit/>
          </a:bodyPr>
          <a:lstStyle/>
          <a:p>
            <a:r>
              <a:rPr lang="en-US" altLang="zh-CN" sz="3200" dirty="0" smtClean="0"/>
              <a:t>w_fc1’[7][7][32][128]</a:t>
            </a:r>
          </a:p>
          <a:p>
            <a:endParaRPr lang="en-US" altLang="zh-CN" sz="3200" dirty="0"/>
          </a:p>
        </p:txBody>
      </p:sp>
      <p:sp>
        <p:nvSpPr>
          <p:cNvPr id="8" name="文本框 7"/>
          <p:cNvSpPr txBox="1"/>
          <p:nvPr/>
        </p:nvSpPr>
        <p:spPr>
          <a:xfrm>
            <a:off x="3597616" y="3948654"/>
            <a:ext cx="1415772" cy="584775"/>
          </a:xfrm>
          <a:prstGeom prst="rect">
            <a:avLst/>
          </a:prstGeom>
          <a:noFill/>
        </p:spPr>
        <p:txBody>
          <a:bodyPr wrap="none" rtlCol="0">
            <a:spAutoFit/>
          </a:bodyPr>
          <a:lstStyle/>
          <a:p>
            <a:r>
              <a:rPr lang="zh-CN" altLang="en-US" sz="3200" dirty="0" smtClean="0"/>
              <a:t>矩阵乘</a:t>
            </a:r>
            <a:endParaRPr lang="zh-CN" altLang="en-US" sz="3200" dirty="0"/>
          </a:p>
        </p:txBody>
      </p:sp>
      <p:sp>
        <p:nvSpPr>
          <p:cNvPr id="9" name="文本框 8"/>
          <p:cNvSpPr txBox="1"/>
          <p:nvPr/>
        </p:nvSpPr>
        <p:spPr>
          <a:xfrm>
            <a:off x="3685163" y="2939079"/>
            <a:ext cx="1005403" cy="584775"/>
          </a:xfrm>
          <a:prstGeom prst="rect">
            <a:avLst/>
          </a:prstGeom>
          <a:noFill/>
        </p:spPr>
        <p:txBody>
          <a:bodyPr wrap="none" rtlCol="0">
            <a:spAutoFit/>
          </a:bodyPr>
          <a:lstStyle/>
          <a:p>
            <a:r>
              <a:rPr lang="zh-CN" altLang="en-US" sz="3200" dirty="0" smtClean="0"/>
              <a:t>卷积</a:t>
            </a:r>
            <a:endParaRPr lang="zh-CN" altLang="en-US" sz="3200" dirty="0"/>
          </a:p>
        </p:txBody>
      </p:sp>
      <p:sp>
        <p:nvSpPr>
          <p:cNvPr id="11" name="文本框 10"/>
          <p:cNvSpPr txBox="1"/>
          <p:nvPr/>
        </p:nvSpPr>
        <p:spPr>
          <a:xfrm>
            <a:off x="9050550" y="2871436"/>
            <a:ext cx="2206921" cy="1077218"/>
          </a:xfrm>
          <a:prstGeom prst="rect">
            <a:avLst/>
          </a:prstGeom>
          <a:noFill/>
        </p:spPr>
        <p:txBody>
          <a:bodyPr wrap="square" rtlCol="0">
            <a:spAutoFit/>
          </a:bodyPr>
          <a:lstStyle/>
          <a:p>
            <a:r>
              <a:rPr lang="en-US" altLang="zh-CN" sz="3200" dirty="0" smtClean="0"/>
              <a:t>[</a:t>
            </a:r>
            <a:r>
              <a:rPr lang="en-US" altLang="zh-CN" sz="3200" dirty="0"/>
              <a:t>1</a:t>
            </a:r>
            <a:r>
              <a:rPr lang="en-US" altLang="zh-CN" sz="3200" dirty="0" smtClean="0"/>
              <a:t>][1][128]</a:t>
            </a:r>
          </a:p>
          <a:p>
            <a:endParaRPr lang="en-US" altLang="zh-CN" sz="3200" dirty="0"/>
          </a:p>
        </p:txBody>
      </p:sp>
      <p:sp>
        <p:nvSpPr>
          <p:cNvPr id="12" name="文本框 11"/>
          <p:cNvSpPr txBox="1"/>
          <p:nvPr/>
        </p:nvSpPr>
        <p:spPr>
          <a:xfrm>
            <a:off x="9101589" y="3903454"/>
            <a:ext cx="2206921" cy="1077218"/>
          </a:xfrm>
          <a:prstGeom prst="rect">
            <a:avLst/>
          </a:prstGeom>
          <a:noFill/>
        </p:spPr>
        <p:txBody>
          <a:bodyPr wrap="square" rtlCol="0">
            <a:spAutoFit/>
          </a:bodyPr>
          <a:lstStyle/>
          <a:p>
            <a:r>
              <a:rPr lang="en-US" altLang="zh-CN" sz="3200" dirty="0"/>
              <a:t>[</a:t>
            </a:r>
            <a:r>
              <a:rPr lang="en-US" altLang="zh-CN" sz="3200" dirty="0" smtClean="0"/>
              <a:t>128]</a:t>
            </a:r>
          </a:p>
          <a:p>
            <a:endParaRPr lang="en-US" altLang="zh-CN" sz="3200" dirty="0"/>
          </a:p>
        </p:txBody>
      </p:sp>
    </p:spTree>
    <p:extLst>
      <p:ext uri="{BB962C8B-B14F-4D97-AF65-F5344CB8AC3E}">
        <p14:creationId xmlns:p14="http://schemas.microsoft.com/office/powerpoint/2010/main" val="3351651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卷积运算的</a:t>
            </a:r>
            <a:r>
              <a:rPr lang="en-US" altLang="zh-CN" dirty="0" smtClean="0"/>
              <a:t>C</a:t>
            </a:r>
            <a:r>
              <a:rPr lang="zh-CN" altLang="en-US" dirty="0" smtClean="0"/>
              <a:t>语言实现</a:t>
            </a:r>
            <a:endParaRPr lang="zh-CN" altLang="en-US" dirty="0"/>
          </a:p>
        </p:txBody>
      </p:sp>
      <p:pic>
        <p:nvPicPr>
          <p:cNvPr id="6" name="内容占位符 5"/>
          <p:cNvPicPr>
            <a:picLocks noGrp="1" noChangeAspect="1"/>
          </p:cNvPicPr>
          <p:nvPr>
            <p:ph idx="1"/>
          </p:nvPr>
        </p:nvPicPr>
        <p:blipFill>
          <a:blip r:embed="rId2"/>
          <a:stretch>
            <a:fillRect/>
          </a:stretch>
        </p:blipFill>
        <p:spPr>
          <a:xfrm>
            <a:off x="755124" y="1333920"/>
            <a:ext cx="5436891" cy="4351338"/>
          </a:xfrm>
          <a:prstGeom prst="rect">
            <a:avLst/>
          </a:prstGeom>
        </p:spPr>
      </p:pic>
      <p:pic>
        <p:nvPicPr>
          <p:cNvPr id="8" name="图片 7"/>
          <p:cNvPicPr>
            <a:picLocks noChangeAspect="1"/>
          </p:cNvPicPr>
          <p:nvPr/>
        </p:nvPicPr>
        <p:blipFill>
          <a:blip r:embed="rId3"/>
          <a:stretch>
            <a:fillRect/>
          </a:stretch>
        </p:blipFill>
        <p:spPr>
          <a:xfrm>
            <a:off x="6407810" y="1489196"/>
            <a:ext cx="5127848" cy="2521428"/>
          </a:xfrm>
          <a:prstGeom prst="rect">
            <a:avLst/>
          </a:prstGeom>
        </p:spPr>
      </p:pic>
      <p:pic>
        <p:nvPicPr>
          <p:cNvPr id="9" name="图片 8"/>
          <p:cNvPicPr>
            <a:picLocks noChangeAspect="1"/>
          </p:cNvPicPr>
          <p:nvPr/>
        </p:nvPicPr>
        <p:blipFill>
          <a:blip r:embed="rId4"/>
          <a:stretch>
            <a:fillRect/>
          </a:stretch>
        </p:blipFill>
        <p:spPr>
          <a:xfrm>
            <a:off x="4201513" y="5066492"/>
            <a:ext cx="7539169" cy="1237531"/>
          </a:xfrm>
          <a:prstGeom prst="rect">
            <a:avLst/>
          </a:prstGeom>
        </p:spPr>
      </p:pic>
    </p:spTree>
    <p:extLst>
      <p:ext uri="{BB962C8B-B14F-4D97-AF65-F5344CB8AC3E}">
        <p14:creationId xmlns:p14="http://schemas.microsoft.com/office/powerpoint/2010/main" val="3794523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给高层次综合工具设置综合向导</a:t>
            </a:r>
            <a:endParaRPr lang="zh-CN" altLang="en-US" dirty="0"/>
          </a:p>
        </p:txBody>
      </p:sp>
      <p:pic>
        <p:nvPicPr>
          <p:cNvPr id="5" name="内容占位符 4"/>
          <p:cNvPicPr>
            <a:picLocks noGrp="1" noChangeAspect="1"/>
          </p:cNvPicPr>
          <p:nvPr>
            <p:ph idx="1"/>
          </p:nvPr>
        </p:nvPicPr>
        <p:blipFill>
          <a:blip r:embed="rId2"/>
          <a:stretch>
            <a:fillRect/>
          </a:stretch>
        </p:blipFill>
        <p:spPr>
          <a:xfrm>
            <a:off x="0" y="1269817"/>
            <a:ext cx="9583947" cy="3949164"/>
          </a:xfrm>
          <a:prstGeom prst="rect">
            <a:avLst/>
          </a:prstGeom>
        </p:spPr>
      </p:pic>
      <p:pic>
        <p:nvPicPr>
          <p:cNvPr id="6" name="图片 5"/>
          <p:cNvPicPr>
            <a:picLocks noChangeAspect="1"/>
          </p:cNvPicPr>
          <p:nvPr/>
        </p:nvPicPr>
        <p:blipFill>
          <a:blip r:embed="rId3"/>
          <a:stretch>
            <a:fillRect/>
          </a:stretch>
        </p:blipFill>
        <p:spPr>
          <a:xfrm>
            <a:off x="6593186" y="4933950"/>
            <a:ext cx="5095875" cy="1924050"/>
          </a:xfrm>
          <a:prstGeom prst="rect">
            <a:avLst/>
          </a:prstGeom>
        </p:spPr>
      </p:pic>
    </p:spTree>
    <p:extLst>
      <p:ext uri="{BB962C8B-B14F-4D97-AF65-F5344CB8AC3E}">
        <p14:creationId xmlns:p14="http://schemas.microsoft.com/office/powerpoint/2010/main" val="2531494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开发板介绍</a:t>
            </a:r>
            <a:endParaRPr lang="zh-CN" altLang="en-US" dirty="0"/>
          </a:p>
        </p:txBody>
      </p:sp>
      <p:pic>
        <p:nvPicPr>
          <p:cNvPr id="1028" name="Picture 4" descr="https://gd4.alicdn.com/imgextra/i4/4043966506/TB2TL7urHZnBKNjSZFKXXcGOVXa_!!404396650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177" y="2078194"/>
            <a:ext cx="5105399" cy="35737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s3.bdstatic.com/70cFv8Sh_Q1YnxGkpoWK1HF6hhy/it/u=1380186305,471418180&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545" y="1500907"/>
            <a:ext cx="6146984" cy="5017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513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开发板介绍</a:t>
            </a:r>
            <a:endParaRPr lang="zh-CN" altLang="en-US" dirty="0"/>
          </a:p>
        </p:txBody>
      </p:sp>
      <p:pic>
        <p:nvPicPr>
          <p:cNvPr id="4" name="内容占位符 3"/>
          <p:cNvPicPr>
            <a:picLocks noGrp="1" noChangeAspect="1"/>
          </p:cNvPicPr>
          <p:nvPr>
            <p:ph idx="1"/>
          </p:nvPr>
        </p:nvPicPr>
        <p:blipFill>
          <a:blip r:embed="rId2"/>
          <a:stretch>
            <a:fillRect/>
          </a:stretch>
        </p:blipFill>
        <p:spPr>
          <a:xfrm>
            <a:off x="1867555" y="1825625"/>
            <a:ext cx="8456889" cy="4351338"/>
          </a:xfrm>
          <a:prstGeom prst="rect">
            <a:avLst/>
          </a:prstGeom>
        </p:spPr>
      </p:pic>
    </p:spTree>
    <p:extLst>
      <p:ext uri="{BB962C8B-B14F-4D97-AF65-F5344CB8AC3E}">
        <p14:creationId xmlns:p14="http://schemas.microsoft.com/office/powerpoint/2010/main" val="211039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图片解析</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一张灰度图片其实就是一个二维矩阵。</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dirty="0" smtClean="0"/>
              <a:t>而彩色图片是由</a:t>
            </a:r>
            <a:r>
              <a:rPr lang="zh-CN" altLang="en-US" dirty="0"/>
              <a:t>红绿蓝</a:t>
            </a:r>
            <a:r>
              <a:rPr lang="zh-CN" altLang="en-US" dirty="0" smtClean="0"/>
              <a:t>（</a:t>
            </a:r>
            <a:r>
              <a:rPr lang="en-US" altLang="zh-CN" dirty="0" smtClean="0"/>
              <a:t>RGB</a:t>
            </a:r>
            <a:r>
              <a:rPr lang="zh-CN" altLang="en-US" dirty="0" smtClean="0"/>
              <a:t>）三色混合，所以是一个三维的矩阵。</a:t>
            </a:r>
            <a:endParaRPr lang="en-US" altLang="zh-CN" dirty="0" smtClean="0"/>
          </a:p>
          <a:p>
            <a:pPr marL="0" indent="0">
              <a:buNone/>
            </a:pPr>
            <a:endParaRPr lang="zh-CN" altLang="en-US" dirty="0"/>
          </a:p>
        </p:txBody>
      </p:sp>
      <p:pic>
        <p:nvPicPr>
          <p:cNvPr id="8" name="图片 7"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03958"/>
            <a:ext cx="5611008" cy="2172003"/>
          </a:xfrm>
          <a:prstGeom prst="rect">
            <a:avLst/>
          </a:prstGeom>
        </p:spPr>
      </p:pic>
    </p:spTree>
    <p:extLst>
      <p:ext uri="{BB962C8B-B14F-4D97-AF65-F5344CB8AC3E}">
        <p14:creationId xmlns:p14="http://schemas.microsoft.com/office/powerpoint/2010/main" val="3332827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PYNQ</a:t>
            </a:r>
            <a:r>
              <a:rPr lang="zh-CN" altLang="en-US" dirty="0" smtClean="0"/>
              <a:t>开发体验</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092589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en-US" altLang="zh-CN" dirty="0" smtClean="0"/>
              <a:t>ZYNQ</a:t>
            </a:r>
            <a:r>
              <a:rPr lang="zh-CN" altLang="en-US" dirty="0" smtClean="0"/>
              <a:t>的</a:t>
            </a:r>
            <a:r>
              <a:rPr lang="en-US" altLang="zh-CN" dirty="0" smtClean="0"/>
              <a:t>SOC</a:t>
            </a:r>
            <a:r>
              <a:rPr lang="zh-CN" altLang="en-US" dirty="0" smtClean="0"/>
              <a:t>平台搭建</a:t>
            </a:r>
            <a:endParaRPr lang="zh-CN" altLang="en-US" dirty="0"/>
          </a:p>
        </p:txBody>
      </p:sp>
      <p:pic>
        <p:nvPicPr>
          <p:cNvPr id="4" name="内容占位符 3"/>
          <p:cNvPicPr>
            <a:picLocks noGrp="1" noChangeAspect="1"/>
          </p:cNvPicPr>
          <p:nvPr>
            <p:ph idx="1"/>
          </p:nvPr>
        </p:nvPicPr>
        <p:blipFill>
          <a:blip r:embed="rId2"/>
          <a:stretch>
            <a:fillRect/>
          </a:stretch>
        </p:blipFill>
        <p:spPr>
          <a:xfrm>
            <a:off x="206004" y="1561293"/>
            <a:ext cx="11779992" cy="4173277"/>
          </a:xfrm>
          <a:prstGeom prst="rect">
            <a:avLst/>
          </a:prstGeom>
        </p:spPr>
      </p:pic>
    </p:spTree>
    <p:extLst>
      <p:ext uri="{BB962C8B-B14F-4D97-AF65-F5344CB8AC3E}">
        <p14:creationId xmlns:p14="http://schemas.microsoft.com/office/powerpoint/2010/main" val="1699866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主控</a:t>
            </a:r>
            <a:r>
              <a:rPr lang="en-US" altLang="zh-CN" dirty="0" smtClean="0"/>
              <a:t>CPU</a:t>
            </a:r>
            <a:r>
              <a:rPr lang="zh-CN" altLang="en-US" dirty="0" smtClean="0"/>
              <a:t>代码编写</a:t>
            </a:r>
            <a:endParaRPr lang="zh-CN" altLang="en-US" dirty="0"/>
          </a:p>
        </p:txBody>
      </p:sp>
      <p:pic>
        <p:nvPicPr>
          <p:cNvPr id="7" name="内容占位符 6"/>
          <p:cNvPicPr>
            <a:picLocks noGrp="1" noChangeAspect="1"/>
          </p:cNvPicPr>
          <p:nvPr>
            <p:ph idx="1"/>
          </p:nvPr>
        </p:nvPicPr>
        <p:blipFill>
          <a:blip r:embed="rId2"/>
          <a:stretch>
            <a:fillRect/>
          </a:stretch>
        </p:blipFill>
        <p:spPr>
          <a:xfrm>
            <a:off x="838200" y="1436657"/>
            <a:ext cx="4988411" cy="5171177"/>
          </a:xfrm>
          <a:prstGeom prst="rect">
            <a:avLst/>
          </a:prstGeom>
        </p:spPr>
      </p:pic>
      <p:pic>
        <p:nvPicPr>
          <p:cNvPr id="9" name="图片 8"/>
          <p:cNvPicPr>
            <a:picLocks noChangeAspect="1"/>
          </p:cNvPicPr>
          <p:nvPr/>
        </p:nvPicPr>
        <p:blipFill>
          <a:blip r:embed="rId3"/>
          <a:stretch>
            <a:fillRect/>
          </a:stretch>
        </p:blipFill>
        <p:spPr>
          <a:xfrm>
            <a:off x="6096000" y="1436657"/>
            <a:ext cx="5122789" cy="1406016"/>
          </a:xfrm>
          <a:prstGeom prst="rect">
            <a:avLst/>
          </a:prstGeom>
        </p:spPr>
      </p:pic>
    </p:spTree>
    <p:extLst>
      <p:ext uri="{BB962C8B-B14F-4D97-AF65-F5344CB8AC3E}">
        <p14:creationId xmlns:p14="http://schemas.microsoft.com/office/powerpoint/2010/main" val="3330349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主控</a:t>
            </a:r>
            <a:r>
              <a:rPr lang="en-US" altLang="zh-CN" dirty="0"/>
              <a:t>CPU</a:t>
            </a:r>
            <a:r>
              <a:rPr lang="zh-CN" altLang="en-US" dirty="0"/>
              <a:t>代码编写</a:t>
            </a:r>
          </a:p>
        </p:txBody>
      </p:sp>
      <p:sp>
        <p:nvSpPr>
          <p:cNvPr id="8" name="矩形 7"/>
          <p:cNvSpPr/>
          <p:nvPr/>
        </p:nvSpPr>
        <p:spPr>
          <a:xfrm>
            <a:off x="4941277" y="1538486"/>
            <a:ext cx="6636035" cy="1077218"/>
          </a:xfrm>
          <a:prstGeom prst="rect">
            <a:avLst/>
          </a:prstGeom>
        </p:spPr>
        <p:txBody>
          <a:bodyPr wrap="square">
            <a:spAutoFit/>
          </a:bodyPr>
          <a:lstStyle/>
          <a:p>
            <a:r>
              <a:rPr lang="en-US" altLang="zh-CN" sz="1600" b="1" dirty="0" smtClean="0">
                <a:solidFill>
                  <a:srgbClr val="7F0055"/>
                </a:solidFill>
                <a:latin typeface="Courier New" panose="02070309020205020404" pitchFamily="49" charset="0"/>
              </a:rPr>
              <a:t>float</a:t>
            </a:r>
            <a:r>
              <a:rPr lang="en-US" altLang="zh-CN" sz="1600" b="1" dirty="0" smtClean="0">
                <a:solidFill>
                  <a:srgbClr val="000000"/>
                </a:solidFill>
                <a:latin typeface="Courier New" panose="02070309020205020404" pitchFamily="49" charset="0"/>
              </a:rPr>
              <a:t> </a:t>
            </a:r>
            <a:r>
              <a:rPr lang="en-US" altLang="zh-CN" sz="1600" b="1" dirty="0" err="1">
                <a:solidFill>
                  <a:srgbClr val="000000"/>
                </a:solidFill>
                <a:latin typeface="Courier New" panose="02070309020205020404" pitchFamily="49" charset="0"/>
              </a:rPr>
              <a:t>feature_in</a:t>
            </a:r>
            <a:r>
              <a:rPr lang="en-US" altLang="zh-CN" sz="1600" b="1" dirty="0">
                <a:solidFill>
                  <a:srgbClr val="000000"/>
                </a:solidFill>
                <a:latin typeface="Courier New" panose="02070309020205020404" pitchFamily="49" charset="0"/>
              </a:rPr>
              <a:t>[IN_HEIGHT][IN_WIDTH][IN_CH];</a:t>
            </a:r>
          </a:p>
          <a:p>
            <a:r>
              <a:rPr lang="en-US" altLang="zh-CN" sz="1600" b="1" dirty="0">
                <a:solidFill>
                  <a:srgbClr val="7F0055"/>
                </a:solidFill>
                <a:latin typeface="Courier New" panose="02070309020205020404" pitchFamily="49" charset="0"/>
              </a:rPr>
              <a:t>float</a:t>
            </a:r>
            <a:r>
              <a:rPr lang="en-US" altLang="zh-CN" sz="1600" b="1" dirty="0">
                <a:solidFill>
                  <a:srgbClr val="000000"/>
                </a:solidFill>
                <a:latin typeface="Courier New" panose="02070309020205020404" pitchFamily="49" charset="0"/>
              </a:rPr>
              <a:t> W[KERNEL_HEIGHT][KERNEL_WIDTH][IN_CH][OUT_CH];</a:t>
            </a:r>
          </a:p>
          <a:p>
            <a:r>
              <a:rPr lang="en-US" altLang="zh-CN" sz="1600" b="1" dirty="0">
                <a:solidFill>
                  <a:srgbClr val="7F0055"/>
                </a:solidFill>
                <a:latin typeface="Courier New" panose="02070309020205020404" pitchFamily="49" charset="0"/>
              </a:rPr>
              <a:t>float</a:t>
            </a:r>
            <a:r>
              <a:rPr lang="en-US" altLang="zh-CN" sz="1600" b="1" dirty="0">
                <a:solidFill>
                  <a:srgbClr val="000000"/>
                </a:solidFill>
                <a:latin typeface="Courier New" panose="02070309020205020404" pitchFamily="49" charset="0"/>
              </a:rPr>
              <a:t> bias[OUT_CH];</a:t>
            </a:r>
          </a:p>
          <a:p>
            <a:r>
              <a:rPr lang="en-US" altLang="zh-CN" sz="1600" b="1" dirty="0">
                <a:solidFill>
                  <a:srgbClr val="7F0055"/>
                </a:solidFill>
                <a:latin typeface="Courier New" panose="02070309020205020404" pitchFamily="49" charset="0"/>
              </a:rPr>
              <a:t>float</a:t>
            </a:r>
            <a:r>
              <a:rPr lang="en-US" altLang="zh-CN" sz="1600" b="1" dirty="0">
                <a:solidFill>
                  <a:srgbClr val="000000"/>
                </a:solidFill>
                <a:latin typeface="Courier New" panose="02070309020205020404" pitchFamily="49" charset="0"/>
              </a:rPr>
              <a:t> </a:t>
            </a:r>
            <a:r>
              <a:rPr lang="en-US" altLang="zh-CN" sz="1600" b="1" dirty="0" err="1">
                <a:solidFill>
                  <a:srgbClr val="000000"/>
                </a:solidFill>
                <a:latin typeface="Courier New" panose="02070309020205020404" pitchFamily="49" charset="0"/>
              </a:rPr>
              <a:t>feature_out</a:t>
            </a:r>
            <a:r>
              <a:rPr lang="en-US" altLang="zh-CN" sz="1600" b="1" dirty="0">
                <a:solidFill>
                  <a:srgbClr val="000000"/>
                </a:solidFill>
                <a:latin typeface="Courier New" panose="02070309020205020404" pitchFamily="49" charset="0"/>
              </a:rPr>
              <a:t>[OUT_HEIGHT][OUT_WIDTH][OUT_CH];</a:t>
            </a:r>
            <a:endParaRPr lang="zh-CN" altLang="en-US" sz="1600" dirty="0"/>
          </a:p>
        </p:txBody>
      </p:sp>
      <p:sp>
        <p:nvSpPr>
          <p:cNvPr id="9" name="矩形 8"/>
          <p:cNvSpPr/>
          <p:nvPr/>
        </p:nvSpPr>
        <p:spPr>
          <a:xfrm>
            <a:off x="693819" y="1568420"/>
            <a:ext cx="4023946" cy="584775"/>
          </a:xfrm>
          <a:prstGeom prst="rect">
            <a:avLst/>
          </a:prstGeom>
        </p:spPr>
        <p:txBody>
          <a:bodyPr wrap="square">
            <a:spAutoFit/>
          </a:bodyPr>
          <a:lstStyle/>
          <a:p>
            <a:r>
              <a:rPr lang="en-US" altLang="zh-CN" sz="1600" dirty="0">
                <a:solidFill>
                  <a:srgbClr val="000000"/>
                </a:solidFill>
                <a:latin typeface="Courier New" panose="02070309020205020404" pitchFamily="49" charset="0"/>
              </a:rPr>
              <a:t> </a:t>
            </a:r>
            <a:r>
              <a:rPr lang="en-US" altLang="zh-CN" sz="1600" dirty="0" err="1">
                <a:solidFill>
                  <a:srgbClr val="005032"/>
                </a:solidFill>
                <a:latin typeface="Courier New" panose="02070309020205020404" pitchFamily="49" charset="0"/>
              </a:rPr>
              <a:t>XConv</a:t>
            </a:r>
            <a:r>
              <a:rPr lang="en-US" altLang="zh-CN" sz="1600" dirty="0">
                <a:solidFill>
                  <a:srgbClr val="000000"/>
                </a:solidFill>
                <a:latin typeface="Courier New" panose="02070309020205020404" pitchFamily="49" charset="0"/>
              </a:rPr>
              <a:t> </a:t>
            </a:r>
            <a:r>
              <a:rPr lang="en-US" altLang="zh-CN" sz="1600" dirty="0" err="1">
                <a:solidFill>
                  <a:srgbClr val="000000"/>
                </a:solidFill>
                <a:latin typeface="Courier New" panose="02070309020205020404" pitchFamily="49" charset="0"/>
              </a:rPr>
              <a:t>xconv</a:t>
            </a:r>
            <a:r>
              <a:rPr lang="en-US" altLang="zh-CN" sz="1600" dirty="0">
                <a:solidFill>
                  <a:srgbClr val="000000"/>
                </a:solidFill>
                <a:latin typeface="Courier New" panose="02070309020205020404" pitchFamily="49" charset="0"/>
              </a:rPr>
              <a:t>;</a:t>
            </a:r>
          </a:p>
          <a:p>
            <a:r>
              <a:rPr lang="en-US" altLang="zh-CN" sz="1600" dirty="0">
                <a:solidFill>
                  <a:srgbClr val="000000"/>
                </a:solidFill>
                <a:latin typeface="Courier New" panose="02070309020205020404" pitchFamily="49" charset="0"/>
              </a:rPr>
              <a:t> </a:t>
            </a:r>
            <a:r>
              <a:rPr lang="en-US" altLang="zh-CN" sz="1600" b="1" dirty="0" err="1" smtClean="0">
                <a:solidFill>
                  <a:srgbClr val="000000"/>
                </a:solidFill>
                <a:latin typeface="Courier New" panose="02070309020205020404" pitchFamily="49" charset="0"/>
              </a:rPr>
              <a:t>XConv_Initialize</a:t>
            </a:r>
            <a:r>
              <a:rPr lang="en-US" altLang="zh-CN" sz="1600" b="1" dirty="0">
                <a:solidFill>
                  <a:srgbClr val="000000"/>
                </a:solidFill>
                <a:latin typeface="Courier New" panose="02070309020205020404" pitchFamily="49" charset="0"/>
              </a:rPr>
              <a:t>(&amp;</a:t>
            </a:r>
            <a:r>
              <a:rPr lang="en-US" altLang="zh-CN" sz="1600" b="1" dirty="0" smtClean="0">
                <a:solidFill>
                  <a:srgbClr val="000000"/>
                </a:solidFill>
                <a:latin typeface="Courier New" panose="02070309020205020404" pitchFamily="49" charset="0"/>
              </a:rPr>
              <a:t>xconv,0)</a:t>
            </a:r>
            <a:r>
              <a:rPr lang="en-US" altLang="zh-CN" sz="1600" dirty="0" smtClean="0">
                <a:solidFill>
                  <a:srgbClr val="000000"/>
                </a:solidFill>
                <a:latin typeface="Courier New" panose="02070309020205020404" pitchFamily="49" charset="0"/>
              </a:rPr>
              <a:t>;</a:t>
            </a:r>
            <a:endParaRPr lang="zh-CN" altLang="en-US" sz="1600" dirty="0"/>
          </a:p>
        </p:txBody>
      </p:sp>
      <p:sp>
        <p:nvSpPr>
          <p:cNvPr id="10" name="矩形 9"/>
          <p:cNvSpPr/>
          <p:nvPr/>
        </p:nvSpPr>
        <p:spPr>
          <a:xfrm>
            <a:off x="838200" y="2864049"/>
            <a:ext cx="7180385" cy="3662541"/>
          </a:xfrm>
          <a:prstGeom prst="rect">
            <a:avLst/>
          </a:prstGeom>
        </p:spPr>
        <p:txBody>
          <a:bodyPr wrap="square">
            <a:spAutoFit/>
          </a:bodyPr>
          <a:lstStyle/>
          <a:p>
            <a:r>
              <a:rPr lang="en-US" altLang="zh-CN" sz="1600" dirty="0" err="1">
                <a:solidFill>
                  <a:srgbClr val="000000"/>
                </a:solidFill>
                <a:latin typeface="Courier New" panose="02070309020205020404" pitchFamily="49" charset="0"/>
              </a:rPr>
              <a:t>XConv_Set_CHin_V</a:t>
            </a:r>
            <a:r>
              <a:rPr lang="en-US" altLang="zh-CN" sz="1600" dirty="0" smtClean="0">
                <a:solidFill>
                  <a:srgbClr val="000000"/>
                </a:solidFill>
                <a:latin typeface="Courier New" panose="02070309020205020404" pitchFamily="49" charset="0"/>
              </a:rPr>
              <a:t>(&amp;</a:t>
            </a:r>
            <a:r>
              <a:rPr lang="en-US" altLang="zh-CN" sz="1600" dirty="0" err="1" smtClean="0">
                <a:solidFill>
                  <a:srgbClr val="000000"/>
                </a:solidFill>
                <a:latin typeface="Courier New" panose="02070309020205020404" pitchFamily="49" charset="0"/>
              </a:rPr>
              <a:t>xconv,CHin</a:t>
            </a:r>
            <a:r>
              <a:rPr lang="en-US" altLang="zh-CN" sz="1600" dirty="0">
                <a:solidFill>
                  <a:srgbClr val="000000"/>
                </a:solidFill>
                <a:latin typeface="Courier New" panose="02070309020205020404" pitchFamily="49" charset="0"/>
              </a:rPr>
              <a:t>);</a:t>
            </a:r>
          </a:p>
          <a:p>
            <a:r>
              <a:rPr lang="en-US" altLang="zh-CN" sz="1600" dirty="0" err="1" smtClean="0">
                <a:solidFill>
                  <a:srgbClr val="000000"/>
                </a:solidFill>
                <a:latin typeface="Courier New" panose="02070309020205020404" pitchFamily="49" charset="0"/>
              </a:rPr>
              <a:t>XConv_Set_Hin_V</a:t>
            </a:r>
            <a:r>
              <a:rPr lang="en-US" altLang="zh-CN" sz="1600" dirty="0" smtClean="0">
                <a:solidFill>
                  <a:srgbClr val="000000"/>
                </a:solidFill>
                <a:latin typeface="Courier New" panose="02070309020205020404" pitchFamily="49" charset="0"/>
              </a:rPr>
              <a:t>(&amp;</a:t>
            </a:r>
            <a:r>
              <a:rPr lang="en-US" altLang="zh-CN" sz="1600" dirty="0" err="1" smtClean="0">
                <a:solidFill>
                  <a:srgbClr val="000000"/>
                </a:solidFill>
                <a:latin typeface="Courier New" panose="02070309020205020404" pitchFamily="49" charset="0"/>
              </a:rPr>
              <a:t>xconv,Hin</a:t>
            </a:r>
            <a:r>
              <a:rPr lang="en-US" altLang="zh-CN" sz="1600" dirty="0">
                <a:solidFill>
                  <a:srgbClr val="000000"/>
                </a:solidFill>
                <a:latin typeface="Courier New" panose="02070309020205020404" pitchFamily="49" charset="0"/>
              </a:rPr>
              <a:t>);</a:t>
            </a:r>
          </a:p>
          <a:p>
            <a:r>
              <a:rPr lang="en-US" altLang="zh-CN" sz="1600" dirty="0" err="1" smtClean="0">
                <a:solidFill>
                  <a:srgbClr val="000000"/>
                </a:solidFill>
                <a:latin typeface="Courier New" panose="02070309020205020404" pitchFamily="49" charset="0"/>
              </a:rPr>
              <a:t>XConv_Set_Win_V</a:t>
            </a:r>
            <a:r>
              <a:rPr lang="en-US" altLang="zh-CN" sz="1600" dirty="0" smtClean="0">
                <a:solidFill>
                  <a:srgbClr val="000000"/>
                </a:solidFill>
                <a:latin typeface="Courier New" panose="02070309020205020404" pitchFamily="49" charset="0"/>
              </a:rPr>
              <a:t>(&amp;</a:t>
            </a:r>
            <a:r>
              <a:rPr lang="en-US" altLang="zh-CN" sz="1600" dirty="0" err="1" smtClean="0">
                <a:solidFill>
                  <a:srgbClr val="000000"/>
                </a:solidFill>
                <a:latin typeface="Courier New" panose="02070309020205020404" pitchFamily="49" charset="0"/>
              </a:rPr>
              <a:t>xconv,Win</a:t>
            </a:r>
            <a:r>
              <a:rPr lang="en-US" altLang="zh-CN" sz="1600" dirty="0">
                <a:solidFill>
                  <a:srgbClr val="000000"/>
                </a:solidFill>
                <a:latin typeface="Courier New" panose="02070309020205020404" pitchFamily="49" charset="0"/>
              </a:rPr>
              <a:t>);</a:t>
            </a:r>
          </a:p>
          <a:p>
            <a:r>
              <a:rPr lang="en-US" altLang="zh-CN" sz="1600" dirty="0" err="1" smtClean="0">
                <a:solidFill>
                  <a:srgbClr val="000000"/>
                </a:solidFill>
                <a:latin typeface="Courier New" panose="02070309020205020404" pitchFamily="49" charset="0"/>
              </a:rPr>
              <a:t>XConv_Set_CHout_V</a:t>
            </a:r>
            <a:r>
              <a:rPr lang="en-US" altLang="zh-CN" sz="1600" dirty="0" smtClean="0">
                <a:solidFill>
                  <a:srgbClr val="000000"/>
                </a:solidFill>
                <a:latin typeface="Courier New" panose="02070309020205020404" pitchFamily="49" charset="0"/>
              </a:rPr>
              <a:t>(&amp;</a:t>
            </a:r>
            <a:r>
              <a:rPr lang="en-US" altLang="zh-CN" sz="1600" dirty="0" err="1" smtClean="0">
                <a:solidFill>
                  <a:srgbClr val="000000"/>
                </a:solidFill>
                <a:latin typeface="Courier New" panose="02070309020205020404" pitchFamily="49" charset="0"/>
              </a:rPr>
              <a:t>xconv,CHout</a:t>
            </a:r>
            <a:r>
              <a:rPr lang="en-US" altLang="zh-CN" sz="1600" dirty="0">
                <a:solidFill>
                  <a:srgbClr val="000000"/>
                </a:solidFill>
                <a:latin typeface="Courier New" panose="02070309020205020404" pitchFamily="49" charset="0"/>
              </a:rPr>
              <a:t>);</a:t>
            </a:r>
          </a:p>
          <a:p>
            <a:r>
              <a:rPr lang="en-US" altLang="zh-CN" sz="1600" dirty="0" err="1" smtClean="0">
                <a:solidFill>
                  <a:srgbClr val="000000"/>
                </a:solidFill>
                <a:latin typeface="Courier New" panose="02070309020205020404" pitchFamily="49" charset="0"/>
              </a:rPr>
              <a:t>XConv_Set_Kx_V</a:t>
            </a:r>
            <a:r>
              <a:rPr lang="en-US" altLang="zh-CN" sz="1600" dirty="0" smtClean="0">
                <a:solidFill>
                  <a:srgbClr val="000000"/>
                </a:solidFill>
                <a:latin typeface="Courier New" panose="02070309020205020404" pitchFamily="49" charset="0"/>
              </a:rPr>
              <a:t>(&amp;</a:t>
            </a:r>
            <a:r>
              <a:rPr lang="en-US" altLang="zh-CN" sz="1600" dirty="0" err="1" smtClean="0">
                <a:solidFill>
                  <a:srgbClr val="000000"/>
                </a:solidFill>
                <a:latin typeface="Courier New" panose="02070309020205020404" pitchFamily="49" charset="0"/>
              </a:rPr>
              <a:t>xconv,Kx</a:t>
            </a:r>
            <a:r>
              <a:rPr lang="en-US" altLang="zh-CN" sz="1600" dirty="0">
                <a:solidFill>
                  <a:srgbClr val="000000"/>
                </a:solidFill>
                <a:latin typeface="Courier New" panose="02070309020205020404" pitchFamily="49" charset="0"/>
              </a:rPr>
              <a:t>);</a:t>
            </a:r>
          </a:p>
          <a:p>
            <a:r>
              <a:rPr lang="en-US" altLang="zh-CN" sz="1600" dirty="0" err="1" smtClean="0">
                <a:solidFill>
                  <a:srgbClr val="000000"/>
                </a:solidFill>
                <a:latin typeface="Courier New" panose="02070309020205020404" pitchFamily="49" charset="0"/>
              </a:rPr>
              <a:t>XConv_Set_Ky_V</a:t>
            </a:r>
            <a:r>
              <a:rPr lang="en-US" altLang="zh-CN" sz="1600" dirty="0" smtClean="0">
                <a:solidFill>
                  <a:srgbClr val="000000"/>
                </a:solidFill>
                <a:latin typeface="Courier New" panose="02070309020205020404" pitchFamily="49" charset="0"/>
              </a:rPr>
              <a:t>(&amp;</a:t>
            </a:r>
            <a:r>
              <a:rPr lang="en-US" altLang="zh-CN" sz="1600" dirty="0" err="1" smtClean="0">
                <a:solidFill>
                  <a:srgbClr val="000000"/>
                </a:solidFill>
                <a:latin typeface="Courier New" panose="02070309020205020404" pitchFamily="49" charset="0"/>
              </a:rPr>
              <a:t>xconvr,Ky</a:t>
            </a:r>
            <a:r>
              <a:rPr lang="en-US" altLang="zh-CN" sz="1600" dirty="0">
                <a:solidFill>
                  <a:srgbClr val="000000"/>
                </a:solidFill>
                <a:latin typeface="Courier New" panose="02070309020205020404" pitchFamily="49" charset="0"/>
              </a:rPr>
              <a:t>);</a:t>
            </a:r>
          </a:p>
          <a:p>
            <a:r>
              <a:rPr lang="en-US" altLang="zh-CN" sz="1600" dirty="0" err="1" smtClean="0">
                <a:solidFill>
                  <a:srgbClr val="000000"/>
                </a:solidFill>
                <a:latin typeface="Courier New" panose="02070309020205020404" pitchFamily="49" charset="0"/>
              </a:rPr>
              <a:t>XConv_Set_Sx_V</a:t>
            </a:r>
            <a:r>
              <a:rPr lang="en-US" altLang="zh-CN" sz="1600" dirty="0" smtClean="0">
                <a:solidFill>
                  <a:srgbClr val="000000"/>
                </a:solidFill>
                <a:latin typeface="Courier New" panose="02070309020205020404" pitchFamily="49" charset="0"/>
              </a:rPr>
              <a:t>(&amp;</a:t>
            </a:r>
            <a:r>
              <a:rPr lang="en-US" altLang="zh-CN" sz="1600" dirty="0" err="1" smtClean="0">
                <a:solidFill>
                  <a:srgbClr val="000000"/>
                </a:solidFill>
                <a:latin typeface="Courier New" panose="02070309020205020404" pitchFamily="49" charset="0"/>
              </a:rPr>
              <a:t>xconv,Sx</a:t>
            </a:r>
            <a:r>
              <a:rPr lang="en-US" altLang="zh-CN" sz="1600" dirty="0">
                <a:solidFill>
                  <a:srgbClr val="000000"/>
                </a:solidFill>
                <a:latin typeface="Courier New" panose="02070309020205020404" pitchFamily="49" charset="0"/>
              </a:rPr>
              <a:t>);</a:t>
            </a:r>
          </a:p>
          <a:p>
            <a:r>
              <a:rPr lang="en-US" altLang="zh-CN" sz="1600" dirty="0" err="1" smtClean="0">
                <a:solidFill>
                  <a:srgbClr val="000000"/>
                </a:solidFill>
                <a:latin typeface="Courier New" panose="02070309020205020404" pitchFamily="49" charset="0"/>
              </a:rPr>
              <a:t>XConv_Set_Sy_V</a:t>
            </a:r>
            <a:r>
              <a:rPr lang="en-US" altLang="zh-CN" sz="1600" dirty="0" smtClean="0">
                <a:solidFill>
                  <a:srgbClr val="000000"/>
                </a:solidFill>
                <a:latin typeface="Courier New" panose="02070309020205020404" pitchFamily="49" charset="0"/>
              </a:rPr>
              <a:t>(&amp;</a:t>
            </a:r>
            <a:r>
              <a:rPr lang="en-US" altLang="zh-CN" sz="1600" dirty="0" err="1" smtClean="0">
                <a:solidFill>
                  <a:srgbClr val="000000"/>
                </a:solidFill>
                <a:latin typeface="Courier New" panose="02070309020205020404" pitchFamily="49" charset="0"/>
              </a:rPr>
              <a:t>xconv,Sy</a:t>
            </a:r>
            <a:r>
              <a:rPr lang="en-US" altLang="zh-CN" sz="1600" dirty="0">
                <a:solidFill>
                  <a:srgbClr val="000000"/>
                </a:solidFill>
                <a:latin typeface="Courier New" panose="02070309020205020404" pitchFamily="49" charset="0"/>
              </a:rPr>
              <a:t>);</a:t>
            </a:r>
          </a:p>
          <a:p>
            <a:r>
              <a:rPr lang="en-US" altLang="zh-CN" sz="1600" dirty="0" err="1" smtClean="0">
                <a:solidFill>
                  <a:srgbClr val="000000"/>
                </a:solidFill>
                <a:latin typeface="Courier New" panose="02070309020205020404" pitchFamily="49" charset="0"/>
              </a:rPr>
              <a:t>XConv_Set_mode_V</a:t>
            </a:r>
            <a:r>
              <a:rPr lang="en-US" altLang="zh-CN" sz="1600" dirty="0" smtClean="0">
                <a:solidFill>
                  <a:srgbClr val="000000"/>
                </a:solidFill>
                <a:latin typeface="Courier New" panose="02070309020205020404" pitchFamily="49" charset="0"/>
              </a:rPr>
              <a:t>(&amp;</a:t>
            </a:r>
            <a:r>
              <a:rPr lang="en-US" altLang="zh-CN" sz="1600" dirty="0" err="1" smtClean="0">
                <a:solidFill>
                  <a:srgbClr val="000000"/>
                </a:solidFill>
                <a:latin typeface="Courier New" panose="02070309020205020404" pitchFamily="49" charset="0"/>
              </a:rPr>
              <a:t>xconv,mode</a:t>
            </a:r>
            <a:r>
              <a:rPr lang="en-US" altLang="zh-CN" sz="1600" dirty="0">
                <a:solidFill>
                  <a:srgbClr val="000000"/>
                </a:solidFill>
                <a:latin typeface="Courier New" panose="02070309020205020404" pitchFamily="49" charset="0"/>
              </a:rPr>
              <a:t>);</a:t>
            </a:r>
          </a:p>
          <a:p>
            <a:r>
              <a:rPr lang="en-US" altLang="zh-CN" sz="1600" dirty="0" err="1" smtClean="0">
                <a:solidFill>
                  <a:srgbClr val="000000"/>
                </a:solidFill>
                <a:latin typeface="Courier New" panose="02070309020205020404" pitchFamily="49" charset="0"/>
              </a:rPr>
              <a:t>XConv_Set_relu_en_V</a:t>
            </a:r>
            <a:r>
              <a:rPr lang="en-US" altLang="zh-CN" sz="1600" dirty="0" smtClean="0">
                <a:solidFill>
                  <a:srgbClr val="000000"/>
                </a:solidFill>
                <a:latin typeface="Courier New" panose="02070309020205020404" pitchFamily="49" charset="0"/>
              </a:rPr>
              <a:t>(&amp;</a:t>
            </a:r>
            <a:r>
              <a:rPr lang="en-US" altLang="zh-CN" sz="1600" dirty="0" err="1" smtClean="0">
                <a:solidFill>
                  <a:srgbClr val="000000"/>
                </a:solidFill>
                <a:latin typeface="Courier New" panose="02070309020205020404" pitchFamily="49" charset="0"/>
              </a:rPr>
              <a:t>xconv,relu_en</a:t>
            </a:r>
            <a:r>
              <a:rPr lang="en-US" altLang="zh-CN" sz="1600" dirty="0">
                <a:solidFill>
                  <a:srgbClr val="000000"/>
                </a:solidFill>
                <a:latin typeface="Courier New" panose="02070309020205020404" pitchFamily="49" charset="0"/>
              </a:rPr>
              <a:t>);</a:t>
            </a:r>
          </a:p>
          <a:p>
            <a:r>
              <a:rPr lang="en-US" altLang="zh-CN" sz="1600" dirty="0" err="1" smtClean="0">
                <a:solidFill>
                  <a:srgbClr val="000000"/>
                </a:solidFill>
                <a:latin typeface="Courier New" panose="02070309020205020404" pitchFamily="49" charset="0"/>
              </a:rPr>
              <a:t>XConv_Set_feature_in</a:t>
            </a:r>
            <a:r>
              <a:rPr lang="en-US" altLang="zh-CN" sz="1600" dirty="0" smtClean="0">
                <a:solidFill>
                  <a:srgbClr val="000000"/>
                </a:solidFill>
                <a:latin typeface="Courier New" panose="02070309020205020404" pitchFamily="49" charset="0"/>
              </a:rPr>
              <a:t>(&amp;</a:t>
            </a:r>
            <a:r>
              <a:rPr lang="en-US" altLang="zh-CN" sz="1600" dirty="0" err="1" smtClean="0">
                <a:solidFill>
                  <a:srgbClr val="000000"/>
                </a:solidFill>
                <a:latin typeface="Courier New" panose="02070309020205020404" pitchFamily="49" charset="0"/>
              </a:rPr>
              <a:t>xconv</a:t>
            </a:r>
            <a:r>
              <a:rPr lang="en-US" altLang="zh-CN" sz="1600" dirty="0" smtClean="0">
                <a:solidFill>
                  <a:srgbClr val="000000"/>
                </a:solidFill>
                <a:latin typeface="Courier New" panose="02070309020205020404" pitchFamily="49" charset="0"/>
              </a:rPr>
              <a:t>,(</a:t>
            </a:r>
            <a:r>
              <a:rPr lang="en-US" altLang="zh-CN" sz="1600" b="1" dirty="0">
                <a:solidFill>
                  <a:srgbClr val="7F0055"/>
                </a:solidFill>
                <a:latin typeface="Courier New" panose="02070309020205020404" pitchFamily="49" charset="0"/>
              </a:rPr>
              <a:t>unsigned</a:t>
            </a:r>
            <a:r>
              <a:rPr lang="en-US" altLang="zh-CN" sz="1600" b="1" dirty="0">
                <a:solidFill>
                  <a:srgbClr val="000000"/>
                </a:solidFill>
                <a:latin typeface="Courier New" panose="02070309020205020404" pitchFamily="49" charset="0"/>
              </a:rPr>
              <a:t> </a:t>
            </a:r>
            <a:r>
              <a:rPr lang="en-US" altLang="zh-CN" sz="1600" b="1" dirty="0" err="1">
                <a:solidFill>
                  <a:srgbClr val="7F0055"/>
                </a:solidFill>
                <a:latin typeface="Courier New" panose="02070309020205020404" pitchFamily="49" charset="0"/>
              </a:rPr>
              <a:t>int</a:t>
            </a:r>
            <a:r>
              <a:rPr lang="en-US" altLang="zh-CN" sz="1600" b="1" dirty="0">
                <a:solidFill>
                  <a:srgbClr val="000000"/>
                </a:solidFill>
                <a:latin typeface="Courier New" panose="02070309020205020404" pitchFamily="49" charset="0"/>
              </a:rPr>
              <a:t>)</a:t>
            </a:r>
            <a:r>
              <a:rPr lang="en-US" altLang="zh-CN" sz="1600" b="1" dirty="0" err="1">
                <a:solidFill>
                  <a:srgbClr val="000000"/>
                </a:solidFill>
                <a:latin typeface="Courier New" panose="02070309020205020404" pitchFamily="49" charset="0"/>
              </a:rPr>
              <a:t>feature_in</a:t>
            </a:r>
            <a:r>
              <a:rPr lang="en-US" altLang="zh-CN" sz="1600" b="1" dirty="0">
                <a:solidFill>
                  <a:srgbClr val="000000"/>
                </a:solidFill>
                <a:latin typeface="Courier New" panose="02070309020205020404" pitchFamily="49" charset="0"/>
              </a:rPr>
              <a:t>);</a:t>
            </a:r>
          </a:p>
          <a:p>
            <a:r>
              <a:rPr lang="en-US" altLang="zh-CN" sz="1600" dirty="0" err="1" smtClean="0">
                <a:solidFill>
                  <a:srgbClr val="000000"/>
                </a:solidFill>
                <a:latin typeface="Courier New" panose="02070309020205020404" pitchFamily="49" charset="0"/>
              </a:rPr>
              <a:t>XConv_Set_W</a:t>
            </a:r>
            <a:r>
              <a:rPr lang="en-US" altLang="zh-CN" sz="1600" dirty="0" smtClean="0">
                <a:solidFill>
                  <a:srgbClr val="000000"/>
                </a:solidFill>
                <a:latin typeface="Courier New" panose="02070309020205020404" pitchFamily="49" charset="0"/>
              </a:rPr>
              <a:t>(&amp;</a:t>
            </a:r>
            <a:r>
              <a:rPr lang="en-US" altLang="zh-CN" sz="1600" dirty="0" err="1" smtClean="0">
                <a:solidFill>
                  <a:srgbClr val="000000"/>
                </a:solidFill>
                <a:latin typeface="Courier New" panose="02070309020205020404" pitchFamily="49" charset="0"/>
              </a:rPr>
              <a:t>xconv</a:t>
            </a:r>
            <a:r>
              <a:rPr lang="en-US" altLang="zh-CN" sz="1600" dirty="0" smtClean="0">
                <a:solidFill>
                  <a:srgbClr val="000000"/>
                </a:solidFill>
                <a:latin typeface="Courier New" panose="02070309020205020404" pitchFamily="49" charset="0"/>
              </a:rPr>
              <a:t>,(</a:t>
            </a:r>
            <a:r>
              <a:rPr lang="en-US" altLang="zh-CN" sz="1600" b="1" dirty="0">
                <a:solidFill>
                  <a:srgbClr val="7F0055"/>
                </a:solidFill>
                <a:latin typeface="Courier New" panose="02070309020205020404" pitchFamily="49" charset="0"/>
              </a:rPr>
              <a:t>unsigned</a:t>
            </a:r>
            <a:r>
              <a:rPr lang="en-US" altLang="zh-CN" sz="1600" b="1" dirty="0">
                <a:solidFill>
                  <a:srgbClr val="000000"/>
                </a:solidFill>
                <a:latin typeface="Courier New" panose="02070309020205020404" pitchFamily="49" charset="0"/>
              </a:rPr>
              <a:t> </a:t>
            </a:r>
            <a:r>
              <a:rPr lang="en-US" altLang="zh-CN" sz="1600" b="1" dirty="0" err="1">
                <a:solidFill>
                  <a:srgbClr val="7F0055"/>
                </a:solidFill>
                <a:latin typeface="Courier New" panose="02070309020205020404" pitchFamily="49" charset="0"/>
              </a:rPr>
              <a:t>int</a:t>
            </a:r>
            <a:r>
              <a:rPr lang="en-US" altLang="zh-CN" sz="1600" b="1" dirty="0">
                <a:solidFill>
                  <a:srgbClr val="000000"/>
                </a:solidFill>
                <a:latin typeface="Courier New" panose="02070309020205020404" pitchFamily="49" charset="0"/>
              </a:rPr>
              <a:t>)W);</a:t>
            </a:r>
          </a:p>
          <a:p>
            <a:r>
              <a:rPr lang="en-US" altLang="zh-CN" sz="1600" dirty="0" err="1" smtClean="0">
                <a:solidFill>
                  <a:srgbClr val="000000"/>
                </a:solidFill>
                <a:latin typeface="Courier New" panose="02070309020205020404" pitchFamily="49" charset="0"/>
              </a:rPr>
              <a:t>XConv_Set_bias</a:t>
            </a:r>
            <a:r>
              <a:rPr lang="en-US" altLang="zh-CN" sz="1600" dirty="0" smtClean="0">
                <a:solidFill>
                  <a:srgbClr val="000000"/>
                </a:solidFill>
                <a:latin typeface="Courier New" panose="02070309020205020404" pitchFamily="49" charset="0"/>
              </a:rPr>
              <a:t>(&amp;</a:t>
            </a:r>
            <a:r>
              <a:rPr lang="en-US" altLang="zh-CN" sz="1600" dirty="0" err="1" smtClean="0">
                <a:solidFill>
                  <a:srgbClr val="000000"/>
                </a:solidFill>
                <a:latin typeface="Courier New" panose="02070309020205020404" pitchFamily="49" charset="0"/>
              </a:rPr>
              <a:t>xconv</a:t>
            </a:r>
            <a:r>
              <a:rPr lang="en-US" altLang="zh-CN" sz="1600" dirty="0" smtClean="0">
                <a:solidFill>
                  <a:srgbClr val="000000"/>
                </a:solidFill>
                <a:latin typeface="Courier New" panose="02070309020205020404" pitchFamily="49" charset="0"/>
              </a:rPr>
              <a:t>,(</a:t>
            </a:r>
            <a:r>
              <a:rPr lang="en-US" altLang="zh-CN" sz="1600" b="1" dirty="0">
                <a:solidFill>
                  <a:srgbClr val="7F0055"/>
                </a:solidFill>
                <a:latin typeface="Courier New" panose="02070309020205020404" pitchFamily="49" charset="0"/>
              </a:rPr>
              <a:t>unsigned</a:t>
            </a:r>
            <a:r>
              <a:rPr lang="en-US" altLang="zh-CN" sz="1600" b="1" dirty="0">
                <a:solidFill>
                  <a:srgbClr val="000000"/>
                </a:solidFill>
                <a:latin typeface="Courier New" panose="02070309020205020404" pitchFamily="49" charset="0"/>
              </a:rPr>
              <a:t> </a:t>
            </a:r>
            <a:r>
              <a:rPr lang="en-US" altLang="zh-CN" sz="1600" b="1" dirty="0" err="1">
                <a:solidFill>
                  <a:srgbClr val="7F0055"/>
                </a:solidFill>
                <a:latin typeface="Courier New" panose="02070309020205020404" pitchFamily="49" charset="0"/>
              </a:rPr>
              <a:t>int</a:t>
            </a:r>
            <a:r>
              <a:rPr lang="en-US" altLang="zh-CN" sz="1600" b="1" dirty="0">
                <a:solidFill>
                  <a:srgbClr val="000000"/>
                </a:solidFill>
                <a:latin typeface="Courier New" panose="02070309020205020404" pitchFamily="49" charset="0"/>
              </a:rPr>
              <a:t>)bias);</a:t>
            </a:r>
          </a:p>
          <a:p>
            <a:r>
              <a:rPr lang="en-US" altLang="zh-CN" sz="1600" dirty="0" err="1" smtClean="0">
                <a:solidFill>
                  <a:srgbClr val="000000"/>
                </a:solidFill>
                <a:latin typeface="Courier New" panose="02070309020205020404" pitchFamily="49" charset="0"/>
              </a:rPr>
              <a:t>XConv_Set_feature_out</a:t>
            </a:r>
            <a:r>
              <a:rPr lang="en-US" altLang="zh-CN" sz="1600" dirty="0" smtClean="0">
                <a:solidFill>
                  <a:srgbClr val="000000"/>
                </a:solidFill>
                <a:latin typeface="Courier New" panose="02070309020205020404" pitchFamily="49" charset="0"/>
              </a:rPr>
              <a:t>(&amp;</a:t>
            </a:r>
            <a:r>
              <a:rPr lang="en-US" altLang="zh-CN" sz="1600" dirty="0" err="1" smtClean="0">
                <a:solidFill>
                  <a:srgbClr val="000000"/>
                </a:solidFill>
                <a:latin typeface="Courier New" panose="02070309020205020404" pitchFamily="49" charset="0"/>
              </a:rPr>
              <a:t>xconv</a:t>
            </a:r>
            <a:r>
              <a:rPr lang="en-US" altLang="zh-CN" sz="1600" dirty="0" smtClean="0">
                <a:solidFill>
                  <a:srgbClr val="000000"/>
                </a:solidFill>
                <a:latin typeface="Courier New" panose="02070309020205020404" pitchFamily="49" charset="0"/>
              </a:rPr>
              <a:t>,(</a:t>
            </a:r>
            <a:r>
              <a:rPr lang="en-US" altLang="zh-CN" sz="1600" b="1" dirty="0">
                <a:solidFill>
                  <a:srgbClr val="7F0055"/>
                </a:solidFill>
                <a:latin typeface="Courier New" panose="02070309020205020404" pitchFamily="49" charset="0"/>
              </a:rPr>
              <a:t>unsigned</a:t>
            </a:r>
            <a:r>
              <a:rPr lang="en-US" altLang="zh-CN" sz="1600" b="1" dirty="0">
                <a:solidFill>
                  <a:srgbClr val="000000"/>
                </a:solidFill>
                <a:latin typeface="Courier New" panose="02070309020205020404" pitchFamily="49" charset="0"/>
              </a:rPr>
              <a:t> </a:t>
            </a:r>
            <a:r>
              <a:rPr lang="en-US" altLang="zh-CN" sz="1600" b="1" dirty="0" err="1">
                <a:solidFill>
                  <a:srgbClr val="7F0055"/>
                </a:solidFill>
                <a:latin typeface="Courier New" panose="02070309020205020404" pitchFamily="49" charset="0"/>
              </a:rPr>
              <a:t>int</a:t>
            </a:r>
            <a:r>
              <a:rPr lang="en-US" altLang="zh-CN" sz="1600" b="1" dirty="0">
                <a:solidFill>
                  <a:srgbClr val="000000"/>
                </a:solidFill>
                <a:latin typeface="Courier New" panose="02070309020205020404" pitchFamily="49" charset="0"/>
              </a:rPr>
              <a:t>)</a:t>
            </a:r>
            <a:r>
              <a:rPr lang="en-US" altLang="zh-CN" sz="1600" b="1" dirty="0" err="1">
                <a:solidFill>
                  <a:srgbClr val="000000"/>
                </a:solidFill>
                <a:latin typeface="Courier New" panose="02070309020205020404" pitchFamily="49" charset="0"/>
              </a:rPr>
              <a:t>feature_out</a:t>
            </a:r>
            <a:r>
              <a:rPr lang="en-US" altLang="zh-CN" sz="1600" b="1" dirty="0">
                <a:solidFill>
                  <a:srgbClr val="000000"/>
                </a:solidFill>
                <a:latin typeface="Courier New" panose="02070309020205020404" pitchFamily="49" charset="0"/>
              </a:rPr>
              <a:t>);</a:t>
            </a:r>
            <a:endParaRPr lang="zh-CN" altLang="en-US" sz="1600" dirty="0"/>
          </a:p>
        </p:txBody>
      </p:sp>
      <p:sp>
        <p:nvSpPr>
          <p:cNvPr id="11" name="矩形 10"/>
          <p:cNvSpPr/>
          <p:nvPr/>
        </p:nvSpPr>
        <p:spPr>
          <a:xfrm>
            <a:off x="8018585" y="3692349"/>
            <a:ext cx="3801207" cy="584775"/>
          </a:xfrm>
          <a:prstGeom prst="rect">
            <a:avLst/>
          </a:prstGeom>
        </p:spPr>
        <p:txBody>
          <a:bodyPr wrap="square">
            <a:spAutoFit/>
          </a:bodyPr>
          <a:lstStyle/>
          <a:p>
            <a:r>
              <a:rPr lang="en-US" altLang="zh-CN" sz="1600" dirty="0" err="1" smtClean="0">
                <a:solidFill>
                  <a:srgbClr val="000000"/>
                </a:solidFill>
                <a:latin typeface="Courier New" panose="02070309020205020404" pitchFamily="49" charset="0"/>
              </a:rPr>
              <a:t>XConv_Start</a:t>
            </a:r>
            <a:r>
              <a:rPr lang="en-US" altLang="zh-CN" sz="1600" dirty="0" smtClean="0">
                <a:solidFill>
                  <a:srgbClr val="000000"/>
                </a:solidFill>
                <a:latin typeface="Courier New" panose="02070309020205020404" pitchFamily="49" charset="0"/>
              </a:rPr>
              <a:t>(&amp;</a:t>
            </a:r>
            <a:r>
              <a:rPr lang="en-US" altLang="zh-CN" sz="1600" dirty="0" err="1" smtClean="0">
                <a:solidFill>
                  <a:srgbClr val="000000"/>
                </a:solidFill>
                <a:latin typeface="Courier New" panose="02070309020205020404" pitchFamily="49" charset="0"/>
              </a:rPr>
              <a:t>xconv</a:t>
            </a:r>
            <a:r>
              <a:rPr lang="en-US" altLang="zh-CN" sz="1600" dirty="0" smtClean="0">
                <a:solidFill>
                  <a:srgbClr val="000000"/>
                </a:solidFill>
                <a:latin typeface="Courier New" panose="02070309020205020404" pitchFamily="49" charset="0"/>
              </a:rPr>
              <a:t>);</a:t>
            </a:r>
            <a:endParaRPr lang="en-US" altLang="zh-CN" sz="1600" dirty="0">
              <a:solidFill>
                <a:srgbClr val="000000"/>
              </a:solidFill>
              <a:latin typeface="Courier New" panose="02070309020205020404" pitchFamily="49" charset="0"/>
            </a:endParaRPr>
          </a:p>
          <a:p>
            <a:r>
              <a:rPr lang="en-US" altLang="zh-CN" sz="1600" b="1" dirty="0">
                <a:solidFill>
                  <a:srgbClr val="7F0055"/>
                </a:solidFill>
                <a:latin typeface="Courier New" panose="02070309020205020404" pitchFamily="49" charset="0"/>
              </a:rPr>
              <a:t>while</a:t>
            </a:r>
            <a:r>
              <a:rPr lang="en-US" altLang="zh-CN" sz="1600" b="1" dirty="0">
                <a:solidFill>
                  <a:srgbClr val="000000"/>
                </a:solidFill>
                <a:latin typeface="Courier New" panose="02070309020205020404" pitchFamily="49" charset="0"/>
              </a:rPr>
              <a:t>(!</a:t>
            </a:r>
            <a:r>
              <a:rPr lang="en-US" altLang="zh-CN" sz="1600" b="1" dirty="0" err="1" smtClean="0">
                <a:solidFill>
                  <a:srgbClr val="000000"/>
                </a:solidFill>
                <a:latin typeface="Courier New" panose="02070309020205020404" pitchFamily="49" charset="0"/>
              </a:rPr>
              <a:t>XConv_IsDone</a:t>
            </a:r>
            <a:r>
              <a:rPr lang="en-US" altLang="zh-CN" sz="1600" b="1" dirty="0" smtClean="0">
                <a:solidFill>
                  <a:srgbClr val="000000"/>
                </a:solidFill>
                <a:latin typeface="Courier New" panose="02070309020205020404" pitchFamily="49" charset="0"/>
              </a:rPr>
              <a:t>(&amp;</a:t>
            </a:r>
            <a:r>
              <a:rPr lang="en-US" altLang="zh-CN" sz="1600" b="1" dirty="0" err="1" smtClean="0">
                <a:solidFill>
                  <a:srgbClr val="000000"/>
                </a:solidFill>
                <a:latin typeface="Courier New" panose="02070309020205020404" pitchFamily="49" charset="0"/>
              </a:rPr>
              <a:t>xconv</a:t>
            </a:r>
            <a:r>
              <a:rPr lang="en-US" altLang="zh-CN" sz="1600" b="1" dirty="0" smtClean="0">
                <a:solidFill>
                  <a:srgbClr val="000000"/>
                </a:solidFill>
                <a:latin typeface="Courier New" panose="02070309020205020404" pitchFamily="49" charset="0"/>
              </a:rPr>
              <a:t>));</a:t>
            </a:r>
            <a:endParaRPr lang="zh-CN" altLang="en-US" sz="1600" dirty="0"/>
          </a:p>
        </p:txBody>
      </p:sp>
    </p:spTree>
    <p:extLst>
      <p:ext uri="{BB962C8B-B14F-4D97-AF65-F5344CB8AC3E}">
        <p14:creationId xmlns:p14="http://schemas.microsoft.com/office/powerpoint/2010/main" val="2333453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a:t>
            </a:r>
            <a:r>
              <a:rPr lang="zh-CN" altLang="en-US" dirty="0" smtClean="0"/>
              <a:t>控</a:t>
            </a:r>
            <a:r>
              <a:rPr lang="en-US" altLang="zh-CN" dirty="0" smtClean="0"/>
              <a:t>CPU</a:t>
            </a:r>
            <a:r>
              <a:rPr lang="zh-CN" altLang="en-US" dirty="0" smtClean="0"/>
              <a:t>代码编写</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2544507"/>
            <a:ext cx="5588479" cy="3184751"/>
          </a:xfrm>
          <a:prstGeom prst="rect">
            <a:avLst/>
          </a:prstGeom>
        </p:spPr>
      </p:pic>
      <p:pic>
        <p:nvPicPr>
          <p:cNvPr id="5" name="图片 4"/>
          <p:cNvPicPr>
            <a:picLocks noChangeAspect="1"/>
          </p:cNvPicPr>
          <p:nvPr/>
        </p:nvPicPr>
        <p:blipFill>
          <a:blip r:embed="rId3"/>
          <a:stretch>
            <a:fillRect/>
          </a:stretch>
        </p:blipFill>
        <p:spPr>
          <a:xfrm>
            <a:off x="838200" y="1485991"/>
            <a:ext cx="7512261" cy="726478"/>
          </a:xfrm>
          <a:prstGeom prst="rect">
            <a:avLst/>
          </a:prstGeom>
        </p:spPr>
      </p:pic>
      <p:pic>
        <p:nvPicPr>
          <p:cNvPr id="6" name="图片 5"/>
          <p:cNvPicPr>
            <a:picLocks noChangeAspect="1"/>
          </p:cNvPicPr>
          <p:nvPr/>
        </p:nvPicPr>
        <p:blipFill>
          <a:blip r:embed="rId4"/>
          <a:stretch>
            <a:fillRect/>
          </a:stretch>
        </p:blipFill>
        <p:spPr>
          <a:xfrm>
            <a:off x="8609927" y="2367744"/>
            <a:ext cx="3027872" cy="4303729"/>
          </a:xfrm>
          <a:prstGeom prst="rect">
            <a:avLst/>
          </a:prstGeom>
        </p:spPr>
      </p:pic>
    </p:spTree>
    <p:extLst>
      <p:ext uri="{BB962C8B-B14F-4D97-AF65-F5344CB8AC3E}">
        <p14:creationId xmlns:p14="http://schemas.microsoft.com/office/powerpoint/2010/main" val="3765255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演示</a:t>
            </a:r>
          </a:p>
        </p:txBody>
      </p:sp>
      <p:sp>
        <p:nvSpPr>
          <p:cNvPr id="3" name="内容占位符 2"/>
          <p:cNvSpPr>
            <a:spLocks noGrp="1"/>
          </p:cNvSpPr>
          <p:nvPr>
            <p:ph idx="1"/>
          </p:nvPr>
        </p:nvSpPr>
        <p:spPr/>
        <p:txBody>
          <a:bodyPr/>
          <a:lstStyle/>
          <a:p>
            <a:r>
              <a:rPr lang="en-US" altLang="zh-CN" dirty="0" smtClean="0"/>
              <a:t>1. </a:t>
            </a:r>
            <a:r>
              <a:rPr lang="zh-CN" altLang="en-US" dirty="0" smtClean="0"/>
              <a:t>使用</a:t>
            </a:r>
            <a:r>
              <a:rPr lang="en-US" altLang="zh-CN" dirty="0" smtClean="0"/>
              <a:t>HLS</a:t>
            </a:r>
            <a:r>
              <a:rPr lang="zh-CN" altLang="en-US" dirty="0" smtClean="0"/>
              <a:t>生成卷积、池化运算模块</a:t>
            </a:r>
            <a:endParaRPr lang="en-US" altLang="zh-CN" dirty="0" smtClean="0"/>
          </a:p>
          <a:p>
            <a:r>
              <a:rPr lang="en-US" altLang="zh-CN" dirty="0" smtClean="0"/>
              <a:t>2.</a:t>
            </a:r>
            <a:r>
              <a:rPr lang="zh-CN" altLang="en-US" dirty="0" smtClean="0"/>
              <a:t>搭建基于</a:t>
            </a:r>
            <a:r>
              <a:rPr lang="en-US" altLang="zh-CN" dirty="0" smtClean="0"/>
              <a:t>ZYNQ</a:t>
            </a:r>
            <a:r>
              <a:rPr lang="zh-CN" altLang="en-US" dirty="0" smtClean="0"/>
              <a:t>的</a:t>
            </a:r>
            <a:r>
              <a:rPr lang="en-US" altLang="zh-CN" dirty="0" smtClean="0"/>
              <a:t>SOC</a:t>
            </a:r>
            <a:r>
              <a:rPr lang="zh-CN" altLang="en-US" dirty="0" smtClean="0"/>
              <a:t>平台</a:t>
            </a:r>
            <a:endParaRPr lang="en-US" altLang="zh-CN" dirty="0" smtClean="0"/>
          </a:p>
          <a:p>
            <a:r>
              <a:rPr lang="en-US" altLang="zh-CN" dirty="0" smtClean="0"/>
              <a:t>3.</a:t>
            </a:r>
            <a:r>
              <a:rPr lang="zh-CN" altLang="en-US" dirty="0" smtClean="0"/>
              <a:t>编写主控代码，并测试</a:t>
            </a:r>
            <a:r>
              <a:rPr lang="zh-CN" altLang="en-US" dirty="0"/>
              <a:t>卷积、池化运算模块</a:t>
            </a:r>
            <a:endParaRPr lang="en-US" altLang="zh-CN" dirty="0"/>
          </a:p>
          <a:p>
            <a:r>
              <a:rPr lang="en-US" altLang="zh-CN" dirty="0" smtClean="0"/>
              <a:t>4.</a:t>
            </a:r>
            <a:r>
              <a:rPr lang="zh-CN" altLang="en-US" dirty="0" smtClean="0"/>
              <a:t>使用卷积、</a:t>
            </a:r>
            <a:r>
              <a:rPr lang="zh-CN" altLang="en-US" dirty="0"/>
              <a:t>池化运算</a:t>
            </a:r>
            <a:r>
              <a:rPr lang="zh-CN" altLang="en-US" dirty="0" smtClean="0"/>
              <a:t>模块实现</a:t>
            </a:r>
            <a:r>
              <a:rPr lang="en-US" altLang="zh-CN" dirty="0" smtClean="0"/>
              <a:t>MNIST</a:t>
            </a:r>
            <a:r>
              <a:rPr lang="zh-CN" altLang="en-US" smtClean="0"/>
              <a:t>网络的运算</a:t>
            </a:r>
            <a:endParaRPr lang="en-US" altLang="zh-CN" dirty="0"/>
          </a:p>
          <a:p>
            <a:endParaRPr lang="zh-CN" altLang="en-US" dirty="0"/>
          </a:p>
        </p:txBody>
      </p:sp>
    </p:spTree>
    <p:extLst>
      <p:ext uri="{BB962C8B-B14F-4D97-AF65-F5344CB8AC3E}">
        <p14:creationId xmlns:p14="http://schemas.microsoft.com/office/powerpoint/2010/main" val="280183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Softmax</a:t>
            </a:r>
            <a:r>
              <a:rPr lang="zh-CN" altLang="en-US" dirty="0" smtClean="0"/>
              <a:t>讲解</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手写识别最简单的思想就是：对于图片中的每个像素即矩阵中的每个位置的点对于不同的分类结果（</a:t>
            </a:r>
            <a:r>
              <a:rPr lang="en-US" altLang="zh-CN" dirty="0" smtClean="0"/>
              <a:t>0-9</a:t>
            </a:r>
            <a:r>
              <a:rPr lang="zh-CN" altLang="en-US" dirty="0" smtClean="0"/>
              <a:t>）有一个支持率</a:t>
            </a:r>
            <a:r>
              <a:rPr lang="en-US" altLang="zh-CN" dirty="0" smtClean="0"/>
              <a:t>Wxy</a:t>
            </a:r>
            <a:r>
              <a:rPr lang="zh-CN" altLang="en-US" dirty="0" smtClean="0"/>
              <a:t>，然后将图片中每个像素对于每一种分类的支持率全部加起来，支持率最高的分类就作为这张图的分类。</a:t>
            </a:r>
            <a:endParaRPr lang="en-US" altLang="zh-CN" dirty="0" smtClean="0"/>
          </a:p>
          <a:p>
            <a:pPr marL="0" indent="0">
              <a:buNone/>
            </a:pP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943" y="3529041"/>
            <a:ext cx="6192114" cy="1524213"/>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419" y="5053254"/>
            <a:ext cx="3065502" cy="1413004"/>
          </a:xfrm>
          <a:prstGeom prst="rect">
            <a:avLst/>
          </a:prstGeom>
        </p:spPr>
      </p:pic>
    </p:spTree>
    <p:extLst>
      <p:ext uri="{BB962C8B-B14F-4D97-AF65-F5344CB8AC3E}">
        <p14:creationId xmlns:p14="http://schemas.microsoft.com/office/powerpoint/2010/main" val="2843433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卷积神经网络（</a:t>
            </a:r>
            <a:r>
              <a:rPr lang="en-US" altLang="zh-CN" dirty="0" smtClean="0"/>
              <a:t>CNN</a:t>
            </a:r>
            <a:r>
              <a:rPr lang="zh-CN" altLang="en-US" dirty="0" smtClean="0"/>
              <a: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208" y="2630784"/>
            <a:ext cx="9905584" cy="2176348"/>
          </a:xfrm>
        </p:spPr>
      </p:pic>
    </p:spTree>
    <p:extLst>
      <p:ext uri="{BB962C8B-B14F-4D97-AF65-F5344CB8AC3E}">
        <p14:creationId xmlns:p14="http://schemas.microsoft.com/office/powerpoint/2010/main" val="2850144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卷积神经网络（</a:t>
            </a:r>
            <a:r>
              <a:rPr lang="en-US" altLang="zh-CN" dirty="0" smtClean="0"/>
              <a:t>CNN</a:t>
            </a:r>
            <a:r>
              <a:rPr lang="zh-CN" altLang="en-US" dirty="0" smtClean="0"/>
              <a:t>）</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刚才的方法准确率只有</a:t>
            </a:r>
            <a:r>
              <a:rPr lang="en-US" altLang="zh-CN" dirty="0" smtClean="0"/>
              <a:t>92%~93%</a:t>
            </a:r>
            <a:r>
              <a:rPr lang="zh-CN" altLang="en-US" dirty="0" smtClean="0"/>
              <a:t>左右，那么采用卷积神经网络会大大提高准确率。</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369" y="2728432"/>
            <a:ext cx="7678222" cy="3448531"/>
          </a:xfrm>
          <a:prstGeom prst="rect">
            <a:avLst/>
          </a:prstGeom>
        </p:spPr>
      </p:pic>
    </p:spTree>
    <p:extLst>
      <p:ext uri="{BB962C8B-B14F-4D97-AF65-F5344CB8AC3E}">
        <p14:creationId xmlns:p14="http://schemas.microsoft.com/office/powerpoint/2010/main" val="284423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池化</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5481" y="1690688"/>
            <a:ext cx="7221038" cy="4451478"/>
          </a:xfrm>
        </p:spPr>
      </p:pic>
    </p:spTree>
    <p:extLst>
      <p:ext uri="{BB962C8B-B14F-4D97-AF65-F5344CB8AC3E}">
        <p14:creationId xmlns:p14="http://schemas.microsoft.com/office/powerpoint/2010/main" val="296604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激活函数</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25739"/>
            <a:ext cx="2553056" cy="4010585"/>
          </a:xfr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5970" y="1608214"/>
            <a:ext cx="3048425" cy="3924848"/>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1679" y="1773163"/>
            <a:ext cx="2495898" cy="3924848"/>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6542" y="1773163"/>
            <a:ext cx="2791215" cy="4077269"/>
          </a:xfrm>
          <a:prstGeom prst="rect">
            <a:avLst/>
          </a:prstGeom>
        </p:spPr>
      </p:pic>
      <p:pic>
        <p:nvPicPr>
          <p:cNvPr id="8" name="图片 7"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5953" y="1954163"/>
            <a:ext cx="2333951" cy="3562847"/>
          </a:xfrm>
          <a:prstGeom prst="rect">
            <a:avLst/>
          </a:prstGeom>
        </p:spPr>
      </p:pic>
    </p:spTree>
    <p:extLst>
      <p:ext uri="{BB962C8B-B14F-4D97-AF65-F5344CB8AC3E}">
        <p14:creationId xmlns:p14="http://schemas.microsoft.com/office/powerpoint/2010/main" val="3868268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a:t>
            </a:r>
            <a:r>
              <a:rPr lang="en-US" altLang="zh-CN" dirty="0" smtClean="0"/>
              <a:t>Dropout</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神经网络容易出现过拟合的情况，就是训练准确率很高，但是测试准确率不高。容易出现在训练样本不足，网络庞大的情况下。</a:t>
            </a:r>
            <a:endParaRPr lang="en-US" altLang="zh-CN" dirty="0" smtClean="0"/>
          </a:p>
          <a:p>
            <a:pPr marL="0" indent="0">
              <a:buNone/>
            </a:pPr>
            <a:r>
              <a:rPr lang="en-US" altLang="zh-CN" dirty="0" smtClean="0"/>
              <a:t>dropout</a:t>
            </a:r>
            <a:r>
              <a:rPr lang="zh-CN" altLang="en-US" dirty="0" smtClean="0"/>
              <a:t>可以有效的防止过拟合的产生。减小了神经元之间的相 互依赖。</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198" y="3322866"/>
            <a:ext cx="2810267" cy="2915057"/>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9646" y="3322866"/>
            <a:ext cx="2905530" cy="2915057"/>
          </a:xfrm>
          <a:prstGeom prst="rect">
            <a:avLst/>
          </a:prstGeom>
        </p:spPr>
      </p:pic>
    </p:spTree>
    <p:extLst>
      <p:ext uri="{BB962C8B-B14F-4D97-AF65-F5344CB8AC3E}">
        <p14:creationId xmlns:p14="http://schemas.microsoft.com/office/powerpoint/2010/main" val="1764809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a:t>
            </a:r>
            <a:r>
              <a:rPr lang="en-US" altLang="zh-CN" dirty="0" err="1" smtClean="0"/>
              <a:t>Tensorflow</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554807"/>
            <a:ext cx="4467225" cy="1390650"/>
          </a:xfrm>
          <a:prstGeom prst="rect">
            <a:avLst/>
          </a:prstGeom>
        </p:spPr>
      </p:pic>
      <p:pic>
        <p:nvPicPr>
          <p:cNvPr id="5" name="图片 4"/>
          <p:cNvPicPr>
            <a:picLocks noChangeAspect="1"/>
          </p:cNvPicPr>
          <p:nvPr/>
        </p:nvPicPr>
        <p:blipFill>
          <a:blip r:embed="rId3"/>
          <a:stretch>
            <a:fillRect/>
          </a:stretch>
        </p:blipFill>
        <p:spPr>
          <a:xfrm>
            <a:off x="838200" y="3162030"/>
            <a:ext cx="5048250" cy="1362075"/>
          </a:xfrm>
          <a:prstGeom prst="rect">
            <a:avLst/>
          </a:prstGeom>
        </p:spPr>
      </p:pic>
      <p:pic>
        <p:nvPicPr>
          <p:cNvPr id="6" name="图片 5"/>
          <p:cNvPicPr>
            <a:picLocks noChangeAspect="1"/>
          </p:cNvPicPr>
          <p:nvPr/>
        </p:nvPicPr>
        <p:blipFill>
          <a:blip r:embed="rId4"/>
          <a:stretch>
            <a:fillRect/>
          </a:stretch>
        </p:blipFill>
        <p:spPr>
          <a:xfrm>
            <a:off x="5994460" y="1959633"/>
            <a:ext cx="4438650" cy="466725"/>
          </a:xfrm>
          <a:prstGeom prst="rect">
            <a:avLst/>
          </a:prstGeom>
        </p:spPr>
      </p:pic>
      <p:pic>
        <p:nvPicPr>
          <p:cNvPr id="7" name="图片 6"/>
          <p:cNvPicPr>
            <a:picLocks noChangeAspect="1"/>
          </p:cNvPicPr>
          <p:nvPr/>
        </p:nvPicPr>
        <p:blipFill>
          <a:blip r:embed="rId5"/>
          <a:stretch>
            <a:fillRect/>
          </a:stretch>
        </p:blipFill>
        <p:spPr>
          <a:xfrm>
            <a:off x="5994460" y="2721619"/>
            <a:ext cx="5810250" cy="447675"/>
          </a:xfrm>
          <a:prstGeom prst="rect">
            <a:avLst/>
          </a:prstGeom>
        </p:spPr>
      </p:pic>
    </p:spTree>
    <p:extLst>
      <p:ext uri="{BB962C8B-B14F-4D97-AF65-F5344CB8AC3E}">
        <p14:creationId xmlns:p14="http://schemas.microsoft.com/office/powerpoint/2010/main" val="14436142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1211</TotalTime>
  <Words>539</Words>
  <Application>Microsoft Office PowerPoint</Application>
  <PresentationFormat>宽屏</PresentationFormat>
  <Paragraphs>86</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宋体</vt:lpstr>
      <vt:lpstr>Arial</vt:lpstr>
      <vt:lpstr>Calibri</vt:lpstr>
      <vt:lpstr>Calibri Light</vt:lpstr>
      <vt:lpstr>Courier New</vt:lpstr>
      <vt:lpstr>Office 主题</vt:lpstr>
      <vt:lpstr>MINIST</vt:lpstr>
      <vt:lpstr>图片解析</vt:lpstr>
      <vt:lpstr>Softmax讲解</vt:lpstr>
      <vt:lpstr>卷积神经网络（CNN）</vt:lpstr>
      <vt:lpstr>卷积神经网络（CNN）</vt:lpstr>
      <vt:lpstr>池化</vt:lpstr>
      <vt:lpstr>激活函数</vt:lpstr>
      <vt:lpstr>关于Dropout</vt:lpstr>
      <vt:lpstr>关于Tensorflow</vt:lpstr>
      <vt:lpstr>关于Tensorflow</vt:lpstr>
      <vt:lpstr>关于高层次综合</vt:lpstr>
      <vt:lpstr>高层次综合综合实现MNIST的思路</vt:lpstr>
      <vt:lpstr>高层次综合综合实现MNIST的思路</vt:lpstr>
      <vt:lpstr>高层次综合综合实现MNIST的思路</vt:lpstr>
      <vt:lpstr>全连接与卷积</vt:lpstr>
      <vt:lpstr>卷积运算的C语言实现</vt:lpstr>
      <vt:lpstr>给高层次综合工具设置综合向导</vt:lpstr>
      <vt:lpstr>开发板介绍</vt:lpstr>
      <vt:lpstr>开发板介绍</vt:lpstr>
      <vt:lpstr>PYNQ开发体验</vt:lpstr>
      <vt:lpstr>基于ZYNQ的SOC平台搭建</vt:lpstr>
      <vt:lpstr>主控CPU代码编写</vt:lpstr>
      <vt:lpstr>主控CPU代码编写</vt:lpstr>
      <vt:lpstr>主控CPU代码编写</vt:lpstr>
      <vt:lpstr>演示</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MINIST</dc:title>
  <dc:creator>黄 宇杰</dc:creator>
  <cp:lastModifiedBy>Caiyujie</cp:lastModifiedBy>
  <cp:revision>76</cp:revision>
  <dcterms:created xsi:type="dcterms:W3CDTF">2018-10-07T11:49:46Z</dcterms:created>
  <dcterms:modified xsi:type="dcterms:W3CDTF">2018-11-06T04:06:01Z</dcterms:modified>
</cp:coreProperties>
</file>