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256" r:id="rId3"/>
    <p:sldId id="265" r:id="rId4"/>
    <p:sldId id="266" r:id="rId5"/>
    <p:sldId id="268" r:id="rId6"/>
    <p:sldId id="267" r:id="rId7"/>
    <p:sldId id="269" r:id="rId8"/>
    <p:sldId id="275" r:id="rId9"/>
    <p:sldId id="276" r:id="rId10"/>
    <p:sldId id="277" r:id="rId11"/>
    <p:sldId id="278" r:id="rId12"/>
    <p:sldId id="279" r:id="rId13"/>
    <p:sldId id="280" r:id="rId14"/>
    <p:sldId id="282" r:id="rId15"/>
    <p:sldId id="284" r:id="rId16"/>
    <p:sldId id="285" r:id="rId17"/>
    <p:sldId id="283" r:id="rId18"/>
    <p:sldId id="286" r:id="rId19"/>
    <p:sldId id="274" r:id="rId20"/>
    <p:sldId id="287"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0" autoAdjust="0"/>
    <p:restoredTop sz="94660"/>
  </p:normalViewPr>
  <p:slideViewPr>
    <p:cSldViewPr showGuides="1">
      <p:cViewPr varScale="1">
        <p:scale>
          <a:sx n="74" d="100"/>
          <a:sy n="74" d="100"/>
        </p:scale>
        <p:origin x="60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1/19/2017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1/19/2017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0FA9E5-6744-4841-888F-9E7CC0C2B7EC}" type="datetimeFigureOut">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t>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t>1/19/2017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E0FA9E5-6744-4841-888F-9E7CC0C2B7EC}" type="datetimeFigureOut">
              <a:rPr lang="en-US"/>
              <a:t>1/19/2017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1/19/2017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t>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1/19/2017</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56" y="260648"/>
            <a:ext cx="7909518" cy="987153"/>
          </a:xfrm>
        </p:spPr>
        <p:txBody>
          <a:bodyPr>
            <a:noAutofit/>
          </a:bodyPr>
          <a:lstStyle/>
          <a:p>
            <a:r>
              <a:rPr lang="en-US" sz="4800" smtClean="0">
                <a:latin typeface="Tahoma" panose="020B0604030504040204" pitchFamily="34" charset="0"/>
                <a:ea typeface="Tahoma" panose="020B0604030504040204" pitchFamily="34" charset="0"/>
                <a:cs typeface="Tahoma" panose="020B0604030504040204" pitchFamily="34" charset="0"/>
              </a:rPr>
              <a:t>BÁO CÁO NGHIÊN CỨU</a:t>
            </a:r>
            <a:endParaRPr lang="en-US" sz="480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89756" y="1556792"/>
            <a:ext cx="1185672" cy="369332"/>
          </a:xfrm>
          <a:prstGeom prst="rect">
            <a:avLst/>
          </a:prstGeom>
          <a:noFill/>
        </p:spPr>
        <p:txBody>
          <a:bodyPr wrap="square" rtlCol="0">
            <a:spAutoFit/>
          </a:bodyPr>
          <a:lstStyle/>
          <a:p>
            <a:r>
              <a:rPr lang="en-US" b="1" i="1" u="sng" smtClean="0">
                <a:latin typeface="Tahoma" panose="020B0604030504040204" pitchFamily="34" charset="0"/>
                <a:ea typeface="Tahoma" panose="020B0604030504040204" pitchFamily="34" charset="0"/>
                <a:cs typeface="Tahoma" panose="020B0604030504040204" pitchFamily="34" charset="0"/>
              </a:rPr>
              <a:t>ĐỀ TÀI:</a:t>
            </a:r>
            <a:endParaRPr lang="vi-VN" b="1" i="1" u="sng">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125860" y="1741458"/>
            <a:ext cx="6688358" cy="1323439"/>
          </a:xfrm>
          <a:prstGeom prst="rect">
            <a:avLst/>
          </a:prstGeom>
          <a:noFill/>
        </p:spPr>
        <p:txBody>
          <a:bodyPr wrap="square" rtlCol="0">
            <a:spAutoFit/>
          </a:bodyPr>
          <a:lstStyle/>
          <a:p>
            <a:pPr algn="ctr"/>
            <a:r>
              <a:rPr lang="vi-VN" sz="4000" smtClean="0">
                <a:latin typeface="Tahoma" panose="020B0604030504040204" pitchFamily="34" charset="0"/>
                <a:ea typeface="Tahoma" panose="020B0604030504040204" pitchFamily="34" charset="0"/>
                <a:cs typeface="Tahoma" panose="020B0604030504040204" pitchFamily="34" charset="0"/>
              </a:rPr>
              <a:t>KIẾN TRÚC PHẦN MỀM HƯỚNG THÀNH PHẦN</a:t>
            </a:r>
            <a:endParaRPr lang="vi-VN" sz="400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536189" y="3333397"/>
            <a:ext cx="7867700" cy="2246769"/>
          </a:xfrm>
          <a:prstGeom prst="rect">
            <a:avLst/>
          </a:prstGeom>
          <a:noFill/>
        </p:spPr>
        <p:txBody>
          <a:bodyPr wrap="square" rtlCol="0">
            <a:spAutoFit/>
          </a:bodyPr>
          <a:lstStyle/>
          <a:p>
            <a:r>
              <a:rPr lang="en-US" sz="2800" b="1" err="1" smtClean="0">
                <a:latin typeface="Tahoma" panose="020B0604030504040204" pitchFamily="34" charset="0"/>
                <a:ea typeface="Tahoma" panose="020B0604030504040204" pitchFamily="34" charset="0"/>
                <a:cs typeface="Tahoma" panose="020B0604030504040204" pitchFamily="34" charset="0"/>
              </a:rPr>
              <a:t>Nh.SVTH</a:t>
            </a:r>
            <a:r>
              <a:rPr lang="en-US" sz="2800" b="1" smtClean="0">
                <a:latin typeface="Tahoma" panose="020B0604030504040204" pitchFamily="34" charset="0"/>
                <a:ea typeface="Tahoma" panose="020B0604030504040204" pitchFamily="34" charset="0"/>
                <a:cs typeface="Tahoma" panose="020B0604030504040204" pitchFamily="34" charset="0"/>
              </a:rPr>
              <a:t>: </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Trần</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Văn</a:t>
            </a:r>
            <a:r>
              <a:rPr lang="en-US" sz="2800" smtClean="0">
                <a:latin typeface="Tahoma" panose="020B0604030504040204" pitchFamily="34" charset="0"/>
                <a:ea typeface="Tahoma" panose="020B0604030504040204" pitchFamily="34" charset="0"/>
                <a:cs typeface="Tahoma" panose="020B0604030504040204" pitchFamily="34" charset="0"/>
              </a:rPr>
              <a:t> Cương</a:t>
            </a:r>
          </a:p>
          <a:p>
            <a:r>
              <a:rPr lang="en-US" sz="2800" smtClean="0">
                <a:latin typeface="Tahoma" panose="020B0604030504040204" pitchFamily="34" charset="0"/>
                <a:ea typeface="Tahoma" panose="020B0604030504040204" pitchFamily="34" charset="0"/>
                <a:cs typeface="Tahoma" panose="020B0604030504040204" pitchFamily="34" charset="0"/>
              </a:rPr>
              <a:t>		Chu Xuân Linh</a:t>
            </a:r>
          </a:p>
          <a:p>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Ngô</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Doãn</a:t>
            </a:r>
            <a:r>
              <a:rPr lang="en-US" sz="2800" smtClean="0">
                <a:latin typeface="Tahoma" panose="020B0604030504040204" pitchFamily="34" charset="0"/>
                <a:ea typeface="Tahoma" panose="020B0604030504040204" pitchFamily="34" charset="0"/>
                <a:cs typeface="Tahoma" panose="020B0604030504040204" pitchFamily="34" charset="0"/>
              </a:rPr>
              <a:t> Tình</a:t>
            </a:r>
          </a:p>
          <a:p>
            <a:r>
              <a:rPr lang="en-US" sz="2800">
                <a:latin typeface="Tahoma" panose="020B0604030504040204" pitchFamily="34" charset="0"/>
                <a:ea typeface="Tahoma" panose="020B0604030504040204" pitchFamily="34" charset="0"/>
                <a:cs typeface="Tahoma" panose="020B0604030504040204" pitchFamily="34" charset="0"/>
              </a:rPr>
              <a:t>	</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Phạm</a:t>
            </a:r>
            <a:r>
              <a:rPr lang="en-US" sz="2800" smtClean="0">
                <a:latin typeface="Tahoma" panose="020B0604030504040204" pitchFamily="34" charset="0"/>
                <a:ea typeface="Tahoma" panose="020B0604030504040204" pitchFamily="34" charset="0"/>
                <a:cs typeface="Tahoma" panose="020B0604030504040204" pitchFamily="34" charset="0"/>
              </a:rPr>
              <a:t> Xuân Tú</a:t>
            </a:r>
          </a:p>
          <a:p>
            <a:r>
              <a:rPr lang="en-US" sz="2800">
                <a:latin typeface="Tahoma" panose="020B0604030504040204" pitchFamily="34" charset="0"/>
                <a:ea typeface="Tahoma" panose="020B0604030504040204" pitchFamily="34" charset="0"/>
                <a:cs typeface="Tahoma" panose="020B0604030504040204" pitchFamily="34" charset="0"/>
              </a:rPr>
              <a:t>	</a:t>
            </a:r>
            <a:r>
              <a:rPr lang="en-US" sz="2800" smtClean="0">
                <a:latin typeface="Tahoma" panose="020B0604030504040204" pitchFamily="34" charset="0"/>
                <a:ea typeface="Tahoma" panose="020B0604030504040204" pitchFamily="34" charset="0"/>
                <a:cs typeface="Tahoma" panose="020B0604030504040204" pitchFamily="34" charset="0"/>
              </a:rPr>
              <a:t>	Dương Xuân Tùng</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8249320"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KHẢ NĂNG MỞ RỘNG</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3404" y="1593426"/>
            <a:ext cx="10126860" cy="3046988"/>
          </a:xfrm>
          <a:prstGeom prst="rect">
            <a:avLst/>
          </a:prstGeom>
          <a:noFill/>
        </p:spPr>
        <p:txBody>
          <a:bodyPr wrap="square" rtlCol="0">
            <a:spAutoFit/>
          </a:bodyPr>
          <a:lstStyle/>
          <a:p>
            <a:pPr lvl="0">
              <a:lnSpc>
                <a:spcPct val="150000"/>
              </a:lnSpc>
            </a:pPr>
            <a:r>
              <a:rPr lang="vi-VN" sz="2800"/>
              <a:t>Một thành phần có thể được mở rộng từ các thành phần hiện có để cung cấp cho hành vi mới.</a:t>
            </a:r>
          </a:p>
          <a:p>
            <a:pPr>
              <a:lnSpc>
                <a:spcPct val="150000"/>
              </a:lnSpc>
            </a:pPr>
            <a:endParaRPr lang="vi-VN" sz="72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6275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8249320"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ĐÓNG GÓI</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3404" y="1593426"/>
            <a:ext cx="10126860" cy="1384995"/>
          </a:xfrm>
          <a:prstGeom prst="rect">
            <a:avLst/>
          </a:prstGeom>
          <a:noFill/>
        </p:spPr>
        <p:txBody>
          <a:bodyPr wrap="square" rtlCol="0">
            <a:spAutoFit/>
          </a:bodyPr>
          <a:lstStyle/>
          <a:p>
            <a:pPr lvl="0">
              <a:lnSpc>
                <a:spcPct val="150000"/>
              </a:lnSpc>
            </a:pPr>
            <a:r>
              <a:rPr lang="vi-VN" sz="2800" smtClean="0"/>
              <a:t>Các thành phần được đóng gói nhằm mục đích dễ dàng tái sử dụng một cách dễ dàng, dễ tiếp cận.</a:t>
            </a:r>
            <a:endParaRPr lang="vi-VN" sz="72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7704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8249320"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ĐỘC LẬP</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3404" y="1593426"/>
            <a:ext cx="10126860" cy="2589812"/>
          </a:xfrm>
          <a:prstGeom prst="rect">
            <a:avLst/>
          </a:prstGeom>
          <a:noFill/>
        </p:spPr>
        <p:txBody>
          <a:bodyPr wrap="square" rtlCol="0">
            <a:spAutoFit/>
          </a:bodyPr>
          <a:lstStyle/>
          <a:p>
            <a:pPr lvl="0">
              <a:lnSpc>
                <a:spcPct val="150000"/>
              </a:lnSpc>
            </a:pPr>
            <a:r>
              <a:rPr lang="vi-VN" sz="2800"/>
              <a:t>Các thành phần được thiết kế để có thể hạn chế sự phụ thuộc vào các thành phần khác. Do đó các thành phần có thể được triển khai vào bất kỳ môi trường thích hợp mà không ảnh hưởng đến các thành phần hoặc các hệ thống khác.</a:t>
            </a:r>
            <a:endParaRPr lang="vi-VN" sz="9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8807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8249320"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ƯU ĐIỂM</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3404" y="1593426"/>
            <a:ext cx="10126860" cy="3970318"/>
          </a:xfrm>
          <a:prstGeom prst="rect">
            <a:avLst/>
          </a:prstGeom>
          <a:noFill/>
        </p:spPr>
        <p:txBody>
          <a:bodyPr wrap="square" rtlCol="0">
            <a:spAutoFit/>
          </a:bodyPr>
          <a:lstStyle/>
          <a:p>
            <a:pPr marL="857250" lvl="0" indent="-857250">
              <a:lnSpc>
                <a:spcPct val="150000"/>
              </a:lnSpc>
              <a:buFont typeface="Wingdings" panose="05000000000000000000" pitchFamily="2" charset="2"/>
              <a:buChar char="ü"/>
            </a:pPr>
            <a:r>
              <a:rPr lang="vi-VN" sz="2800" smtClean="0">
                <a:latin typeface="Tahoma" panose="020B0604030504040204" pitchFamily="34" charset="0"/>
                <a:ea typeface="Tahoma" panose="020B0604030504040204" pitchFamily="34" charset="0"/>
                <a:cs typeface="Tahoma" panose="020B0604030504040204" pitchFamily="34" charset="0"/>
              </a:rPr>
              <a:t>Dễ triển khai</a:t>
            </a:r>
          </a:p>
          <a:p>
            <a:pPr marL="857250" lvl="0" indent="-857250">
              <a:lnSpc>
                <a:spcPct val="150000"/>
              </a:lnSpc>
              <a:buFont typeface="Wingdings" panose="05000000000000000000" pitchFamily="2" charset="2"/>
              <a:buChar char="ü"/>
            </a:pPr>
            <a:r>
              <a:rPr lang="vi-VN" sz="2800" smtClean="0">
                <a:latin typeface="Tahoma" panose="020B0604030504040204" pitchFamily="34" charset="0"/>
                <a:ea typeface="Tahoma" panose="020B0604030504040204" pitchFamily="34" charset="0"/>
                <a:cs typeface="Tahoma" panose="020B0604030504040204" pitchFamily="34" charset="0"/>
              </a:rPr>
              <a:t>Chi phí giảm</a:t>
            </a:r>
          </a:p>
          <a:p>
            <a:pPr marL="857250" lvl="0" indent="-857250">
              <a:lnSpc>
                <a:spcPct val="150000"/>
              </a:lnSpc>
              <a:buFont typeface="Wingdings" panose="05000000000000000000" pitchFamily="2" charset="2"/>
              <a:buChar char="ü"/>
            </a:pPr>
            <a:r>
              <a:rPr lang="vi-VN" sz="2800" smtClean="0">
                <a:latin typeface="Tahoma" panose="020B0604030504040204" pitchFamily="34" charset="0"/>
                <a:ea typeface="Tahoma" panose="020B0604030504040204" pitchFamily="34" charset="0"/>
                <a:cs typeface="Tahoma" panose="020B0604030504040204" pitchFamily="34" charset="0"/>
              </a:rPr>
              <a:t>Dễ phát triển</a:t>
            </a:r>
          </a:p>
          <a:p>
            <a:pPr marL="857250" lvl="0" indent="-857250">
              <a:lnSpc>
                <a:spcPct val="150000"/>
              </a:lnSpc>
              <a:buFont typeface="Wingdings" panose="05000000000000000000" pitchFamily="2" charset="2"/>
              <a:buChar char="ü"/>
            </a:pPr>
            <a:r>
              <a:rPr lang="vi-VN" sz="2800" smtClean="0">
                <a:latin typeface="Tahoma" panose="020B0604030504040204" pitchFamily="34" charset="0"/>
                <a:ea typeface="Tahoma" panose="020B0604030504040204" pitchFamily="34" charset="0"/>
                <a:cs typeface="Tahoma" panose="020B0604030504040204" pitchFamily="34" charset="0"/>
              </a:rPr>
              <a:t>Tái sử dụng</a:t>
            </a:r>
          </a:p>
          <a:p>
            <a:pPr marL="857250" lvl="0" indent="-857250">
              <a:lnSpc>
                <a:spcPct val="150000"/>
              </a:lnSpc>
              <a:buFont typeface="Wingdings" panose="05000000000000000000" pitchFamily="2" charset="2"/>
              <a:buChar char="ü"/>
            </a:pPr>
            <a:r>
              <a:rPr lang="vi-VN" sz="2800" smtClean="0">
                <a:latin typeface="Tahoma" panose="020B0604030504040204" pitchFamily="34" charset="0"/>
                <a:ea typeface="Tahoma" panose="020B0604030504040204" pitchFamily="34" charset="0"/>
                <a:cs typeface="Tahoma" panose="020B0604030504040204" pitchFamily="34" charset="0"/>
              </a:rPr>
              <a:t>Tăng năng suất phần mềm</a:t>
            </a:r>
          </a:p>
          <a:p>
            <a:pPr marL="857250" lvl="0" indent="-857250">
              <a:lnSpc>
                <a:spcPct val="150000"/>
              </a:lnSpc>
              <a:buFont typeface="Wingdings" panose="05000000000000000000" pitchFamily="2" charset="2"/>
              <a:buChar char="ü"/>
            </a:pPr>
            <a:r>
              <a:rPr lang="vi-VN" sz="2800" smtClean="0">
                <a:latin typeface="Tahoma" panose="020B0604030504040204" pitchFamily="34" charset="0"/>
                <a:ea typeface="Tahoma" panose="020B0604030504040204" pitchFamily="34" charset="0"/>
                <a:cs typeface="Tahoma" panose="020B0604030504040204" pitchFamily="34" charset="0"/>
              </a:rPr>
              <a:t>Tăng độ tin cậy của phần mềm</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28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8249320"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ƯU ĐIỂM</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1764" y="1268760"/>
            <a:ext cx="11365924" cy="4752528"/>
          </a:xfrm>
          <a:prstGeom prst="rect">
            <a:avLst/>
          </a:prstGeom>
          <a:noFill/>
        </p:spPr>
        <p:txBody>
          <a:bodyPr wrap="square" rtlCol="0">
            <a:spAutoFit/>
          </a:bodyPr>
          <a:lstStyle/>
          <a:p>
            <a:pPr lvl="0" algn="just">
              <a:lnSpc>
                <a:spcPct val="150000"/>
              </a:lnSpc>
            </a:pPr>
            <a:r>
              <a:rPr lang="vi-VN" sz="2800" b="1" dirty="0" smtClean="0">
                <a:latin typeface="Tahoma" panose="020B0604030504040204" pitchFamily="34" charset="0"/>
                <a:ea typeface="Tahoma" panose="020B0604030504040204" pitchFamily="34" charset="0"/>
                <a:cs typeface="Tahoma" panose="020B0604030504040204" pitchFamily="34" charset="0"/>
              </a:rPr>
              <a:t>Dễ triển khai: </a:t>
            </a:r>
            <a:r>
              <a:rPr lang="vi-VN" sz="2800" dirty="0" smtClean="0">
                <a:latin typeface="Tahoma" panose="020B0604030504040204" pitchFamily="34" charset="0"/>
                <a:ea typeface="Tahoma" panose="020B0604030504040204" pitchFamily="34" charset="0"/>
                <a:cs typeface="Tahoma" panose="020B0604030504040204" pitchFamily="34" charset="0"/>
              </a:rPr>
              <a:t>Các phiên bản tương thích mới có sẵn, người sử dụng có thể thay thế phiên bản hiện tại không gây tác động đến thành phần khác hay toàn bộ hệ thống</a:t>
            </a:r>
          </a:p>
          <a:p>
            <a:pPr lvl="0" algn="just">
              <a:lnSpc>
                <a:spcPct val="150000"/>
              </a:lnSpc>
            </a:pPr>
            <a:r>
              <a:rPr lang="vi-VN" sz="2800" b="1" dirty="0" smtClean="0">
                <a:latin typeface="Tahoma" panose="020B0604030504040204" pitchFamily="34" charset="0"/>
                <a:ea typeface="Tahoma" panose="020B0604030504040204" pitchFamily="34" charset="0"/>
                <a:cs typeface="Tahoma" panose="020B0604030504040204" pitchFamily="34" charset="0"/>
              </a:rPr>
              <a:t>Chi phí giảm: </a:t>
            </a:r>
            <a:r>
              <a:rPr lang="vi-VN" sz="2800" dirty="0" smtClean="0">
                <a:latin typeface="Tahoma" panose="020B0604030504040204" pitchFamily="34" charset="0"/>
                <a:ea typeface="Tahoma" panose="020B0604030504040204" pitchFamily="34" charset="0"/>
                <a:cs typeface="Tahoma" panose="020B0604030504040204" pitchFamily="34" charset="0"/>
              </a:rPr>
              <a:t>Việc sử dụng các thành phần được cung cấp từ bên thứ 3 cho phép bạn giảm chi phí phát triển cũng như bảo trì hệ thống.</a:t>
            </a:r>
            <a:endParaRPr lang="vi-VN" sz="2800" b="1" dirty="0" smtClean="0">
              <a:latin typeface="Tahoma" panose="020B0604030504040204" pitchFamily="34" charset="0"/>
              <a:ea typeface="Tahoma" panose="020B0604030504040204" pitchFamily="34" charset="0"/>
              <a:cs typeface="Tahoma" panose="020B0604030504040204" pitchFamily="34" charset="0"/>
            </a:endParaRPr>
          </a:p>
          <a:p>
            <a:pPr lvl="0" algn="just">
              <a:lnSpc>
                <a:spcPct val="150000"/>
              </a:lnSpc>
            </a:pPr>
            <a:r>
              <a:rPr lang="vi-VN" sz="2800" b="1" dirty="0" smtClean="0">
                <a:latin typeface="Tahoma" panose="020B0604030504040204" pitchFamily="34" charset="0"/>
                <a:ea typeface="Tahoma" panose="020B0604030504040204" pitchFamily="34" charset="0"/>
                <a:cs typeface="Tahoma" panose="020B0604030504040204" pitchFamily="34" charset="0"/>
              </a:rPr>
              <a:t>Dễ phát triển: </a:t>
            </a:r>
            <a:r>
              <a:rPr lang="vi-VN" sz="2800" dirty="0" smtClean="0">
                <a:latin typeface="Tahoma" panose="020B0604030504040204" pitchFamily="34" charset="0"/>
                <a:ea typeface="Tahoma" panose="020B0604030504040204" pitchFamily="34" charset="0"/>
                <a:cs typeface="Tahoma" panose="020B0604030504040204" pitchFamily="34" charset="0"/>
              </a:rPr>
              <a:t>Các thành phần có giao diện cung cấp chức năng xác định, cho phép phát triển không ảnh hưởng đến bộ </a:t>
            </a:r>
            <a:r>
              <a:rPr lang="vi-VN" sz="2800" dirty="0" smtClean="0">
                <a:latin typeface="Tahoma" panose="020B0604030504040204" pitchFamily="34" charset="0"/>
                <a:ea typeface="Tahoma" panose="020B0604030504040204" pitchFamily="34" charset="0"/>
                <a:cs typeface="Tahoma" panose="020B0604030504040204" pitchFamily="34" charset="0"/>
              </a:rPr>
              <a:t>phận </a:t>
            </a:r>
            <a:r>
              <a:rPr lang="vi-VN" sz="2800" dirty="0" smtClean="0">
                <a:latin typeface="Tahoma" panose="020B0604030504040204" pitchFamily="34" charset="0"/>
                <a:ea typeface="Tahoma" panose="020B0604030504040204" pitchFamily="34" charset="0"/>
                <a:cs typeface="Tahoma" panose="020B0604030504040204" pitchFamily="34" charset="0"/>
              </a:rPr>
              <a:t>khác.</a:t>
            </a:r>
            <a:endParaRPr lang="vi-VN" sz="2800" b="1"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029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8249320"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ƯU ĐIỂM</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1764" y="1268760"/>
            <a:ext cx="11365924" cy="5262979"/>
          </a:xfrm>
          <a:prstGeom prst="rect">
            <a:avLst/>
          </a:prstGeom>
          <a:noFill/>
        </p:spPr>
        <p:txBody>
          <a:bodyPr wrap="square" rtlCol="0">
            <a:spAutoFit/>
          </a:bodyPr>
          <a:lstStyle/>
          <a:p>
            <a:pPr lvl="0" algn="just">
              <a:lnSpc>
                <a:spcPct val="150000"/>
              </a:lnSpc>
            </a:pPr>
            <a:r>
              <a:rPr lang="vi-VN" sz="2800" b="1" smtClean="0">
                <a:latin typeface="Tahoma" panose="020B0604030504040204" pitchFamily="34" charset="0"/>
                <a:ea typeface="Tahoma" panose="020B0604030504040204" pitchFamily="34" charset="0"/>
                <a:cs typeface="Tahoma" panose="020B0604030504040204" pitchFamily="34" charset="0"/>
              </a:rPr>
              <a:t>Tái sử dụng: </a:t>
            </a:r>
            <a:r>
              <a:rPr lang="vi-VN" sz="2800" smtClean="0">
                <a:latin typeface="Tahoma" panose="020B0604030504040204" pitchFamily="34" charset="0"/>
                <a:ea typeface="Tahoma" panose="020B0604030504040204" pitchFamily="34" charset="0"/>
                <a:cs typeface="Tahoma" panose="020B0604030504040204" pitchFamily="34" charset="0"/>
              </a:rPr>
              <a:t>Có nghĩa là chúng có thể sử dụng cho việc phát triển hệ thống khác.</a:t>
            </a:r>
            <a:endParaRPr lang="vi-VN" sz="2800" b="1" smtClean="0">
              <a:latin typeface="Tahoma" panose="020B0604030504040204" pitchFamily="34" charset="0"/>
              <a:ea typeface="Tahoma" panose="020B0604030504040204" pitchFamily="34" charset="0"/>
              <a:cs typeface="Tahoma" panose="020B0604030504040204" pitchFamily="34" charset="0"/>
            </a:endParaRPr>
          </a:p>
          <a:p>
            <a:pPr lvl="0" algn="just">
              <a:lnSpc>
                <a:spcPct val="150000"/>
              </a:lnSpc>
            </a:pPr>
            <a:r>
              <a:rPr lang="vi-VN" sz="2800" b="1" smtClean="0">
                <a:latin typeface="Tahoma" panose="020B0604030504040204" pitchFamily="34" charset="0"/>
                <a:ea typeface="Tahoma" panose="020B0604030504040204" pitchFamily="34" charset="0"/>
                <a:cs typeface="Tahoma" panose="020B0604030504040204" pitchFamily="34" charset="0"/>
              </a:rPr>
              <a:t>Tăng năng suất phần mềm: </a:t>
            </a:r>
            <a:r>
              <a:rPr lang="vi-VN" sz="2800" smtClean="0">
                <a:latin typeface="Tahoma" panose="020B0604030504040204" pitchFamily="34" charset="0"/>
                <a:ea typeface="Tahoma" panose="020B0604030504040204" pitchFamily="34" charset="0"/>
                <a:cs typeface="Tahoma" panose="020B0604030504040204" pitchFamily="34" charset="0"/>
              </a:rPr>
              <a:t>Phần mềm được phát triển dựa trên kiến trúc này (cách lắp ráp), quá trình phát triển nhanh hơn nhiều việc xây dựng từ đầu.</a:t>
            </a:r>
            <a:endParaRPr lang="vi-VN" sz="2800" b="1" smtClean="0">
              <a:latin typeface="Tahoma" panose="020B0604030504040204" pitchFamily="34" charset="0"/>
              <a:ea typeface="Tahoma" panose="020B0604030504040204" pitchFamily="34" charset="0"/>
              <a:cs typeface="Tahoma" panose="020B0604030504040204" pitchFamily="34" charset="0"/>
            </a:endParaRPr>
          </a:p>
          <a:p>
            <a:pPr lvl="0" algn="just">
              <a:lnSpc>
                <a:spcPct val="150000"/>
              </a:lnSpc>
            </a:pPr>
            <a:r>
              <a:rPr lang="vi-VN" sz="2800" b="1" smtClean="0">
                <a:latin typeface="Tahoma" panose="020B0604030504040204" pitchFamily="34" charset="0"/>
                <a:ea typeface="Tahoma" panose="020B0604030504040204" pitchFamily="34" charset="0"/>
                <a:cs typeface="Tahoma" panose="020B0604030504040204" pitchFamily="34" charset="0"/>
              </a:rPr>
              <a:t>Tăng độ tin cậy của phần mềm: </a:t>
            </a:r>
            <a:r>
              <a:rPr lang="vi-VN" sz="2800" smtClean="0">
                <a:latin typeface="Tahoma" panose="020B0604030504040204" pitchFamily="34" charset="0"/>
                <a:ea typeface="Tahoma" panose="020B0604030504040204" pitchFamily="34" charset="0"/>
                <a:cs typeface="Tahoma" panose="020B0604030504040204" pitchFamily="34" charset="0"/>
              </a:rPr>
              <a:t>Các thành phần được sử dụng thực trên nhiều hệ thống, quá trình đó xác nhận cho chất lượng được đảm bảo.</a:t>
            </a:r>
            <a:endParaRPr lang="vi-VN" sz="2800" b="1"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024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8249320"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NHƯỢC ĐIỂM</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3404" y="1268760"/>
            <a:ext cx="10126860" cy="4401205"/>
          </a:xfrm>
          <a:prstGeom prst="rect">
            <a:avLst/>
          </a:prstGeom>
          <a:noFill/>
        </p:spPr>
        <p:txBody>
          <a:bodyPr wrap="square" rtlCol="0">
            <a:spAutoFit/>
          </a:bodyPr>
          <a:lstStyle/>
          <a:p>
            <a:r>
              <a:rPr lang="vi-VN" sz="2800" smtClean="0"/>
              <a:t>Hãy </a:t>
            </a:r>
            <a:r>
              <a:rPr lang="vi-VN" sz="2800"/>
              <a:t>xem xét việc sự dụng kiến trúc phần mềm hướng thành phần nếu bạn đã có thành phần phù hợp hoặc có thể có được các thành phần phù hợp từ nhà cung cấp bên thứ ba; </a:t>
            </a:r>
            <a:endParaRPr lang="vi-VN" sz="2800" smtClean="0"/>
          </a:p>
          <a:p>
            <a:r>
              <a:rPr lang="vi-VN" sz="2800" smtClean="0"/>
              <a:t>ứng </a:t>
            </a:r>
            <a:r>
              <a:rPr lang="vi-VN" sz="2800"/>
              <a:t>dụng của bạn sẽ chủ yếu thực hiện chức năng thủ tục đã được thiết </a:t>
            </a:r>
            <a:r>
              <a:rPr lang="vi-VN" sz="2800" smtClean="0"/>
              <a:t>kế;</a:t>
            </a:r>
            <a:r>
              <a:rPr lang="vi-VN" sz="2800"/>
              <a:t> </a:t>
            </a:r>
            <a:endParaRPr lang="vi-VN" sz="2800" smtClean="0"/>
          </a:p>
          <a:p>
            <a:r>
              <a:rPr lang="vi-VN" sz="2800" smtClean="0"/>
              <a:t>hoặc </a:t>
            </a:r>
            <a:r>
              <a:rPr lang="vi-VN" sz="2800"/>
              <a:t>bạn muốn để có thể kết hợp các thành phần được viết bằng các ngôn ngữ mã khác nhau</a:t>
            </a:r>
            <a:r>
              <a:rPr lang="vi-VN" sz="2800" smtClean="0"/>
              <a:t>.</a:t>
            </a:r>
          </a:p>
          <a:p>
            <a:r>
              <a:rPr lang="vi-VN" sz="2800" smtClean="0"/>
              <a:t>Ngoài </a:t>
            </a:r>
            <a:r>
              <a:rPr lang="vi-VN" sz="2800"/>
              <a:t>ra, xem xét cách này nếu bạn muốn tạo ra một kiến ​​trúc dạng cắm hoặc hỗn hợp, cho phép bạn dễ dàng thay thế và cập nhật các thành phần cá nhân.</a:t>
            </a:r>
          </a:p>
        </p:txBody>
      </p:sp>
    </p:spTree>
    <p:extLst>
      <p:ext uri="{BB962C8B-B14F-4D97-AF65-F5344CB8AC3E}">
        <p14:creationId xmlns:p14="http://schemas.microsoft.com/office/powerpoint/2010/main" val="2806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8249320"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ỨNG DỤNG</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3404" y="1593426"/>
            <a:ext cx="10126860" cy="2031325"/>
          </a:xfrm>
          <a:prstGeom prst="rect">
            <a:avLst/>
          </a:prstGeom>
          <a:noFill/>
        </p:spPr>
        <p:txBody>
          <a:bodyPr wrap="square" rtlCol="0">
            <a:spAutoFit/>
          </a:bodyPr>
          <a:lstStyle/>
          <a:p>
            <a:pPr marL="857250" lvl="0" indent="-857250">
              <a:lnSpc>
                <a:spcPct val="150000"/>
              </a:lnSpc>
              <a:buFont typeface="Wingdings" panose="05000000000000000000" pitchFamily="2" charset="2"/>
              <a:buChar char="ü"/>
            </a:pPr>
            <a:r>
              <a:rPr lang="vi-VN" sz="2800" smtClean="0">
                <a:latin typeface="Tahoma" panose="020B0604030504040204" pitchFamily="34" charset="0"/>
                <a:ea typeface="Tahoma" panose="020B0604030504040204" pitchFamily="34" charset="0"/>
                <a:cs typeface="Tahoma" panose="020B0604030504040204" pitchFamily="34" charset="0"/>
              </a:rPr>
              <a:t>Trong phát triển phần cứng: Công nghiệp lắp ráp</a:t>
            </a:r>
          </a:p>
          <a:p>
            <a:pPr marL="857250" lvl="0" indent="-857250">
              <a:lnSpc>
                <a:spcPct val="150000"/>
              </a:lnSpc>
              <a:buFont typeface="Wingdings" panose="05000000000000000000" pitchFamily="2" charset="2"/>
              <a:buChar char="ü"/>
            </a:pPr>
            <a:r>
              <a:rPr lang="vi-VN" sz="2800" smtClean="0">
                <a:latin typeface="Tahoma" panose="020B0604030504040204" pitchFamily="34" charset="0"/>
                <a:ea typeface="Tahoma" panose="020B0604030504040204" pitchFamily="34" charset="0"/>
                <a:cs typeface="Tahoma" panose="020B0604030504040204" pitchFamily="34" charset="0"/>
              </a:rPr>
              <a:t>Trong phát triển phần mềm: Các hệ thống Web, Ứng dụng Windows.</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7603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653404" y="80699"/>
            <a:ext cx="8249320"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TỔNG KẾT</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9"/>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3404" y="1593426"/>
            <a:ext cx="10126860" cy="1384995"/>
          </a:xfrm>
          <a:prstGeom prst="rect">
            <a:avLst/>
          </a:prstGeom>
          <a:noFill/>
        </p:spPr>
        <p:txBody>
          <a:bodyPr wrap="square" rtlCol="0">
            <a:spAutoFit/>
          </a:bodyPr>
          <a:lstStyle/>
          <a:p>
            <a:r>
              <a:rPr lang="vi-VN" sz="2800"/>
              <a:t>Mô hình như vậy thường được sử dụng để xây dựng các ứng dụng hỗn hợp, kết hợp và tái sử dụng các thành phần trên nhiều ứng dụng.</a:t>
            </a:r>
          </a:p>
        </p:txBody>
      </p:sp>
    </p:spTree>
    <p:extLst>
      <p:ext uri="{BB962C8B-B14F-4D97-AF65-F5344CB8AC3E}">
        <p14:creationId xmlns:p14="http://schemas.microsoft.com/office/powerpoint/2010/main" val="260055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p:cNvSpPr>
            <a:spLocks noGrp="1"/>
          </p:cNvSpPr>
          <p:nvPr>
            <p:ph type="title"/>
          </p:nvPr>
        </p:nvSpPr>
        <p:spPr>
          <a:xfrm>
            <a:off x="1773932" y="2636912"/>
            <a:ext cx="7848872" cy="763488"/>
          </a:xfrm>
        </p:spPr>
        <p:txBody>
          <a:bodyPr>
            <a:normAutofit fontScale="90000"/>
          </a:bodyPr>
          <a:lstStyle/>
          <a:p>
            <a:r>
              <a:rPr lang="en-US" sz="4000" smtClean="0">
                <a:latin typeface="Tahoma" panose="020B0604030504040204" pitchFamily="34" charset="0"/>
                <a:ea typeface="Tahoma" panose="020B0604030504040204" pitchFamily="34" charset="0"/>
                <a:cs typeface="Tahoma" panose="020B0604030504040204" pitchFamily="34" charset="0"/>
              </a:rPr>
              <a:t>CẢM ƠN THẦY CÔ VÀ CÁC BẠN ĐÃ CHÚ Ý LẮNG NGHE./</a:t>
            </a:r>
            <a:endParaRPr lang="en-US" sz="40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4344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53404" y="80699"/>
            <a:ext cx="3856832"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NỘI DUNG</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3404" y="1593426"/>
            <a:ext cx="10126860" cy="2816156"/>
          </a:xfrm>
          <a:prstGeom prst="rect">
            <a:avLst/>
          </a:prstGeom>
          <a:noFill/>
        </p:spPr>
        <p:txBody>
          <a:bodyPr wrap="square" rtlCol="0">
            <a:spAutoFit/>
          </a:bodyPr>
          <a:lstStyle/>
          <a:p>
            <a:pPr marL="342900" indent="-342900">
              <a:lnSpc>
                <a:spcPct val="150000"/>
              </a:lnSpc>
              <a:buFont typeface="+mj-lt"/>
              <a:buAutoNum type="arabicPeriod"/>
            </a:pPr>
            <a:r>
              <a:rPr lang="en-US" sz="3000">
                <a:latin typeface="Tahoma" panose="020B0604030504040204" pitchFamily="34" charset="0"/>
                <a:ea typeface="Tahoma" panose="020B0604030504040204" pitchFamily="34" charset="0"/>
                <a:cs typeface="Tahoma" panose="020B0604030504040204" pitchFamily="34" charset="0"/>
              </a:rPr>
              <a:t> </a:t>
            </a:r>
            <a:r>
              <a:rPr lang="en-US" sz="3000" smtClean="0">
                <a:latin typeface="Tahoma" panose="020B0604030504040204" pitchFamily="34" charset="0"/>
                <a:ea typeface="Tahoma" panose="020B0604030504040204" pitchFamily="34" charset="0"/>
                <a:cs typeface="Tahoma" panose="020B0604030504040204" pitchFamily="34" charset="0"/>
              </a:rPr>
              <a:t>Tổng quan về kiến trúc phần mềm hướng thành phần</a:t>
            </a:r>
          </a:p>
          <a:p>
            <a:pPr marL="342900" indent="-342900">
              <a:lnSpc>
                <a:spcPct val="150000"/>
              </a:lnSpc>
              <a:buFont typeface="+mj-lt"/>
              <a:buAutoNum type="arabicPeriod"/>
            </a:pPr>
            <a:r>
              <a:rPr lang="en-US" sz="3000" smtClean="0">
                <a:latin typeface="Tahoma" panose="020B0604030504040204" pitchFamily="34" charset="0"/>
                <a:ea typeface="Tahoma" panose="020B0604030504040204" pitchFamily="34" charset="0"/>
                <a:cs typeface="Tahoma" panose="020B0604030504040204" pitchFamily="34" charset="0"/>
              </a:rPr>
              <a:t> Ưu điểm và nhược điểm</a:t>
            </a:r>
          </a:p>
          <a:p>
            <a:pPr marL="342900" indent="-342900">
              <a:lnSpc>
                <a:spcPct val="150000"/>
              </a:lnSpc>
              <a:buFont typeface="+mj-lt"/>
              <a:buAutoNum type="arabicPeriod"/>
            </a:pPr>
            <a:r>
              <a:rPr lang="en-US" sz="3000" smtClean="0">
                <a:latin typeface="Tahoma" panose="020B0604030504040204" pitchFamily="34" charset="0"/>
                <a:ea typeface="Tahoma" panose="020B0604030504040204" pitchFamily="34" charset="0"/>
                <a:cs typeface="Tahoma" panose="020B0604030504040204" pitchFamily="34" charset="0"/>
              </a:rPr>
              <a:t>Ứng dụng</a:t>
            </a:r>
          </a:p>
          <a:p>
            <a:pPr marL="342900" indent="-342900">
              <a:lnSpc>
                <a:spcPct val="150000"/>
              </a:lnSpc>
              <a:buFont typeface="+mj-lt"/>
              <a:buAutoNum type="arabicPeriod"/>
            </a:pP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p:cNvSpPr>
            <a:spLocks noGrp="1"/>
          </p:cNvSpPr>
          <p:nvPr>
            <p:ph type="title"/>
          </p:nvPr>
        </p:nvSpPr>
        <p:spPr>
          <a:xfrm>
            <a:off x="653404" y="80699"/>
            <a:ext cx="3856832"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TỔNG QUAN</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7" name="Straight Connector 6"/>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3404" y="1593426"/>
            <a:ext cx="10126860"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en-US" sz="2800" smtClean="0">
                <a:latin typeface="Tahoma" panose="020B0604030504040204" pitchFamily="34" charset="0"/>
                <a:ea typeface="Tahoma" panose="020B0604030504040204" pitchFamily="34" charset="0"/>
                <a:cs typeface="Tahoma" panose="020B0604030504040204" pitchFamily="34" charset="0"/>
              </a:rPr>
              <a:t>Kiến trúc hướng thành phần dựa trên mô tả phương pháp công nghệ để thiết kế phát triển hệ thống phần mềm hay hệ thống.</a:t>
            </a:r>
          </a:p>
          <a:p>
            <a:pPr marL="457200" indent="-457200">
              <a:lnSpc>
                <a:spcPct val="150000"/>
              </a:lnSpc>
              <a:buFont typeface="Wingdings" panose="05000000000000000000" pitchFamily="2" charset="2"/>
              <a:buChar char="ü"/>
            </a:pPr>
            <a:r>
              <a:rPr lang="en-US" sz="2800" smtClean="0">
                <a:latin typeface="Tahoma" panose="020B0604030504040204" pitchFamily="34" charset="0"/>
                <a:ea typeface="Tahoma" panose="020B0604030504040204" pitchFamily="34" charset="0"/>
                <a:cs typeface="Tahoma" panose="020B0604030504040204" pitchFamily="34" charset="0"/>
              </a:rPr>
              <a:t> Nó tập trung vào việc phân rã các thiết kế các thành phần chức năng hoặc các thành phần logic có chứa các phương pháp, các sự kiện và thuộc tính</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653404" y="329514"/>
            <a:ext cx="10697592" cy="763488"/>
          </a:xfrm>
        </p:spPr>
        <p:txBody>
          <a:bodyPr>
            <a:normAutofit fontScale="90000"/>
          </a:bodyPr>
          <a:lstStyle/>
          <a:p>
            <a:r>
              <a:rPr lang="en-US" sz="4000" smtClean="0">
                <a:latin typeface="Tahoma" panose="020B0604030504040204" pitchFamily="34" charset="0"/>
                <a:ea typeface="Tahoma" panose="020B0604030504040204" pitchFamily="34" charset="0"/>
                <a:cs typeface="Tahoma" panose="020B0604030504040204" pitchFamily="34" charset="0"/>
              </a:rPr>
              <a:t>THÀNH PHẦN</a:t>
            </a:r>
            <a:br>
              <a:rPr lang="en-US" sz="4000" smtClean="0">
                <a:latin typeface="Tahoma" panose="020B0604030504040204" pitchFamily="34" charset="0"/>
                <a:ea typeface="Tahoma" panose="020B0604030504040204" pitchFamily="34" charset="0"/>
                <a:cs typeface="Tahoma" panose="020B0604030504040204" pitchFamily="34" charset="0"/>
              </a:rPr>
            </a:br>
            <a:r>
              <a:rPr lang="en-US" sz="4000" smtClean="0">
                <a:latin typeface="Tahoma" panose="020B0604030504040204" pitchFamily="34" charset="0"/>
                <a:ea typeface="Tahoma" panose="020B0604030504040204" pitchFamily="34" charset="0"/>
                <a:cs typeface="Tahoma" panose="020B0604030504040204" pitchFamily="34" charset="0"/>
              </a:rPr>
              <a:t>TRONG KIẾN TRÚC PHẦN MỀM LÀ GÌ?</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9"/>
          <p:cNvCxnSpPr/>
          <p:nvPr/>
        </p:nvCxnSpPr>
        <p:spPr>
          <a:xfrm>
            <a:off x="653404" y="1053974"/>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3404" y="1593426"/>
            <a:ext cx="10126860" cy="4616648"/>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en-US" sz="2800" smtClean="0">
                <a:latin typeface="Tahoma" panose="020B0604030504040204" pitchFamily="34" charset="0"/>
                <a:ea typeface="Tahoma" panose="020B0604030504040204" pitchFamily="34" charset="0"/>
                <a:cs typeface="Tahoma" panose="020B0604030504040204" pitchFamily="34" charset="0"/>
              </a:rPr>
              <a:t>Một thành phần là một phần của phần mềm hoặc thiết kế phần mềm.</a:t>
            </a:r>
          </a:p>
          <a:p>
            <a:pPr marL="457200" indent="-457200">
              <a:lnSpc>
                <a:spcPct val="150000"/>
              </a:lnSpc>
              <a:buFont typeface="Wingdings" panose="05000000000000000000" pitchFamily="2" charset="2"/>
              <a:buChar char="ü"/>
            </a:pPr>
            <a:r>
              <a:rPr lang="en-US" sz="2800" smtClean="0">
                <a:latin typeface="Tahoma" panose="020B0604030504040204" pitchFamily="34" charset="0"/>
                <a:ea typeface="Tahoma" panose="020B0604030504040204" pitchFamily="34" charset="0"/>
                <a:cs typeface="Tahoma" panose="020B0604030504040204" pitchFamily="34" charset="0"/>
              </a:rPr>
              <a:t>Gồm 2 phần giao diện để hở và nội dung kín.</a:t>
            </a:r>
          </a:p>
          <a:p>
            <a:pPr marL="914400" lvl="1" indent="-457200">
              <a:lnSpc>
                <a:spcPct val="150000"/>
              </a:lnSpc>
              <a:buFont typeface="Wingdings" panose="05000000000000000000" pitchFamily="2" charset="2"/>
              <a:buChar char="§"/>
            </a:pPr>
            <a:r>
              <a:rPr lang="en-US" sz="2800" smtClean="0">
                <a:latin typeface="Tahoma" panose="020B0604030504040204" pitchFamily="34" charset="0"/>
                <a:ea typeface="Tahoma" panose="020B0604030504040204" pitchFamily="34" charset="0"/>
                <a:cs typeface="Tahoma" panose="020B0604030504040204" pitchFamily="34" charset="0"/>
              </a:rPr>
              <a:t>Giao diện chứa các tính năng của nó cho phép người sử dụng thấy những gì mà thành phần có thể cung cấp.</a:t>
            </a:r>
          </a:p>
          <a:p>
            <a:pPr marL="914400" lvl="1" indent="-457200">
              <a:lnSpc>
                <a:spcPct val="150000"/>
              </a:lnSpc>
              <a:buFont typeface="Wingdings" panose="05000000000000000000" pitchFamily="2" charset="2"/>
              <a:buChar char="§"/>
            </a:pPr>
            <a:r>
              <a:rPr lang="en-US" sz="2800" smtClean="0">
                <a:latin typeface="Tahoma" panose="020B0604030504040204" pitchFamily="34" charset="0"/>
                <a:ea typeface="Tahoma" panose="020B0604030504040204" pitchFamily="34" charset="0"/>
                <a:cs typeface="Tahoma" panose="020B0604030504040204" pitchFamily="34" charset="0"/>
              </a:rPr>
              <a:t>Nội dung chứa toàn bộ quá trình xử lý dữ liệu, cũng như phân vùng dữ liệu.</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653404" y="80699"/>
            <a:ext cx="6161088"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XÂY DỰNG ỨNG DỤNG</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9"/>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3404" y="1593426"/>
            <a:ext cx="10126860" cy="4616648"/>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smtClean="0">
                <a:latin typeface="Tahoma" panose="020B0604030504040204" pitchFamily="34" charset="0"/>
                <a:ea typeface="Tahoma" panose="020B0604030504040204" pitchFamily="34" charset="0"/>
                <a:cs typeface="Tahoma" panose="020B0604030504040204" pitchFamily="34" charset="0"/>
              </a:rPr>
              <a:t>Ứng dụng dựa trên thành phần được xây dựng:</a:t>
            </a:r>
          </a:p>
          <a:p>
            <a:pPr marL="914400" lvl="1" indent="-457200">
              <a:lnSpc>
                <a:spcPct val="150000"/>
              </a:lnSpc>
              <a:buFont typeface="Arial" panose="020B0604020202020204" pitchFamily="34" charset="0"/>
              <a:buChar char="•"/>
            </a:pPr>
            <a:r>
              <a:rPr lang="en-US" sz="2800" smtClean="0">
                <a:latin typeface="Tahoma" panose="020B0604030504040204" pitchFamily="34" charset="0"/>
                <a:ea typeface="Tahoma" panose="020B0604030504040204" pitchFamily="34" charset="0"/>
                <a:cs typeface="Tahoma" panose="020B0604030504040204" pitchFamily="34" charset="0"/>
              </a:rPr>
              <a:t>Mỗi thành phần đảm nhiệm một công việc cụ thể.</a:t>
            </a:r>
          </a:p>
          <a:p>
            <a:pPr marL="914400" lvl="1" indent="-457200">
              <a:lnSpc>
                <a:spcPct val="150000"/>
              </a:lnSpc>
              <a:buFont typeface="Arial" panose="020B0604020202020204" pitchFamily="34" charset="0"/>
              <a:buChar char="•"/>
            </a:pPr>
            <a:r>
              <a:rPr lang="en-US" sz="2800" smtClean="0">
                <a:latin typeface="Tahoma" panose="020B0604030504040204" pitchFamily="34" charset="0"/>
                <a:ea typeface="Tahoma" panose="020B0604030504040204" pitchFamily="34" charset="0"/>
                <a:cs typeface="Tahoma" panose="020B0604030504040204" pitchFamily="34" charset="0"/>
              </a:rPr>
              <a:t>Các thành phần có tiêu chuẩn được xác định trước như kết nối,…</a:t>
            </a:r>
          </a:p>
          <a:p>
            <a:pPr marL="914400" lvl="1" indent="-457200">
              <a:lnSpc>
                <a:spcPct val="150000"/>
              </a:lnSpc>
              <a:buFont typeface="Arial" panose="020B0604020202020204" pitchFamily="34" charset="0"/>
              <a:buChar char="•"/>
            </a:pPr>
            <a:r>
              <a:rPr lang="en-US" sz="2800" smtClean="0">
                <a:latin typeface="Tahoma" panose="020B0604030504040204" pitchFamily="34" charset="0"/>
                <a:ea typeface="Tahoma" panose="020B0604030504040204" pitchFamily="34" charset="0"/>
                <a:cs typeface="Tahoma" panose="020B0604030504040204" pitchFamily="34" charset="0"/>
              </a:rPr>
              <a:t>Có khả năng tái sử dụng ko phụ thuộc vào ngữ cảnh.</a:t>
            </a:r>
          </a:p>
          <a:p>
            <a:pPr marL="914400" lvl="1" indent="-457200">
              <a:lnSpc>
                <a:spcPct val="150000"/>
              </a:lnSpc>
              <a:buFont typeface="Arial" panose="020B0604020202020204" pitchFamily="34" charset="0"/>
              <a:buChar char="•"/>
            </a:pPr>
            <a:r>
              <a:rPr lang="en-US" sz="2800" smtClean="0">
                <a:latin typeface="Tahoma" panose="020B0604030504040204" pitchFamily="34" charset="0"/>
                <a:ea typeface="Tahoma" panose="020B0604030504040204" pitchFamily="34" charset="0"/>
                <a:cs typeface="Tahoma" panose="020B0604030504040204" pitchFamily="34" charset="0"/>
              </a:rPr>
              <a:t>Ghép các thành phần với nhau để thu được phần mềm thỏa mãn yêu cầu của bài toán.</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6161088"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ĐẶC ĐIỂM</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3404" y="1593426"/>
            <a:ext cx="10126860" cy="3970318"/>
          </a:xfrm>
          <a:prstGeom prst="rect">
            <a:avLst/>
          </a:prstGeom>
          <a:noFill/>
        </p:spPr>
        <p:txBody>
          <a:bodyPr wrap="square" rtlCol="0">
            <a:spAutoFit/>
          </a:bodyPr>
          <a:lstStyle/>
          <a:p>
            <a:pPr marL="514350" indent="-514350">
              <a:lnSpc>
                <a:spcPct val="150000"/>
              </a:lnSpc>
              <a:buAutoNum type="arabicPeriod"/>
            </a:pPr>
            <a:r>
              <a:rPr lang="en-US" sz="2800" smtClean="0">
                <a:latin typeface="Tahoma" panose="020B0604030504040204" pitchFamily="34" charset="0"/>
                <a:ea typeface="Tahoma" panose="020B0604030504040204" pitchFamily="34" charset="0"/>
                <a:cs typeface="Tahoma" panose="020B0604030504040204" pitchFamily="34" charset="0"/>
              </a:rPr>
              <a:t>Tái sử dụng</a:t>
            </a:r>
          </a:p>
          <a:p>
            <a:pPr marL="514350" indent="-514350">
              <a:lnSpc>
                <a:spcPct val="150000"/>
              </a:lnSpc>
              <a:buAutoNum type="arabicPeriod"/>
            </a:pPr>
            <a:r>
              <a:rPr lang="en-US" sz="2800" smtClean="0">
                <a:latin typeface="Tahoma" panose="020B0604030504040204" pitchFamily="34" charset="0"/>
                <a:ea typeface="Tahoma" panose="020B0604030504040204" pitchFamily="34" charset="0"/>
                <a:cs typeface="Tahoma" panose="020B0604030504040204" pitchFamily="34" charset="0"/>
              </a:rPr>
              <a:t>Thay thế được</a:t>
            </a:r>
          </a:p>
          <a:p>
            <a:pPr marL="514350" indent="-514350">
              <a:lnSpc>
                <a:spcPct val="150000"/>
              </a:lnSpc>
              <a:buAutoNum type="arabicPeriod"/>
            </a:pPr>
            <a:r>
              <a:rPr lang="en-US" sz="2800" smtClean="0">
                <a:latin typeface="Tahoma" panose="020B0604030504040204" pitchFamily="34" charset="0"/>
                <a:ea typeface="Tahoma" panose="020B0604030504040204" pitchFamily="34" charset="0"/>
                <a:cs typeface="Tahoma" panose="020B0604030504040204" pitchFamily="34" charset="0"/>
              </a:rPr>
              <a:t>Không phụ thuộc vào bối cảnh</a:t>
            </a:r>
          </a:p>
          <a:p>
            <a:pPr marL="514350" indent="-514350">
              <a:lnSpc>
                <a:spcPct val="150000"/>
              </a:lnSpc>
              <a:buAutoNum type="arabicPeriod"/>
            </a:pPr>
            <a:r>
              <a:rPr lang="en-US" sz="2800" smtClean="0">
                <a:latin typeface="Tahoma" panose="020B0604030504040204" pitchFamily="34" charset="0"/>
                <a:ea typeface="Tahoma" panose="020B0604030504040204" pitchFamily="34" charset="0"/>
                <a:cs typeface="Tahoma" panose="020B0604030504040204" pitchFamily="34" charset="0"/>
              </a:rPr>
              <a:t>Khả năng mở rộng</a:t>
            </a:r>
          </a:p>
          <a:p>
            <a:pPr marL="514350" indent="-514350">
              <a:lnSpc>
                <a:spcPct val="150000"/>
              </a:lnSpc>
              <a:buAutoNum type="arabicPeriod"/>
            </a:pPr>
            <a:r>
              <a:rPr lang="en-US" sz="2800" smtClean="0">
                <a:latin typeface="Tahoma" panose="020B0604030504040204" pitchFamily="34" charset="0"/>
                <a:ea typeface="Tahoma" panose="020B0604030504040204" pitchFamily="34" charset="0"/>
                <a:cs typeface="Tahoma" panose="020B0604030504040204" pitchFamily="34" charset="0"/>
              </a:rPr>
              <a:t>Đóng gói</a:t>
            </a:r>
          </a:p>
          <a:p>
            <a:pPr marL="514350" indent="-514350">
              <a:lnSpc>
                <a:spcPct val="150000"/>
              </a:lnSpc>
              <a:buAutoNum type="arabicPeriod"/>
            </a:pPr>
            <a:r>
              <a:rPr lang="en-US" sz="2800" smtClean="0">
                <a:latin typeface="Tahoma" panose="020B0604030504040204" pitchFamily="34" charset="0"/>
                <a:ea typeface="Tahoma" panose="020B0604030504040204" pitchFamily="34" charset="0"/>
                <a:cs typeface="Tahoma" panose="020B0604030504040204" pitchFamily="34" charset="0"/>
              </a:rPr>
              <a:t>Tính độc lập</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6161088"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TÁI SỰ DỤNG</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3404" y="1593426"/>
            <a:ext cx="10126860" cy="2589812"/>
          </a:xfrm>
          <a:prstGeom prst="rect">
            <a:avLst/>
          </a:prstGeom>
          <a:noFill/>
        </p:spPr>
        <p:txBody>
          <a:bodyPr wrap="square" rtlCol="0">
            <a:spAutoFit/>
          </a:bodyPr>
          <a:lstStyle/>
          <a:p>
            <a:pPr>
              <a:lnSpc>
                <a:spcPct val="150000"/>
              </a:lnSpc>
            </a:pPr>
            <a:r>
              <a:rPr lang="vi-VN" sz="2800"/>
              <a:t>Các thành phần này thường được thiết kế để được tái sử dụng trong các tình huống khác nhau trong các ứng dụng khác nhau. Tuy nhiên, một số thành phần có thể được thiết kế cho một công việc cụ thể.</a:t>
            </a:r>
            <a:endParaRPr lang="vi-VN" sz="40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055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6161088"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THAY THẾ ĐƯỢC</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3404" y="1593426"/>
            <a:ext cx="10126860" cy="2631490"/>
          </a:xfrm>
          <a:prstGeom prst="rect">
            <a:avLst/>
          </a:prstGeom>
          <a:noFill/>
        </p:spPr>
        <p:txBody>
          <a:bodyPr wrap="square" rtlCol="0">
            <a:spAutoFit/>
          </a:bodyPr>
          <a:lstStyle/>
          <a:p>
            <a:pPr lvl="0">
              <a:lnSpc>
                <a:spcPct val="150000"/>
              </a:lnSpc>
            </a:pPr>
            <a:r>
              <a:rPr lang="vi-VN" sz="2800" smtClean="0"/>
              <a:t>Các </a:t>
            </a:r>
            <a:r>
              <a:rPr lang="vi-VN" sz="2800"/>
              <a:t>thành phần có thể được dễ dàng thay thế với các thành phần tương tự khác.</a:t>
            </a:r>
          </a:p>
          <a:p>
            <a:pPr>
              <a:lnSpc>
                <a:spcPct val="150000"/>
              </a:lnSpc>
            </a:pPr>
            <a:endParaRPr lang="vi-VN" sz="5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492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53404" y="80699"/>
            <a:ext cx="8249320" cy="763488"/>
          </a:xfrm>
        </p:spPr>
        <p:txBody>
          <a:bodyPr>
            <a:normAutofit/>
          </a:bodyPr>
          <a:lstStyle/>
          <a:p>
            <a:r>
              <a:rPr lang="en-US" sz="4000" smtClean="0">
                <a:latin typeface="Tahoma" panose="020B0604030504040204" pitchFamily="34" charset="0"/>
                <a:ea typeface="Tahoma" panose="020B0604030504040204" pitchFamily="34" charset="0"/>
                <a:cs typeface="Tahoma" panose="020B0604030504040204" pitchFamily="34" charset="0"/>
              </a:rPr>
              <a:t>KHÔNG PHỤ THUỘC BỐI CẢNH</a:t>
            </a: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653404" y="829938"/>
            <a:ext cx="71186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3404" y="1593426"/>
            <a:ext cx="10126860" cy="2631490"/>
          </a:xfrm>
          <a:prstGeom prst="rect">
            <a:avLst/>
          </a:prstGeom>
          <a:noFill/>
        </p:spPr>
        <p:txBody>
          <a:bodyPr wrap="square" rtlCol="0">
            <a:spAutoFit/>
          </a:bodyPr>
          <a:lstStyle/>
          <a:p>
            <a:pPr lvl="0">
              <a:lnSpc>
                <a:spcPct val="150000"/>
              </a:lnSpc>
            </a:pPr>
            <a:r>
              <a:rPr lang="vi-VN" sz="2800" smtClean="0"/>
              <a:t>Các thành phần được thiết kế để hoạt động trong các môi trường và bối cảnh bài toán khác nhau.</a:t>
            </a:r>
            <a:endParaRPr lang="vi-VN" sz="2800"/>
          </a:p>
          <a:p>
            <a:pPr>
              <a:lnSpc>
                <a:spcPct val="150000"/>
              </a:lnSpc>
            </a:pPr>
            <a:endParaRPr lang="vi-VN" sz="5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3659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D0870B-5333-4B89-B14A-85A8EA464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0</TotalTime>
  <Words>741</Words>
  <Application>Microsoft Office PowerPoint</Application>
  <PresentationFormat>Custom</PresentationFormat>
  <Paragraphs>71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Franklin Gothic Medium</vt:lpstr>
      <vt:lpstr>Tahoma</vt:lpstr>
      <vt:lpstr>Wingdings</vt:lpstr>
      <vt:lpstr>Business Contrast 16x9</vt:lpstr>
      <vt:lpstr>BÁO CÁO NGHIÊN CỨU</vt:lpstr>
      <vt:lpstr>NỘI DUNG</vt:lpstr>
      <vt:lpstr>TỔNG QUAN</vt:lpstr>
      <vt:lpstr>THÀNH PHẦN TRONG KIẾN TRÚC PHẦN MỀM LÀ GÌ?</vt:lpstr>
      <vt:lpstr>XÂY DỰNG ỨNG DỤNG</vt:lpstr>
      <vt:lpstr>ĐẶC ĐIỂM</vt:lpstr>
      <vt:lpstr>TÁI SỰ DỤNG</vt:lpstr>
      <vt:lpstr>THAY THẾ ĐƯỢC</vt:lpstr>
      <vt:lpstr>KHÔNG PHỤ THUỘC BỐI CẢNH</vt:lpstr>
      <vt:lpstr>KHẢ NĂNG MỞ RỘNG</vt:lpstr>
      <vt:lpstr>ĐÓNG GÓI</vt:lpstr>
      <vt:lpstr>ĐỘC LẬP</vt:lpstr>
      <vt:lpstr>ƯU ĐIỂM</vt:lpstr>
      <vt:lpstr>ƯU ĐIỂM</vt:lpstr>
      <vt:lpstr>ƯU ĐIỂM</vt:lpstr>
      <vt:lpstr>NHƯỢC ĐIỂM</vt:lpstr>
      <vt:lpstr>ỨNG DỤNG</vt:lpstr>
      <vt:lpstr>TỔNG KẾT</vt:lpstr>
      <vt:lpstr>CẢM ƠN THẦY CÔ VÀ CÁC BẠN ĐÃ CHÚ Ý LẮNG NGHE./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2017-01-18T22:34:04Z</dcterms:created>
  <dcterms:modified xsi:type="dcterms:W3CDTF">2017-01-19T04:11:32Z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