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9" r:id="rId2"/>
    <p:sldId id="371" r:id="rId3"/>
    <p:sldId id="431" r:id="rId4"/>
    <p:sldId id="432" r:id="rId5"/>
    <p:sldId id="433" r:id="rId6"/>
    <p:sldId id="436" r:id="rId7"/>
    <p:sldId id="372" r:id="rId8"/>
    <p:sldId id="373" r:id="rId9"/>
    <p:sldId id="437" r:id="rId10"/>
    <p:sldId id="447" r:id="rId11"/>
    <p:sldId id="439" r:id="rId12"/>
    <p:sldId id="438" r:id="rId13"/>
    <p:sldId id="440" r:id="rId14"/>
    <p:sldId id="448" r:id="rId15"/>
    <p:sldId id="451" r:id="rId16"/>
    <p:sldId id="444" r:id="rId17"/>
    <p:sldId id="445" r:id="rId18"/>
    <p:sldId id="446" r:id="rId19"/>
    <p:sldId id="441" r:id="rId20"/>
    <p:sldId id="442" r:id="rId21"/>
    <p:sldId id="443" r:id="rId22"/>
    <p:sldId id="382" r:id="rId23"/>
    <p:sldId id="385" r:id="rId24"/>
    <p:sldId id="425" r:id="rId25"/>
    <p:sldId id="426" r:id="rId26"/>
    <p:sldId id="449" r:id="rId27"/>
    <p:sldId id="374" r:id="rId28"/>
    <p:sldId id="427" r:id="rId29"/>
    <p:sldId id="428" r:id="rId30"/>
    <p:sldId id="429" r:id="rId31"/>
    <p:sldId id="430" r:id="rId32"/>
    <p:sldId id="450" r:id="rId33"/>
    <p:sldId id="452" r:id="rId34"/>
    <p:sldId id="453" r:id="rId35"/>
  </p:sldIdLst>
  <p:sldSz cx="9144000" cy="6858000" type="screen4x3"/>
  <p:notesSz cx="6743700" cy="9875838"/>
  <p:defaultTextStyle>
    <a:defPPr>
      <a:defRPr lang="en-US"/>
    </a:defPPr>
    <a:lvl1pPr algn="l" rtl="0" fontAlgn="base">
      <a:spcBef>
        <a:spcPct val="0"/>
      </a:spcBef>
      <a:spcAft>
        <a:spcPct val="0"/>
      </a:spcAft>
      <a:defRPr sz="2800" kern="1200">
        <a:solidFill>
          <a:schemeClr val="bg1"/>
        </a:solidFill>
        <a:latin typeface="Times New Roman" panose="02020603050405020304" pitchFamily="18" charset="0"/>
        <a:ea typeface="+mn-ea"/>
        <a:cs typeface="+mn-cs"/>
      </a:defRPr>
    </a:lvl1pPr>
    <a:lvl2pPr marL="457200" algn="l" rtl="0" fontAlgn="base">
      <a:spcBef>
        <a:spcPct val="0"/>
      </a:spcBef>
      <a:spcAft>
        <a:spcPct val="0"/>
      </a:spcAft>
      <a:defRPr sz="2800" kern="1200">
        <a:solidFill>
          <a:schemeClr val="bg1"/>
        </a:solidFill>
        <a:latin typeface="Times New Roman" panose="02020603050405020304" pitchFamily="18" charset="0"/>
        <a:ea typeface="+mn-ea"/>
        <a:cs typeface="+mn-cs"/>
      </a:defRPr>
    </a:lvl2pPr>
    <a:lvl3pPr marL="914400" algn="l" rtl="0" fontAlgn="base">
      <a:spcBef>
        <a:spcPct val="0"/>
      </a:spcBef>
      <a:spcAft>
        <a:spcPct val="0"/>
      </a:spcAft>
      <a:defRPr sz="2800" kern="1200">
        <a:solidFill>
          <a:schemeClr val="bg1"/>
        </a:solidFill>
        <a:latin typeface="Times New Roman" panose="02020603050405020304" pitchFamily="18" charset="0"/>
        <a:ea typeface="+mn-ea"/>
        <a:cs typeface="+mn-cs"/>
      </a:defRPr>
    </a:lvl3pPr>
    <a:lvl4pPr marL="1371600" algn="l" rtl="0" fontAlgn="base">
      <a:spcBef>
        <a:spcPct val="0"/>
      </a:spcBef>
      <a:spcAft>
        <a:spcPct val="0"/>
      </a:spcAft>
      <a:defRPr sz="2800" kern="1200">
        <a:solidFill>
          <a:schemeClr val="bg1"/>
        </a:solidFill>
        <a:latin typeface="Times New Roman" panose="02020603050405020304" pitchFamily="18" charset="0"/>
        <a:ea typeface="+mn-ea"/>
        <a:cs typeface="+mn-cs"/>
      </a:defRPr>
    </a:lvl4pPr>
    <a:lvl5pPr marL="1828800" algn="l" rtl="0" fontAlgn="base">
      <a:spcBef>
        <a:spcPct val="0"/>
      </a:spcBef>
      <a:spcAft>
        <a:spcPct val="0"/>
      </a:spcAft>
      <a:defRPr sz="2800" kern="1200">
        <a:solidFill>
          <a:schemeClr val="bg1"/>
        </a:solidFill>
        <a:latin typeface="Times New Roman" panose="02020603050405020304" pitchFamily="18" charset="0"/>
        <a:ea typeface="+mn-ea"/>
        <a:cs typeface="+mn-cs"/>
      </a:defRPr>
    </a:lvl5pPr>
    <a:lvl6pPr marL="2286000" algn="l" defTabSz="914400" rtl="0" eaLnBrk="1" latinLnBrk="0" hangingPunct="1">
      <a:defRPr sz="2800" kern="1200">
        <a:solidFill>
          <a:schemeClr val="bg1"/>
        </a:solidFill>
        <a:latin typeface="Times New Roman" panose="02020603050405020304" pitchFamily="18" charset="0"/>
        <a:ea typeface="+mn-ea"/>
        <a:cs typeface="+mn-cs"/>
      </a:defRPr>
    </a:lvl6pPr>
    <a:lvl7pPr marL="2743200" algn="l" defTabSz="914400" rtl="0" eaLnBrk="1" latinLnBrk="0" hangingPunct="1">
      <a:defRPr sz="2800" kern="1200">
        <a:solidFill>
          <a:schemeClr val="bg1"/>
        </a:solidFill>
        <a:latin typeface="Times New Roman" panose="02020603050405020304" pitchFamily="18" charset="0"/>
        <a:ea typeface="+mn-ea"/>
        <a:cs typeface="+mn-cs"/>
      </a:defRPr>
    </a:lvl7pPr>
    <a:lvl8pPr marL="3200400" algn="l" defTabSz="914400" rtl="0" eaLnBrk="1" latinLnBrk="0" hangingPunct="1">
      <a:defRPr sz="2800" kern="1200">
        <a:solidFill>
          <a:schemeClr val="bg1"/>
        </a:solidFill>
        <a:latin typeface="Times New Roman" panose="02020603050405020304" pitchFamily="18" charset="0"/>
        <a:ea typeface="+mn-ea"/>
        <a:cs typeface="+mn-cs"/>
      </a:defRPr>
    </a:lvl8pPr>
    <a:lvl9pPr marL="3657600" algn="l" defTabSz="914400" rtl="0" eaLnBrk="1" latinLnBrk="0" hangingPunct="1">
      <a:defRPr sz="2800"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66"/>
    <a:srgbClr val="0000FF"/>
    <a:srgbClr val="CCFFFF"/>
    <a:srgbClr val="FFFFCC"/>
    <a:srgbClr val="99CCFF"/>
    <a:srgbClr val="00FFFF"/>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8" autoAdjust="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2588"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19525" y="0"/>
            <a:ext cx="2922588" cy="493713"/>
          </a:xfrm>
          <a:prstGeom prst="rect">
            <a:avLst/>
          </a:prstGeom>
        </p:spPr>
        <p:txBody>
          <a:bodyPr vert="horz" lIns="91440" tIns="45720" rIns="91440" bIns="45720" rtlCol="0"/>
          <a:lstStyle>
            <a:lvl1pPr algn="r">
              <a:defRPr sz="1200"/>
            </a:lvl1pPr>
          </a:lstStyle>
          <a:p>
            <a:pPr>
              <a:defRPr/>
            </a:pPr>
            <a:fld id="{372248BD-3F4A-4F1F-873A-876CBE6AE266}" type="datetimeFigureOut">
              <a:rPr lang="en-US"/>
              <a:pPr>
                <a:defRPr/>
              </a:pPr>
              <a:t>10/14/2016</a:t>
            </a:fld>
            <a:endParaRPr lang="en-US"/>
          </a:p>
        </p:txBody>
      </p:sp>
      <p:sp>
        <p:nvSpPr>
          <p:cNvPr id="4" name="Slide Image Placeholder 3"/>
          <p:cNvSpPr>
            <a:spLocks noGrp="1" noRot="1" noChangeAspect="1"/>
          </p:cNvSpPr>
          <p:nvPr>
            <p:ph type="sldImg" idx="2"/>
          </p:nvPr>
        </p:nvSpPr>
        <p:spPr>
          <a:xfrm>
            <a:off x="904875" y="741363"/>
            <a:ext cx="4933950" cy="37020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4688" y="4691063"/>
            <a:ext cx="5394325" cy="44434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380538"/>
            <a:ext cx="2922588" cy="493712"/>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19525" y="9380538"/>
            <a:ext cx="2922588"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3F779A9-5F66-4AB8-98F2-396D86F1A221}" type="slidenum">
              <a:rPr lang="en-US" altLang="vi-VN"/>
              <a:pPr/>
              <a:t>‹#›</a:t>
            </a:fld>
            <a:endParaRPr lang="en-US" alt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B6FF88F7-FCEA-41C4-B930-32171BAEEFF8}" type="slidenum">
              <a:rPr lang="en-US" altLang="vi-VN" sz="1200"/>
              <a:pPr eaLnBrk="1" hangingPunct="1"/>
              <a:t>1</a:t>
            </a:fld>
            <a:endParaRPr lang="en-US" altLang="vi-V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smtClean="0"/>
              <a:t>Bước 1. </a:t>
            </a:r>
            <a:r>
              <a:rPr lang="vi-VN" altLang="vi-VN" smtClean="0"/>
              <a:t>tạo ra đối tượng xử lý DOM của Microsoft</a:t>
            </a:r>
            <a:r>
              <a:rPr lang="en-US" altLang="vi-VN" smtClean="0"/>
              <a:t> bằn cách </a:t>
            </a:r>
            <a:r>
              <a:rPr lang="vi-VN" altLang="vi-VN" smtClean="0"/>
              <a:t>gọi toán tử new tạo mới đối tượng ActiveXObject với tên lớp là Microsoft.XMLDOM.</a:t>
            </a:r>
            <a:endParaRPr lang="en-US" altLang="vi-VN" smtClean="0"/>
          </a:p>
          <a:p>
            <a:endParaRPr lang="vi-VN" altLang="vi-VN"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5BF65F30-2762-4E88-899F-892869D9958E}" type="slidenum">
              <a:rPr lang="en-US" altLang="vi-VN" sz="1200"/>
              <a:pPr eaLnBrk="1" hangingPunct="1"/>
              <a:t>10</a:t>
            </a:fld>
            <a:endParaRPr lang="en-US" altLang="vi-V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pt-BR" altLang="vi-VN" smtClean="0"/>
              <a:t>Khi dùng phần tử XML nạp dữ liệu, nguồn dữ liệu được đặt trong thuộc tính SRC. thuộc tính ID Để truy xuất đến đối tượng dữ liệu</a:t>
            </a:r>
            <a:endParaRPr lang="vi-VN" altLang="vi-VN"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227DDB9A-F6CC-4CD7-B9A9-D6DAB19F9DA3}" type="slidenum">
              <a:rPr lang="en-US" altLang="vi-VN" sz="1200"/>
              <a:pPr eaLnBrk="1" hangingPunct="1"/>
              <a:t>11</a:t>
            </a:fld>
            <a:endParaRPr lang="en-US" altLang="vi-V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18A3C258-A739-456D-991B-A3E368F12239}" type="slidenum">
              <a:rPr lang="en-US" altLang="vi-VN" sz="1200"/>
              <a:pPr eaLnBrk="1" hangingPunct="1"/>
              <a:t>12</a:t>
            </a:fld>
            <a:endParaRPr lang="en-US" altLang="vi-V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76B6D55A-93C3-4D12-A2D3-2840FDB621C9}" type="slidenum">
              <a:rPr lang="en-US" altLang="vi-VN" sz="1200"/>
              <a:pPr eaLnBrk="1" hangingPunct="1"/>
              <a:t>13</a:t>
            </a:fld>
            <a:endParaRPr lang="en-US" altLang="vi-V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3CD4F17C-7005-44AA-AE3F-74465FEB36A0}" type="slidenum">
              <a:rPr lang="en-US" altLang="vi-VN" sz="1200"/>
              <a:pPr eaLnBrk="1" hangingPunct="1"/>
              <a:t>14</a:t>
            </a:fld>
            <a:endParaRPr lang="en-US" altLang="vi-V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21C2A6D8-9535-4693-BB73-A515310F6948}" type="slidenum">
              <a:rPr lang="en-US" altLang="vi-VN" sz="1200"/>
              <a:pPr eaLnBrk="1" hangingPunct="1"/>
              <a:t>15</a:t>
            </a:fld>
            <a:endParaRPr lang="en-US" altLang="vi-V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BEBAEED1-C303-4592-B3E7-E2003F6BA6F9}" type="slidenum">
              <a:rPr lang="en-US" altLang="vi-VN" sz="1200"/>
              <a:pPr eaLnBrk="1" hangingPunct="1"/>
              <a:t>16</a:t>
            </a:fld>
            <a:endParaRPr lang="en-US" altLang="vi-V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3134C2C4-DDE0-4EA9-8688-16E112901C85}" type="slidenum">
              <a:rPr lang="en-US" altLang="vi-VN" sz="1200"/>
              <a:pPr eaLnBrk="1" hangingPunct="1"/>
              <a:t>17</a:t>
            </a:fld>
            <a:endParaRPr lang="en-US" altLang="vi-V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62368419-28D1-44AA-827A-0104A4A34ED4}" type="slidenum">
              <a:rPr lang="en-US" altLang="vi-VN" sz="1200"/>
              <a:pPr eaLnBrk="1" hangingPunct="1"/>
              <a:t>18</a:t>
            </a:fld>
            <a:endParaRPr lang="en-US" altLang="vi-V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2CB1C62-A0E1-4F16-98C9-27B0B84E8405}" type="slidenum">
              <a:rPr lang="en-US" altLang="vi-VN" sz="1200"/>
              <a:pPr eaLnBrk="1" hangingPunct="1"/>
              <a:t>19</a:t>
            </a:fld>
            <a:endParaRPr lang="en-US" altLang="vi-V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smtClean="0">
                <a:cs typeface="Arial" panose="020B0604020202020204" pitchFamily="34" charset="0"/>
              </a:rPr>
              <a:t>Tài liệu XML được mô hình hóa như là một cây trong đó mỗi phần tử trong cây được gọi là một nút. Các đối tượng với các thuộc tính và phương thức được sử dụng để biểu diễn cây và các nút của nó. Mỗi nút văn bản chứa dữ liệu trong phần nội dung của nó.</a:t>
            </a:r>
          </a:p>
          <a:p>
            <a:endParaRPr lang="vi-VN" altLang="vi-VN"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1C8D971B-01AB-4827-B40B-6245FD7F3FDF}" type="slidenum">
              <a:rPr lang="en-US" altLang="vi-VN" sz="1200"/>
              <a:pPr eaLnBrk="1" hangingPunct="1"/>
              <a:t>2</a:t>
            </a:fld>
            <a:endParaRPr lang="en-US" altLang="vi-V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96F23F87-0C71-4F64-ADB2-A54C5018F20B}" type="slidenum">
              <a:rPr lang="en-US" altLang="vi-VN" sz="1200"/>
              <a:pPr eaLnBrk="1" hangingPunct="1"/>
              <a:t>20</a:t>
            </a:fld>
            <a:endParaRPr lang="en-US" altLang="vi-V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FFC3A982-B7E6-4087-BF5B-A7C3DA111FBC}" type="slidenum">
              <a:rPr lang="en-US" altLang="vi-VN" sz="1200"/>
              <a:pPr eaLnBrk="1" hangingPunct="1"/>
              <a:t>21</a:t>
            </a:fld>
            <a:endParaRPr lang="en-US" altLang="vi-V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0CADFFC-9389-4A90-889E-044CFA765AE7}" type="slidenum">
              <a:rPr lang="en-US" altLang="vi-VN" sz="1200"/>
              <a:pPr eaLnBrk="1" hangingPunct="1"/>
              <a:t>22</a:t>
            </a:fld>
            <a:endParaRPr lang="en-US" altLang="vi-V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FC561F3B-A083-4D13-B8A0-A147EEE4414E}" type="slidenum">
              <a:rPr lang="en-US" altLang="vi-VN" sz="1200"/>
              <a:pPr eaLnBrk="1" hangingPunct="1"/>
              <a:t>23</a:t>
            </a:fld>
            <a:endParaRPr lang="en-US" altLang="vi-V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543AAD48-828C-41C2-98D1-B0C69725FD69}" type="slidenum">
              <a:rPr lang="en-US" altLang="vi-VN" sz="1200"/>
              <a:pPr eaLnBrk="1" hangingPunct="1"/>
              <a:t>24</a:t>
            </a:fld>
            <a:endParaRPr lang="en-US" altLang="vi-V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72A0C1D6-3D4A-4B29-9DFC-E26A0F0F379C}" type="slidenum">
              <a:rPr lang="en-US" altLang="vi-VN" sz="1200"/>
              <a:pPr eaLnBrk="1" hangingPunct="1"/>
              <a:t>25</a:t>
            </a:fld>
            <a:endParaRPr lang="en-US" altLang="vi-V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EBB9EC22-59AF-42C1-9969-C0DACAA26742}" type="slidenum">
              <a:rPr lang="en-US" altLang="vi-VN" sz="1200"/>
              <a:pPr eaLnBrk="1" hangingPunct="1"/>
              <a:t>26</a:t>
            </a:fld>
            <a:endParaRPr lang="en-US" altLang="vi-V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smtClean="0"/>
              <a:t>Tạo nút thuộc tính mới&lt;edition&gt; với giá trị là first, sau đó bổ xung  vào phần tử &lt;tieude&gt; đầu tiên trong tài liệu cuonsach.xml</a:t>
            </a:r>
            <a:endParaRPr lang="vi-VN" altLang="vi-VN"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E15960EE-52A5-4BD5-AEF9-AF30F83A6800}" type="slidenum">
              <a:rPr lang="en-US" altLang="vi-VN" sz="1200"/>
              <a:pPr eaLnBrk="1" hangingPunct="1"/>
              <a:t>27</a:t>
            </a:fld>
            <a:endParaRPr lang="en-US" altLang="vi-V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C15C6356-875E-40F8-9809-5F1CAC2380E8}" type="slidenum">
              <a:rPr lang="en-US" altLang="vi-VN" sz="1200"/>
              <a:pPr eaLnBrk="1" hangingPunct="1"/>
              <a:t>28</a:t>
            </a:fld>
            <a:endParaRPr lang="en-US" altLang="vi-V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F2356A9-1CAC-4CF5-A38D-3475C7215B12}" type="slidenum">
              <a:rPr lang="en-US" altLang="vi-VN" sz="1200"/>
              <a:pPr eaLnBrk="1" hangingPunct="1"/>
              <a:t>29</a:t>
            </a:fld>
            <a:endParaRPr lang="en-US" altLang="vi-V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smtClean="0">
                <a:cs typeface="Arial" panose="020B0604020202020204" pitchFamily="34" charset="0"/>
              </a:rPr>
              <a:t>Tài liệu XML được mô hình hóa như là một cây trong đó mỗi phần tử trong cây được gọi là một nút. Các đối tượng với các thuộc tính và phương thức được sử dụng để biểu diễn cây và các nút của nó. Mỗi nút văn bản chứa dữ liệu trong phần nội dung của nó.</a:t>
            </a:r>
          </a:p>
          <a:p>
            <a:endParaRPr lang="vi-VN" altLang="vi-VN"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1FD59FC-83D9-4CA9-874B-BB28B79EB297}" type="slidenum">
              <a:rPr lang="en-US" altLang="vi-VN" sz="1200"/>
              <a:pPr eaLnBrk="1" hangingPunct="1"/>
              <a:t>3</a:t>
            </a:fld>
            <a:endParaRPr lang="en-US" altLang="vi-V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6CBCB4F6-132C-430E-8547-618318BB84AC}" type="slidenum">
              <a:rPr lang="en-US" altLang="vi-VN" sz="1200"/>
              <a:pPr eaLnBrk="1" hangingPunct="1"/>
              <a:t>30</a:t>
            </a:fld>
            <a:endParaRPr lang="en-US" altLang="vi-V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5B69529B-8B4B-4D18-BB61-3500015F176F}" type="slidenum">
              <a:rPr lang="en-US" altLang="vi-VN" sz="1200"/>
              <a:pPr eaLnBrk="1" hangingPunct="1"/>
              <a:t>31</a:t>
            </a:fld>
            <a:endParaRPr lang="en-US" altLang="vi-V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5055C17B-DBC4-4DA6-A1DD-F0F6036E4A13}" type="slidenum">
              <a:rPr lang="en-US" altLang="vi-VN" sz="1200"/>
              <a:pPr eaLnBrk="1" hangingPunct="1"/>
              <a:t>4</a:t>
            </a:fld>
            <a:endParaRPr lang="en-US" altLang="vi-V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426BEFA2-5F17-4A03-BAB3-A1BBB71A8925}" type="slidenum">
              <a:rPr lang="en-US" altLang="vi-VN" sz="1200"/>
              <a:pPr eaLnBrk="1" hangingPunct="1"/>
              <a:t>5</a:t>
            </a:fld>
            <a:endParaRPr lang="en-US" altLang="vi-V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ACEA9BC2-2C11-4C61-BD02-D96B4638C71B}" type="slidenum">
              <a:rPr lang="en-US" altLang="vi-VN" sz="1200"/>
              <a:pPr eaLnBrk="1" hangingPunct="1"/>
              <a:t>6</a:t>
            </a:fld>
            <a:endParaRPr lang="en-US" altLang="vi-V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AC86E3D-47BB-4B69-988E-6A16079D868B}" type="slidenum">
              <a:rPr lang="en-US" altLang="vi-VN" sz="1200"/>
              <a:pPr eaLnBrk="1" hangingPunct="1"/>
              <a:t>7</a:t>
            </a:fld>
            <a:endParaRPr lang="en-US" altLang="vi-V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EA277E6F-1AE2-4F87-9DB2-1E9772F7FFAD}" type="slidenum">
              <a:rPr lang="en-US" altLang="vi-VN" sz="1200"/>
              <a:pPr eaLnBrk="1" hangingPunct="1"/>
              <a:t>8</a:t>
            </a:fld>
            <a:endParaRPr lang="en-US" altLang="vi-V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smtClean="0"/>
              <a:t>Bước 1. </a:t>
            </a:r>
            <a:r>
              <a:rPr lang="vi-VN" altLang="vi-VN" smtClean="0"/>
              <a:t>tạo ra đối tượng xử lý DOM của Microsoft</a:t>
            </a:r>
            <a:r>
              <a:rPr lang="en-US" altLang="vi-VN" smtClean="0"/>
              <a:t> bằn cách </a:t>
            </a:r>
            <a:r>
              <a:rPr lang="vi-VN" altLang="vi-VN" smtClean="0"/>
              <a:t>gọi toán tử new tạo mới đối tượng ActiveXObject với tên lớp là Microsoft.XMLDOM.</a:t>
            </a:r>
            <a:endParaRPr lang="en-US" altLang="vi-VN" smtClean="0"/>
          </a:p>
          <a:p>
            <a:endParaRPr lang="vi-VN" altLang="vi-VN"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4039D21A-3054-475A-AF02-54807B71BBFA}" type="slidenum">
              <a:rPr lang="en-US" altLang="vi-VN" sz="1200"/>
              <a:pPr eaLnBrk="1" hangingPunct="1"/>
              <a:t>9</a:t>
            </a:fld>
            <a:endParaRPr lang="en-US" altLang="vi-V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C2ECA23-E607-4760-A22D-1E20424D1649}" type="slidenum">
              <a:rPr lang="en-US" altLang="vi-VN"/>
              <a:pPr/>
              <a:t>‹#›</a:t>
            </a:fld>
            <a:endParaRPr lang="en-US" altLang="vi-VN"/>
          </a:p>
        </p:txBody>
      </p:sp>
    </p:spTree>
    <p:extLst>
      <p:ext uri="{BB962C8B-B14F-4D97-AF65-F5344CB8AC3E}">
        <p14:creationId xmlns:p14="http://schemas.microsoft.com/office/powerpoint/2010/main" val="20761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5C35A1-DC02-4876-85D3-578251E356C1}" type="slidenum">
              <a:rPr lang="en-US" altLang="vi-VN"/>
              <a:pPr/>
              <a:t>‹#›</a:t>
            </a:fld>
            <a:endParaRPr lang="en-US" altLang="vi-VN"/>
          </a:p>
        </p:txBody>
      </p:sp>
    </p:spTree>
    <p:extLst>
      <p:ext uri="{BB962C8B-B14F-4D97-AF65-F5344CB8AC3E}">
        <p14:creationId xmlns:p14="http://schemas.microsoft.com/office/powerpoint/2010/main" val="175042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474AA76-09E3-401B-93D9-CDC53E0F3A62}" type="slidenum">
              <a:rPr lang="en-US" altLang="vi-VN"/>
              <a:pPr/>
              <a:t>‹#›</a:t>
            </a:fld>
            <a:endParaRPr lang="en-US" altLang="vi-VN"/>
          </a:p>
        </p:txBody>
      </p:sp>
    </p:spTree>
    <p:extLst>
      <p:ext uri="{BB962C8B-B14F-4D97-AF65-F5344CB8AC3E}">
        <p14:creationId xmlns:p14="http://schemas.microsoft.com/office/powerpoint/2010/main" val="329849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6CA33E8-400C-4456-9CB1-5A9681181F4E}" type="slidenum">
              <a:rPr lang="en-US" altLang="vi-VN"/>
              <a:pPr/>
              <a:t>‹#›</a:t>
            </a:fld>
            <a:endParaRPr lang="en-US" altLang="vi-VN"/>
          </a:p>
        </p:txBody>
      </p:sp>
    </p:spTree>
    <p:extLst>
      <p:ext uri="{BB962C8B-B14F-4D97-AF65-F5344CB8AC3E}">
        <p14:creationId xmlns:p14="http://schemas.microsoft.com/office/powerpoint/2010/main" val="275684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F1E55BD-BD73-42FE-8F6E-A7C9E7773194}" type="slidenum">
              <a:rPr lang="en-US" altLang="vi-VN"/>
              <a:pPr/>
              <a:t>‹#›</a:t>
            </a:fld>
            <a:endParaRPr lang="en-US" altLang="vi-VN"/>
          </a:p>
        </p:txBody>
      </p:sp>
    </p:spTree>
    <p:extLst>
      <p:ext uri="{BB962C8B-B14F-4D97-AF65-F5344CB8AC3E}">
        <p14:creationId xmlns:p14="http://schemas.microsoft.com/office/powerpoint/2010/main" val="64357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D2DE412-EB36-4494-A1A1-17C9169C56E1}" type="slidenum">
              <a:rPr lang="en-US" altLang="vi-VN"/>
              <a:pPr/>
              <a:t>‹#›</a:t>
            </a:fld>
            <a:endParaRPr lang="en-US" altLang="vi-VN"/>
          </a:p>
        </p:txBody>
      </p:sp>
    </p:spTree>
    <p:extLst>
      <p:ext uri="{BB962C8B-B14F-4D97-AF65-F5344CB8AC3E}">
        <p14:creationId xmlns:p14="http://schemas.microsoft.com/office/powerpoint/2010/main" val="414420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3315C8B-D150-4293-AA5E-AAC6D828FB1F}" type="slidenum">
              <a:rPr lang="en-US" altLang="vi-VN"/>
              <a:pPr/>
              <a:t>‹#›</a:t>
            </a:fld>
            <a:endParaRPr lang="en-US" altLang="vi-VN"/>
          </a:p>
        </p:txBody>
      </p:sp>
    </p:spTree>
    <p:extLst>
      <p:ext uri="{BB962C8B-B14F-4D97-AF65-F5344CB8AC3E}">
        <p14:creationId xmlns:p14="http://schemas.microsoft.com/office/powerpoint/2010/main" val="30904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FC252201-4CCE-4A3E-A870-E615B3151403}" type="slidenum">
              <a:rPr lang="en-US" altLang="vi-VN"/>
              <a:pPr/>
              <a:t>‹#›</a:t>
            </a:fld>
            <a:endParaRPr lang="en-US" altLang="vi-VN"/>
          </a:p>
        </p:txBody>
      </p:sp>
    </p:spTree>
    <p:extLst>
      <p:ext uri="{BB962C8B-B14F-4D97-AF65-F5344CB8AC3E}">
        <p14:creationId xmlns:p14="http://schemas.microsoft.com/office/powerpoint/2010/main" val="1491566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9C312B2-5785-4B68-941B-700E4BA48619}" type="slidenum">
              <a:rPr lang="en-US" altLang="vi-VN"/>
              <a:pPr/>
              <a:t>‹#›</a:t>
            </a:fld>
            <a:endParaRPr lang="en-US" altLang="vi-VN"/>
          </a:p>
        </p:txBody>
      </p:sp>
    </p:spTree>
    <p:extLst>
      <p:ext uri="{BB962C8B-B14F-4D97-AF65-F5344CB8AC3E}">
        <p14:creationId xmlns:p14="http://schemas.microsoft.com/office/powerpoint/2010/main" val="71225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2AE574D-6B57-4871-AF58-DE5DD6FCD0F8}" type="slidenum">
              <a:rPr lang="en-US" altLang="vi-VN"/>
              <a:pPr/>
              <a:t>‹#›</a:t>
            </a:fld>
            <a:endParaRPr lang="en-US" altLang="vi-VN"/>
          </a:p>
        </p:txBody>
      </p:sp>
    </p:spTree>
    <p:extLst>
      <p:ext uri="{BB962C8B-B14F-4D97-AF65-F5344CB8AC3E}">
        <p14:creationId xmlns:p14="http://schemas.microsoft.com/office/powerpoint/2010/main" val="142483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364CDE-3F6C-405E-9870-3BBA6422DAC6}" type="slidenum">
              <a:rPr lang="en-US" altLang="vi-VN"/>
              <a:pPr/>
              <a:t>‹#›</a:t>
            </a:fld>
            <a:endParaRPr lang="en-US" altLang="vi-VN"/>
          </a:p>
        </p:txBody>
      </p:sp>
    </p:spTree>
    <p:extLst>
      <p:ext uri="{BB962C8B-B14F-4D97-AF65-F5344CB8AC3E}">
        <p14:creationId xmlns:p14="http://schemas.microsoft.com/office/powerpoint/2010/main" val="399541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panose="020B0604020202020204" pitchFamily="34" charset="0"/>
              </a:defRPr>
            </a:lvl1pPr>
          </a:lstStyle>
          <a:p>
            <a:fld id="{12DF2790-F4D2-432A-9D1F-E6F995869B3B}" type="slidenum">
              <a:rPr lang="en-US" altLang="vi-VN"/>
              <a:pPr/>
              <a:t>‹#›</a:t>
            </a:fld>
            <a:endParaRPr lang="en-US" alt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381000" y="152400"/>
            <a:ext cx="8229600" cy="1143000"/>
          </a:xfrm>
        </p:spPr>
        <p:txBody>
          <a:bodyPr/>
          <a:lstStyle/>
          <a:p>
            <a:r>
              <a:rPr lang="en-US" altLang="vi-VN" sz="2800" smtClean="0">
                <a:solidFill>
                  <a:schemeClr val="bg1"/>
                </a:solidFill>
                <a:cs typeface="Times New Roman" panose="02020603050405020304" pitchFamily="18" charset="0"/>
              </a:rPr>
              <a:t>CHƯƠNG 5. DOM(Document Object Model)</a:t>
            </a:r>
          </a:p>
        </p:txBody>
      </p:sp>
      <p:sp>
        <p:nvSpPr>
          <p:cNvPr id="2051" name="Content Placeholder 2"/>
          <p:cNvSpPr>
            <a:spLocks noGrp="1"/>
          </p:cNvSpPr>
          <p:nvPr>
            <p:ph idx="1"/>
          </p:nvPr>
        </p:nvSpPr>
        <p:spPr>
          <a:xfrm>
            <a:off x="457200" y="1295400"/>
            <a:ext cx="8229600" cy="4830763"/>
          </a:xfrm>
        </p:spPr>
        <p:txBody>
          <a:bodyPr/>
          <a:lstStyle/>
          <a:p>
            <a:pPr eaLnBrk="1" hangingPunct="1">
              <a:buFontTx/>
              <a:buNone/>
            </a:pPr>
            <a:r>
              <a:rPr lang="en-US" altLang="vi-VN" sz="2400" b="1" i="1" smtClean="0">
                <a:solidFill>
                  <a:srgbClr val="FF0000"/>
                </a:solidFill>
                <a:cs typeface="Arial" panose="020B0604020202020204" pitchFamily="34" charset="0"/>
              </a:rPr>
              <a:t>Mục tiêu:</a:t>
            </a:r>
          </a:p>
          <a:p>
            <a:pPr eaLnBrk="1" hangingPunct="1">
              <a:buFontTx/>
              <a:buNone/>
            </a:pPr>
            <a:r>
              <a:rPr lang="it-IT" altLang="vi-VN" sz="2400" b="1" smtClean="0"/>
              <a:t>	</a:t>
            </a:r>
            <a:r>
              <a:rPr lang="it-IT" altLang="vi-VN" sz="2400" smtClean="0"/>
              <a:t>+ Sau khi học xong chương này sinh viên biết </a:t>
            </a:r>
            <a:r>
              <a:rPr lang="en-US" altLang="vi-VN" sz="2400" smtClean="0"/>
              <a:t>thao tác trên một tài liệu XML sử dụng các thuộc tính đối tượng DOM.</a:t>
            </a:r>
          </a:p>
          <a:p>
            <a:pPr>
              <a:buFontTx/>
              <a:buNone/>
            </a:pPr>
            <a:r>
              <a:rPr lang="en-US" altLang="vi-VN" sz="2400" b="1" i="1" smtClean="0">
                <a:solidFill>
                  <a:srgbClr val="FF0000"/>
                </a:solidFill>
                <a:cs typeface="Arial" panose="020B0604020202020204" pitchFamily="34" charset="0"/>
              </a:rPr>
              <a:t>Nội dung chính của chương:</a:t>
            </a:r>
          </a:p>
          <a:p>
            <a:pPr>
              <a:buFontTx/>
              <a:buNone/>
            </a:pPr>
            <a:r>
              <a:rPr lang="en-US" altLang="vi-VN" sz="2400" b="1" i="1" smtClean="0">
                <a:solidFill>
                  <a:srgbClr val="FF0000"/>
                </a:solidFill>
                <a:cs typeface="Arial" panose="020B0604020202020204" pitchFamily="34" charset="0"/>
              </a:rPr>
              <a:t>	</a:t>
            </a:r>
            <a:r>
              <a:rPr lang="en-US" altLang="vi-VN" sz="2400" smtClean="0">
                <a:cs typeface="Arial" panose="020B0604020202020204" pitchFamily="34" charset="0"/>
              </a:rPr>
              <a:t>+ Định nghĩa DOM và mô hình của nó.</a:t>
            </a:r>
          </a:p>
          <a:p>
            <a:pPr>
              <a:buFontTx/>
              <a:buNone/>
            </a:pPr>
            <a:r>
              <a:rPr lang="en-US" altLang="vi-VN" sz="2400" smtClean="0">
                <a:cs typeface="Arial" panose="020B0604020202020204" pitchFamily="34" charset="0"/>
              </a:rPr>
              <a:t>	+ Mô tả cấu trúc cây của một tài liệu XML.</a:t>
            </a:r>
          </a:p>
          <a:p>
            <a:pPr>
              <a:buFontTx/>
              <a:buNone/>
            </a:pPr>
            <a:r>
              <a:rPr lang="en-US" altLang="vi-VN" sz="2400" smtClean="0">
                <a:cs typeface="Arial" panose="020B0604020202020204" pitchFamily="34" charset="0"/>
              </a:rPr>
              <a:t>	+ Tạo một đối tượng tài liệu.</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698BFD49-6BC6-4DCC-AB98-EB75449B0ABC}" type="slidenum">
              <a:rPr lang="en-US" altLang="vi-VN" sz="1400">
                <a:solidFill>
                  <a:schemeClr val="tx1"/>
                </a:solidFill>
                <a:latin typeface="Arial" panose="020B0604020202020204" pitchFamily="34" charset="0"/>
              </a:rPr>
              <a:pPr eaLnBrk="1" hangingPunct="1"/>
              <a:t>1</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52400"/>
            <a:ext cx="8229600" cy="1143000"/>
          </a:xfrm>
        </p:spPr>
        <p:txBody>
          <a:bodyPr/>
          <a:lstStyle/>
          <a:p>
            <a:r>
              <a:rPr lang="en-US" altLang="vi-VN" sz="2800" smtClean="0">
                <a:solidFill>
                  <a:schemeClr val="bg1"/>
                </a:solidFill>
              </a:rPr>
              <a:t>Load tệp XML</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 typeface="Wingdings" pitchFamily="2" charset="2"/>
              <a:buChar char="v"/>
              <a:defRPr/>
            </a:pPr>
            <a:r>
              <a:rPr lang="en-US" sz="2400" dirty="0" err="1" smtClean="0">
                <a:cs typeface="Arial" charset="0"/>
              </a:rPr>
              <a:t>Cách</a:t>
            </a:r>
            <a:r>
              <a:rPr lang="en-US" sz="2400" dirty="0" smtClean="0">
                <a:cs typeface="Arial" charset="0"/>
              </a:rPr>
              <a:t> 1: </a:t>
            </a:r>
            <a:r>
              <a:rPr lang="en-US" sz="2400" dirty="0" err="1" smtClean="0">
                <a:cs typeface="Arial" charset="0"/>
              </a:rPr>
              <a:t>sử</a:t>
            </a:r>
            <a:r>
              <a:rPr lang="en-US" sz="2400" dirty="0" smtClean="0">
                <a:cs typeface="Arial" charset="0"/>
              </a:rPr>
              <a:t> </a:t>
            </a:r>
            <a:r>
              <a:rPr lang="en-US" sz="2400" dirty="0" err="1" smtClean="0">
                <a:cs typeface="Arial" charset="0"/>
              </a:rPr>
              <a:t>dụng</a:t>
            </a:r>
            <a:r>
              <a:rPr lang="en-US" sz="2400" dirty="0" smtClean="0">
                <a:cs typeface="Arial" charset="0"/>
              </a:rPr>
              <a:t> </a:t>
            </a:r>
            <a:r>
              <a:rPr lang="it-IT" sz="2400" dirty="0"/>
              <a:t>lớp đối </a:t>
            </a:r>
            <a:r>
              <a:rPr lang="it-IT" sz="2400" dirty="0" smtClean="0"/>
              <a:t>tượng </a:t>
            </a:r>
            <a:r>
              <a:rPr lang="it-IT" sz="2400" dirty="0"/>
              <a:t>Microsoft.XMLDOM </a:t>
            </a:r>
            <a:endParaRPr lang="it-IT" sz="2400" dirty="0" smtClean="0"/>
          </a:p>
          <a:p>
            <a:pPr indent="-176213" eaLnBrk="1" hangingPunct="1">
              <a:buFont typeface="Wingdings" pitchFamily="2" charset="2"/>
              <a:buChar char="§"/>
              <a:defRPr/>
            </a:pPr>
            <a:r>
              <a:rPr lang="it-IT" sz="2000" dirty="0" smtClean="0">
                <a:cs typeface="Arial" charset="0"/>
              </a:rPr>
              <a:t>Bước 1: </a:t>
            </a:r>
            <a:r>
              <a:rPr lang="vi-VN" sz="2000" dirty="0"/>
              <a:t>tạo ra đối tượng xử lý DOM của </a:t>
            </a:r>
            <a:r>
              <a:rPr lang="vi-VN" sz="2000" dirty="0" smtClean="0"/>
              <a:t>Microsoft</a:t>
            </a:r>
            <a:endParaRPr lang="en-US" sz="2000" dirty="0" smtClean="0"/>
          </a:p>
          <a:p>
            <a:pPr indent="404813" eaLnBrk="1" hangingPunct="1">
              <a:buFontTx/>
              <a:buNone/>
              <a:defRPr/>
            </a:pPr>
            <a:r>
              <a:rPr lang="pt-BR" sz="2000" i="1" dirty="0">
                <a:solidFill>
                  <a:srgbClr val="FF0000"/>
                </a:solidFill>
              </a:rPr>
              <a:t>xmldoc=new </a:t>
            </a:r>
            <a:r>
              <a:rPr lang="pt-BR" sz="2000" i="1" dirty="0" smtClean="0">
                <a:solidFill>
                  <a:srgbClr val="FF0000"/>
                </a:solidFill>
              </a:rPr>
              <a:t>ActiveXObject</a:t>
            </a:r>
            <a:r>
              <a:rPr lang="pt-BR" sz="2000" i="1" dirty="0">
                <a:solidFill>
                  <a:srgbClr val="FF0000"/>
                </a:solidFill>
              </a:rPr>
              <a:t>(“</a:t>
            </a:r>
            <a:r>
              <a:rPr lang="vi-VN" sz="2000" i="1" dirty="0">
                <a:solidFill>
                  <a:srgbClr val="FF0000"/>
                </a:solidFill>
              </a:rPr>
              <a:t>Microsoft.XMLDOM</a:t>
            </a:r>
            <a:r>
              <a:rPr lang="pt-BR" sz="2000" i="1" dirty="0" smtClean="0">
                <a:solidFill>
                  <a:srgbClr val="FF0000"/>
                </a:solidFill>
              </a:rPr>
              <a:t>”)</a:t>
            </a:r>
          </a:p>
          <a:p>
            <a:pPr indent="-176213" eaLnBrk="1" hangingPunct="1">
              <a:buFont typeface="Wingdings" pitchFamily="2" charset="2"/>
              <a:buChar char="§"/>
              <a:defRPr/>
            </a:pPr>
            <a:r>
              <a:rPr lang="pt-BR" sz="2000" dirty="0" smtClean="0"/>
              <a:t>Bước 2: </a:t>
            </a:r>
            <a:r>
              <a:rPr lang="pt-BR" sz="2000" dirty="0"/>
              <a:t>nạp tài </a:t>
            </a:r>
            <a:r>
              <a:rPr lang="pt-BR" sz="2000" dirty="0" smtClean="0"/>
              <a:t>liệu </a:t>
            </a:r>
            <a:r>
              <a:rPr lang="pt-BR" sz="2000" dirty="0"/>
              <a:t>cần xử lý vào trình </a:t>
            </a:r>
            <a:r>
              <a:rPr lang="pt-BR" sz="2000" dirty="0" smtClean="0"/>
              <a:t>duyệt</a:t>
            </a:r>
          </a:p>
          <a:p>
            <a:pPr indent="404813" eaLnBrk="1" hangingPunct="1">
              <a:buFontTx/>
              <a:buNone/>
              <a:defRPr/>
            </a:pPr>
            <a:r>
              <a:rPr lang="pt-BR" sz="2000" i="1" dirty="0">
                <a:solidFill>
                  <a:srgbClr val="FF0000"/>
                </a:solidFill>
              </a:rPr>
              <a:t>xmldoc.load</a:t>
            </a:r>
            <a:r>
              <a:rPr lang="pt-BR" sz="2000" i="1" dirty="0" smtClean="0">
                <a:solidFill>
                  <a:srgbClr val="FF0000"/>
                </a:solidFill>
              </a:rPr>
              <a:t>(“</a:t>
            </a:r>
            <a:r>
              <a:rPr lang="pt-BR" sz="2000" i="1" dirty="0">
                <a:solidFill>
                  <a:srgbClr val="FF0000"/>
                </a:solidFill>
              </a:rPr>
              <a:t>*</a:t>
            </a:r>
            <a:r>
              <a:rPr lang="pt-BR" sz="2000" i="1" dirty="0" smtClean="0">
                <a:solidFill>
                  <a:srgbClr val="FF0000"/>
                </a:solidFill>
              </a:rPr>
              <a:t>.xml”)</a:t>
            </a:r>
          </a:p>
          <a:p>
            <a:pPr indent="-176213" eaLnBrk="1" hangingPunct="1">
              <a:buFont typeface="Wingdings" pitchFamily="2" charset="2"/>
              <a:buChar char="§"/>
              <a:defRPr/>
            </a:pPr>
            <a:r>
              <a:rPr lang="en-US" sz="2000" dirty="0" err="1" smtClean="0"/>
              <a:t>Bước</a:t>
            </a:r>
            <a:r>
              <a:rPr lang="en-US" sz="2000" dirty="0" smtClean="0"/>
              <a:t> 3: </a:t>
            </a:r>
            <a:r>
              <a:rPr lang="pt-BR" sz="2000" dirty="0"/>
              <a:t>gọi phương thức documentElement để lấy về nút gốc của tài liệu DOM </a:t>
            </a:r>
            <a:endParaRPr lang="pt-BR" sz="2000" dirty="0" smtClean="0"/>
          </a:p>
          <a:p>
            <a:pPr indent="346075" eaLnBrk="1" hangingPunct="1">
              <a:buFontTx/>
              <a:buNone/>
              <a:defRPr/>
            </a:pPr>
            <a:r>
              <a:rPr lang="vi-VN" sz="2000" i="1" dirty="0">
                <a:solidFill>
                  <a:srgbClr val="FF0000"/>
                </a:solidFill>
              </a:rPr>
              <a:t>var xmlObj = </a:t>
            </a:r>
            <a:r>
              <a:rPr lang="vi-VN" sz="2000" i="1" dirty="0" smtClean="0">
                <a:solidFill>
                  <a:srgbClr val="FF0000"/>
                </a:solidFill>
              </a:rPr>
              <a:t>xml</a:t>
            </a:r>
            <a:r>
              <a:rPr lang="en-US" sz="2000" i="1" dirty="0" smtClean="0">
                <a:solidFill>
                  <a:srgbClr val="FF0000"/>
                </a:solidFill>
              </a:rPr>
              <a:t>d</a:t>
            </a:r>
            <a:r>
              <a:rPr lang="vi-VN" sz="2000" i="1" dirty="0" smtClean="0">
                <a:solidFill>
                  <a:srgbClr val="FF0000"/>
                </a:solidFill>
              </a:rPr>
              <a:t>oc.documentElement</a:t>
            </a:r>
            <a:endParaRPr lang="en-US" sz="2000" i="1" dirty="0">
              <a:solidFill>
                <a:srgbClr val="FF0000"/>
              </a:solidFill>
            </a:endParaRPr>
          </a:p>
          <a:p>
            <a:pPr eaLnBrk="1" hangingPunct="1">
              <a:buFontTx/>
              <a:buNone/>
              <a:defRPr/>
            </a:pPr>
            <a:r>
              <a:rPr lang="pt-BR" sz="2000" dirty="0" smtClean="0"/>
              <a:t> </a:t>
            </a:r>
          </a:p>
          <a:p>
            <a:pPr indent="404813" eaLnBrk="1" hangingPunct="1">
              <a:buFontTx/>
              <a:buNone/>
              <a:defRPr/>
            </a:pPr>
            <a:endParaRPr lang="en-US" sz="2000" dirty="0" smtClean="0">
              <a:solidFill>
                <a:srgbClr val="FF0000"/>
              </a:solidFill>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4B2CEF19-8D18-4AB8-9477-9ADE2D04F0CC}" type="slidenum">
              <a:rPr lang="en-US" altLang="vi-VN" sz="1400">
                <a:solidFill>
                  <a:schemeClr val="tx1"/>
                </a:solidFill>
                <a:latin typeface="Arial" panose="020B0604020202020204" pitchFamily="34" charset="0"/>
              </a:rPr>
              <a:pPr eaLnBrk="1" hangingPunct="1"/>
              <a:t>10</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1143000"/>
          </a:xfrm>
        </p:spPr>
        <p:txBody>
          <a:bodyPr/>
          <a:lstStyle/>
          <a:p>
            <a:r>
              <a:rPr lang="en-US" altLang="vi-VN" sz="2800" smtClean="0">
                <a:solidFill>
                  <a:schemeClr val="bg1"/>
                </a:solidFill>
              </a:rPr>
              <a:t>Load tệp XML</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 typeface="Wingdings" pitchFamily="2" charset="2"/>
              <a:buChar char="v"/>
              <a:defRPr/>
            </a:pPr>
            <a:r>
              <a:rPr lang="en-US" sz="2400" dirty="0" err="1" smtClean="0">
                <a:cs typeface="Arial" charset="0"/>
              </a:rPr>
              <a:t>Cách</a:t>
            </a:r>
            <a:r>
              <a:rPr lang="en-US" sz="2400" dirty="0" smtClean="0">
                <a:cs typeface="Arial" charset="0"/>
              </a:rPr>
              <a:t> 2: </a:t>
            </a:r>
            <a:r>
              <a:rPr lang="it-IT" sz="2400" dirty="0"/>
              <a:t>dùng phần tử nạp dữ liệu &lt;XML</a:t>
            </a:r>
            <a:r>
              <a:rPr lang="it-IT" sz="2400" dirty="0" smtClean="0"/>
              <a:t>&gt;</a:t>
            </a:r>
          </a:p>
          <a:p>
            <a:pPr eaLnBrk="1" hangingPunct="1">
              <a:buFont typeface="Wingdings" pitchFamily="2" charset="2"/>
              <a:buChar char="v"/>
              <a:defRPr/>
            </a:pPr>
            <a:r>
              <a:rPr lang="it-IT" sz="2400" dirty="0" smtClean="0"/>
              <a:t>Giả sử load tài liệu meeting.xml ta làm như sau:</a:t>
            </a:r>
          </a:p>
          <a:p>
            <a:pPr>
              <a:defRPr/>
            </a:pPr>
            <a:r>
              <a:rPr lang="it-IT" sz="2000" dirty="0" smtClean="0">
                <a:cs typeface="Arial" charset="0"/>
              </a:rPr>
              <a:t>Bước 1: </a:t>
            </a:r>
            <a:r>
              <a:rPr lang="pt-BR" sz="2000" kern="1200" dirty="0" smtClean="0"/>
              <a:t>nguồn dữ liệu được đặt trong thuộc tính SRC. Sử dụng thuộc tính ID để truy xuất đến đối tượng dữ liệu</a:t>
            </a:r>
            <a:endParaRPr lang="vi-VN" sz="2000" dirty="0" smtClean="0"/>
          </a:p>
          <a:p>
            <a:pPr marL="0" indent="463550">
              <a:buFontTx/>
              <a:buNone/>
              <a:defRPr/>
            </a:pPr>
            <a:r>
              <a:rPr lang="pt-BR" sz="2000" i="1" dirty="0" smtClean="0">
                <a:solidFill>
                  <a:srgbClr val="FF0000"/>
                </a:solidFill>
              </a:rPr>
              <a:t>&lt;</a:t>
            </a:r>
            <a:r>
              <a:rPr lang="pt-BR" sz="2000" i="1" dirty="0">
                <a:solidFill>
                  <a:srgbClr val="FF0000"/>
                </a:solidFill>
              </a:rPr>
              <a:t>XML ID="meetingsXML" SRC="meetings.xml"&gt;&lt;/XML&gt;</a:t>
            </a:r>
            <a:endParaRPr lang="en-US" sz="2000" i="1" dirty="0">
              <a:solidFill>
                <a:srgbClr val="FF0000"/>
              </a:solidFill>
            </a:endParaRPr>
          </a:p>
          <a:p>
            <a:pPr indent="-176213" eaLnBrk="1" hangingPunct="1">
              <a:buFont typeface="Wingdings" pitchFamily="2" charset="2"/>
              <a:buChar char="§"/>
              <a:defRPr/>
            </a:pPr>
            <a:r>
              <a:rPr lang="pt-BR" sz="2000" dirty="0" smtClean="0"/>
              <a:t>Bước 2: </a:t>
            </a:r>
            <a:r>
              <a:rPr lang="pt-BR" sz="2000" dirty="0"/>
              <a:t>nạp tài </a:t>
            </a:r>
            <a:r>
              <a:rPr lang="pt-BR" sz="2000" dirty="0" smtClean="0"/>
              <a:t>liệu </a:t>
            </a:r>
            <a:r>
              <a:rPr lang="pt-BR" sz="2000" dirty="0"/>
              <a:t>cần xử lý vào trình </a:t>
            </a:r>
            <a:r>
              <a:rPr lang="pt-BR" sz="2000" dirty="0" smtClean="0"/>
              <a:t>duyệt</a:t>
            </a:r>
          </a:p>
          <a:p>
            <a:pPr indent="404813" eaLnBrk="1" hangingPunct="1">
              <a:buFontTx/>
              <a:buNone/>
              <a:defRPr/>
            </a:pPr>
            <a:r>
              <a:rPr lang="pt-BR" sz="2000" i="1" dirty="0">
                <a:solidFill>
                  <a:srgbClr val="FF0000"/>
                </a:solidFill>
              </a:rPr>
              <a:t>xmldoc=document.all("meetingsXML").</a:t>
            </a:r>
            <a:r>
              <a:rPr lang="pt-BR" sz="2000" i="1" dirty="0" smtClean="0">
                <a:solidFill>
                  <a:srgbClr val="FF0000"/>
                </a:solidFill>
              </a:rPr>
              <a:t>XMLDocument</a:t>
            </a:r>
          </a:p>
          <a:p>
            <a:pPr indent="-176213" eaLnBrk="1" hangingPunct="1">
              <a:buFont typeface="Wingdings" pitchFamily="2" charset="2"/>
              <a:buChar char="§"/>
              <a:defRPr/>
            </a:pPr>
            <a:r>
              <a:rPr lang="en-US" sz="2000" dirty="0" err="1" smtClean="0"/>
              <a:t>Bước</a:t>
            </a:r>
            <a:r>
              <a:rPr lang="en-US" sz="2000" dirty="0" smtClean="0"/>
              <a:t> 3: </a:t>
            </a:r>
            <a:r>
              <a:rPr lang="pt-BR" sz="2000" dirty="0" smtClean="0"/>
              <a:t>gọi phương thức documentElement để lấy về nút gốc của tài liệu DOM </a:t>
            </a:r>
          </a:p>
          <a:p>
            <a:pPr indent="346075" eaLnBrk="1" hangingPunct="1">
              <a:buFontTx/>
              <a:buNone/>
              <a:defRPr/>
            </a:pPr>
            <a:r>
              <a:rPr lang="vi-VN" sz="2000" i="1" dirty="0" smtClean="0">
                <a:solidFill>
                  <a:srgbClr val="FF0000"/>
                </a:solidFill>
              </a:rPr>
              <a:t>var </a:t>
            </a:r>
            <a:r>
              <a:rPr lang="vi-VN" sz="2000" i="1" dirty="0">
                <a:solidFill>
                  <a:srgbClr val="FF0000"/>
                </a:solidFill>
              </a:rPr>
              <a:t>xmlObj = </a:t>
            </a:r>
            <a:r>
              <a:rPr lang="vi-VN" sz="2000" i="1" dirty="0" smtClean="0">
                <a:solidFill>
                  <a:srgbClr val="FF0000"/>
                </a:solidFill>
              </a:rPr>
              <a:t>xmlDoc.documentElement</a:t>
            </a:r>
            <a:endParaRPr lang="en-US" sz="2000" i="1" dirty="0">
              <a:solidFill>
                <a:srgbClr val="FF0000"/>
              </a:solidFill>
            </a:endParaRPr>
          </a:p>
          <a:p>
            <a:pPr eaLnBrk="1" hangingPunct="1">
              <a:buFontTx/>
              <a:buNone/>
              <a:defRPr/>
            </a:pPr>
            <a:r>
              <a:rPr lang="pt-BR" sz="2000" dirty="0" smtClean="0"/>
              <a:t> </a:t>
            </a:r>
          </a:p>
          <a:p>
            <a:pPr indent="404813" eaLnBrk="1" hangingPunct="1">
              <a:buFontTx/>
              <a:buNone/>
              <a:defRPr/>
            </a:pPr>
            <a:endParaRPr lang="en-US" sz="2000" dirty="0" smtClean="0">
              <a:solidFill>
                <a:srgbClr val="FF0000"/>
              </a:solidFill>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92F9DDB-1F68-4E56-9A07-4C003562FD26}" type="slidenum">
              <a:rPr lang="en-US" altLang="vi-VN" sz="1400">
                <a:solidFill>
                  <a:schemeClr val="tx1"/>
                </a:solidFill>
                <a:latin typeface="Arial" panose="020B0604020202020204" pitchFamily="34" charset="0"/>
              </a:rPr>
              <a:pPr eaLnBrk="1" hangingPunct="1"/>
              <a:t>11</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1143000"/>
          </a:xfrm>
        </p:spPr>
        <p:txBody>
          <a:bodyPr/>
          <a:lstStyle/>
          <a:p>
            <a:r>
              <a:rPr lang="en-US" altLang="vi-VN" sz="2800" smtClean="0">
                <a:solidFill>
                  <a:schemeClr val="bg1"/>
                </a:solidFill>
              </a:rPr>
              <a:t>Thao tác trên cây</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marL="0" indent="0">
              <a:spcBef>
                <a:spcPct val="50000"/>
              </a:spcBef>
              <a:buFontTx/>
              <a:buNone/>
              <a:defRPr/>
            </a:pPr>
            <a:r>
              <a:rPr lang="en-US" sz="2000" dirty="0" smtClean="0">
                <a:solidFill>
                  <a:srgbClr val="FF3300"/>
                </a:solidFill>
              </a:rPr>
              <a:t>1- </a:t>
            </a:r>
            <a:r>
              <a:rPr lang="en-US" sz="2000" dirty="0" err="1" smtClean="0">
                <a:solidFill>
                  <a:srgbClr val="FF3300"/>
                </a:solidFill>
              </a:rPr>
              <a:t>Truy</a:t>
            </a:r>
            <a:r>
              <a:rPr lang="en-US" sz="2000" dirty="0" smtClean="0">
                <a:solidFill>
                  <a:srgbClr val="FF3300"/>
                </a:solidFill>
              </a:rPr>
              <a:t> </a:t>
            </a:r>
            <a:r>
              <a:rPr lang="en-US" sz="2000" dirty="0" err="1" smtClean="0">
                <a:solidFill>
                  <a:srgbClr val="FF3300"/>
                </a:solidFill>
              </a:rPr>
              <a:t>cập</a:t>
            </a:r>
            <a:r>
              <a:rPr lang="en-US" sz="2000" dirty="0" smtClean="0">
                <a:solidFill>
                  <a:srgbClr val="FF3300"/>
                </a:solidFill>
              </a:rPr>
              <a:t> </a:t>
            </a:r>
            <a:r>
              <a:rPr lang="en-US" sz="2000" dirty="0" err="1" smtClean="0">
                <a:solidFill>
                  <a:srgbClr val="FF3300"/>
                </a:solidFill>
              </a:rPr>
              <a:t>các</a:t>
            </a:r>
            <a:r>
              <a:rPr lang="en-US" sz="2000" dirty="0" smtClean="0">
                <a:solidFill>
                  <a:srgbClr val="FF3300"/>
                </a:solidFill>
              </a:rPr>
              <a:t> node, </a:t>
            </a:r>
            <a:r>
              <a:rPr lang="en-US" sz="2000" dirty="0" err="1" smtClean="0">
                <a:solidFill>
                  <a:srgbClr val="FF3300"/>
                </a:solidFill>
              </a:rPr>
              <a:t>thuộc</a:t>
            </a:r>
            <a:r>
              <a:rPr lang="en-US" sz="2000" dirty="0" smtClean="0">
                <a:solidFill>
                  <a:srgbClr val="FF3300"/>
                </a:solidFill>
              </a:rPr>
              <a:t> </a:t>
            </a:r>
            <a:r>
              <a:rPr lang="en-US" sz="2000" dirty="0" err="1" smtClean="0">
                <a:solidFill>
                  <a:srgbClr val="FF3300"/>
                </a:solidFill>
              </a:rPr>
              <a:t>tính</a:t>
            </a:r>
            <a:endParaRPr lang="en-US" sz="2000" dirty="0" smtClean="0">
              <a:solidFill>
                <a:srgbClr val="FF3300"/>
              </a:solidFill>
            </a:endParaRPr>
          </a:p>
          <a:p>
            <a:pPr marL="0" indent="0">
              <a:spcBef>
                <a:spcPct val="50000"/>
              </a:spcBef>
              <a:buFontTx/>
              <a:buNone/>
              <a:defRPr/>
            </a:pPr>
            <a:r>
              <a:rPr lang="en-US" sz="2000" dirty="0" smtClean="0"/>
              <a:t>2- </a:t>
            </a:r>
            <a:r>
              <a:rPr lang="en-US" sz="2000" dirty="0" err="1" smtClean="0"/>
              <a:t>Hiệu</a:t>
            </a:r>
            <a:r>
              <a:rPr lang="en-US" sz="2000" dirty="0" smtClean="0"/>
              <a:t> </a:t>
            </a:r>
            <a:r>
              <a:rPr lang="en-US" sz="2000" dirty="0" err="1" smtClean="0"/>
              <a:t>chỉnh</a:t>
            </a:r>
            <a:r>
              <a:rPr lang="en-US" sz="2000" dirty="0" smtClean="0"/>
              <a:t> </a:t>
            </a:r>
            <a:r>
              <a:rPr lang="en-US" sz="2000" dirty="0" err="1" smtClean="0"/>
              <a:t>dữ</a:t>
            </a:r>
            <a:r>
              <a:rPr lang="en-US" sz="2000" dirty="0" smtClean="0"/>
              <a:t> </a:t>
            </a:r>
            <a:r>
              <a:rPr lang="en-US" sz="2000" dirty="0" err="1" smtClean="0"/>
              <a:t>liệu</a:t>
            </a:r>
            <a:r>
              <a:rPr lang="en-US" sz="2000" dirty="0" smtClean="0"/>
              <a:t> node, </a:t>
            </a:r>
            <a:r>
              <a:rPr lang="en-US" sz="2000" dirty="0" err="1" smtClean="0"/>
              <a:t>thuộc</a:t>
            </a:r>
            <a:r>
              <a:rPr lang="en-US" sz="2000" dirty="0" smtClean="0"/>
              <a:t> </a:t>
            </a:r>
            <a:r>
              <a:rPr lang="en-US" sz="2000" dirty="0" err="1" smtClean="0"/>
              <a:t>tính</a:t>
            </a:r>
            <a:endParaRPr lang="en-US" sz="2000" dirty="0" smtClean="0"/>
          </a:p>
          <a:p>
            <a:pPr marL="0" indent="0">
              <a:spcBef>
                <a:spcPct val="50000"/>
              </a:spcBef>
              <a:buFontTx/>
              <a:buNone/>
              <a:defRPr/>
            </a:pPr>
            <a:r>
              <a:rPr lang="en-US" sz="2000" dirty="0" smtClean="0"/>
              <a:t>3- </a:t>
            </a:r>
            <a:r>
              <a:rPr lang="en-US" sz="2000" dirty="0" err="1" smtClean="0"/>
              <a:t>Thêm</a:t>
            </a:r>
            <a:r>
              <a:rPr lang="en-US" sz="2000" dirty="0" smtClean="0"/>
              <a:t> node</a:t>
            </a:r>
          </a:p>
          <a:p>
            <a:pPr marL="0" indent="0">
              <a:spcBef>
                <a:spcPct val="50000"/>
              </a:spcBef>
              <a:buFontTx/>
              <a:buNone/>
              <a:defRPr/>
            </a:pPr>
            <a:r>
              <a:rPr lang="en-US" sz="2000" dirty="0" smtClean="0"/>
              <a:t>4- </a:t>
            </a:r>
            <a:r>
              <a:rPr lang="en-US" sz="2000" dirty="0" err="1" smtClean="0"/>
              <a:t>Xóa</a:t>
            </a:r>
            <a:r>
              <a:rPr lang="en-US" sz="2000" dirty="0" smtClean="0"/>
              <a:t> node</a:t>
            </a:r>
            <a:endParaRPr lang="vi-VN" sz="2000" dirty="0" smtClean="0"/>
          </a:p>
          <a:p>
            <a:pPr eaLnBrk="1" hangingPunct="1">
              <a:buFontTx/>
              <a:buNone/>
              <a:defRPr/>
            </a:pPr>
            <a:endParaRPr lang="en-US" sz="18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FEA12BFE-3F5C-4C71-A728-2C702E5E4603}" type="slidenum">
              <a:rPr lang="en-US" altLang="vi-VN" sz="1400">
                <a:solidFill>
                  <a:schemeClr val="tx1"/>
                </a:solidFill>
                <a:latin typeface="Arial" panose="020B0604020202020204" pitchFamily="34" charset="0"/>
              </a:rPr>
              <a:pPr eaLnBrk="1" hangingPunct="1"/>
              <a:t>12</a:t>
            </a:fld>
            <a:endParaRPr lang="en-US" altLang="vi-VN" sz="1400">
              <a:solidFill>
                <a:schemeClr val="tx1"/>
              </a:solidFill>
              <a:latin typeface="Arial" panose="020B0604020202020204" pitchFamily="34" charset="0"/>
            </a:endParaRPr>
          </a:p>
        </p:txBody>
      </p:sp>
      <p:pic>
        <p:nvPicPr>
          <p:cNvPr id="133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524000"/>
            <a:ext cx="67056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14339" name="Content Placeholder 2"/>
          <p:cNvSpPr>
            <a:spLocks noGrp="1"/>
          </p:cNvSpPr>
          <p:nvPr>
            <p:ph idx="1"/>
          </p:nvPr>
        </p:nvSpPr>
        <p:spPr>
          <a:xfrm>
            <a:off x="457200" y="1295400"/>
            <a:ext cx="8229600" cy="4830763"/>
          </a:xfrm>
        </p:spPr>
        <p:txBody>
          <a:bodyPr/>
          <a:lstStyle/>
          <a:p>
            <a:pPr eaLnBrk="1" hangingPunct="1">
              <a:buFont typeface="Wingdings" panose="05000000000000000000" pitchFamily="2" charset="2"/>
              <a:buChar char="v"/>
            </a:pPr>
            <a:r>
              <a:rPr lang="en-US" altLang="vi-VN" sz="2400" smtClean="0">
                <a:cs typeface="Arial" panose="020B0604020202020204" pitchFamily="34" charset="0"/>
              </a:rPr>
              <a:t>Cách 1: Xuất phát từ nút gốc sau đó sử dụng các thuộc tính lần lượt đến nút cần đến:</a:t>
            </a:r>
          </a:p>
          <a:p>
            <a:pPr eaLnBrk="1" hangingPunct="1">
              <a:buFont typeface="Wingdings" panose="05000000000000000000" pitchFamily="2" charset="2"/>
              <a:buChar char="v"/>
            </a:pPr>
            <a:r>
              <a:rPr lang="en-US" altLang="vi-VN" sz="2400" smtClean="0">
                <a:cs typeface="Arial" panose="020B0604020202020204" pitchFamily="34" charset="0"/>
              </a:rPr>
              <a:t>Cách 2: </a:t>
            </a:r>
            <a:r>
              <a:rPr lang="vi-VN" altLang="vi-VN" sz="2400" smtClean="0"/>
              <a:t>Truy cập </a:t>
            </a:r>
            <a:r>
              <a:rPr lang="vi-VN" altLang="vi-VN" sz="2400" smtClean="0">
                <a:solidFill>
                  <a:schemeClr val="tx2"/>
                </a:solidFill>
              </a:rPr>
              <a:t>nút bất kỳ </a:t>
            </a:r>
            <a:r>
              <a:rPr lang="vi-VN" altLang="vi-VN" sz="2400" smtClean="0">
                <a:solidFill>
                  <a:srgbClr val="09029C"/>
                </a:solidFill>
              </a:rPr>
              <a:t>: từ xmlDoc</a:t>
            </a:r>
          </a:p>
          <a:p>
            <a:pPr eaLnBrk="1" hangingPunct="1">
              <a:buFont typeface="Wingdings" panose="05000000000000000000" pitchFamily="2" charset="2"/>
              <a:buChar char="v"/>
            </a:pPr>
            <a:endParaRPr lang="en-US" altLang="vi-VN" sz="2000" smtClean="0">
              <a:cs typeface="Arial" panose="020B0604020202020204" pitchFamily="34"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69A7097A-5E28-408D-8998-F991D11B8B23}" type="slidenum">
              <a:rPr lang="en-US" altLang="vi-VN" sz="1400">
                <a:solidFill>
                  <a:schemeClr val="tx1"/>
                </a:solidFill>
                <a:latin typeface="Arial" panose="020B0604020202020204" pitchFamily="34" charset="0"/>
              </a:rPr>
              <a:pPr eaLnBrk="1" hangingPunct="1"/>
              <a:t>13</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 typeface="Wingdings" pitchFamily="2" charset="2"/>
              <a:buChar char="v"/>
              <a:defRPr/>
            </a:pPr>
            <a:r>
              <a:rPr lang="en-US" sz="2400" dirty="0" err="1" smtClean="0">
                <a:cs typeface="Arial" charset="0"/>
              </a:rPr>
              <a:t>Cách</a:t>
            </a:r>
            <a:r>
              <a:rPr lang="en-US" sz="2400" dirty="0" smtClean="0">
                <a:cs typeface="Arial" charset="0"/>
              </a:rPr>
              <a:t> 1: </a:t>
            </a:r>
            <a:r>
              <a:rPr lang="en-US" sz="2400" dirty="0" err="1" smtClean="0">
                <a:cs typeface="Arial" charset="0"/>
              </a:rPr>
              <a:t>Xuất</a:t>
            </a:r>
            <a:r>
              <a:rPr lang="en-US" sz="2400" dirty="0" smtClean="0">
                <a:cs typeface="Arial" charset="0"/>
              </a:rPr>
              <a:t> </a:t>
            </a:r>
            <a:r>
              <a:rPr lang="en-US" sz="2400" dirty="0" err="1" smtClean="0">
                <a:cs typeface="Arial" charset="0"/>
              </a:rPr>
              <a:t>phát</a:t>
            </a:r>
            <a:r>
              <a:rPr lang="en-US" sz="2400" dirty="0" smtClean="0">
                <a:cs typeface="Arial" charset="0"/>
              </a:rPr>
              <a:t> </a:t>
            </a:r>
            <a:r>
              <a:rPr lang="en-US" sz="2400" dirty="0" err="1" smtClean="0">
                <a:cs typeface="Arial" charset="0"/>
              </a:rPr>
              <a:t>từ</a:t>
            </a:r>
            <a:r>
              <a:rPr lang="en-US" sz="2400" dirty="0" smtClean="0">
                <a:cs typeface="Arial" charset="0"/>
              </a:rPr>
              <a:t> </a:t>
            </a:r>
            <a:r>
              <a:rPr lang="en-US" sz="2400" dirty="0" err="1" smtClean="0">
                <a:cs typeface="Arial" charset="0"/>
              </a:rPr>
              <a:t>nút</a:t>
            </a:r>
            <a:r>
              <a:rPr lang="en-US" sz="2400" dirty="0" smtClean="0">
                <a:cs typeface="Arial" charset="0"/>
              </a:rPr>
              <a:t> </a:t>
            </a:r>
            <a:r>
              <a:rPr lang="en-US" sz="2400" dirty="0" err="1" smtClean="0">
                <a:cs typeface="Arial" charset="0"/>
              </a:rPr>
              <a:t>gốc</a:t>
            </a:r>
            <a:r>
              <a:rPr lang="en-US" sz="2400" dirty="0" smtClean="0">
                <a:cs typeface="Arial" charset="0"/>
              </a:rPr>
              <a:t> </a:t>
            </a:r>
            <a:r>
              <a:rPr lang="en-US" sz="2400" dirty="0" err="1" smtClean="0">
                <a:cs typeface="Arial" charset="0"/>
              </a:rPr>
              <a:t>sau</a:t>
            </a:r>
            <a:r>
              <a:rPr lang="en-US" sz="2400" dirty="0" smtClean="0">
                <a:cs typeface="Arial" charset="0"/>
              </a:rPr>
              <a:t> </a:t>
            </a:r>
            <a:r>
              <a:rPr lang="en-US" sz="2400" dirty="0" err="1" smtClean="0">
                <a:cs typeface="Arial" charset="0"/>
              </a:rPr>
              <a:t>đó</a:t>
            </a:r>
            <a:r>
              <a:rPr lang="en-US" sz="2400" dirty="0" smtClean="0">
                <a:cs typeface="Arial" charset="0"/>
              </a:rPr>
              <a:t> </a:t>
            </a:r>
            <a:r>
              <a:rPr lang="en-US" sz="2400" dirty="0" err="1" smtClean="0">
                <a:cs typeface="Arial" charset="0"/>
              </a:rPr>
              <a:t>sử</a:t>
            </a:r>
            <a:r>
              <a:rPr lang="en-US" sz="2400" dirty="0" smtClean="0">
                <a:cs typeface="Arial" charset="0"/>
              </a:rPr>
              <a:t> </a:t>
            </a:r>
            <a:r>
              <a:rPr lang="en-US" sz="2400" dirty="0" err="1" smtClean="0">
                <a:cs typeface="Arial" charset="0"/>
              </a:rPr>
              <a:t>dụng</a:t>
            </a:r>
            <a:r>
              <a:rPr lang="en-US" sz="2400" dirty="0" smtClean="0">
                <a:cs typeface="Arial" charset="0"/>
              </a:rPr>
              <a:t> </a:t>
            </a:r>
            <a:r>
              <a:rPr lang="en-US" sz="2400" dirty="0" err="1" smtClean="0">
                <a:cs typeface="Arial" charset="0"/>
              </a:rPr>
              <a:t>các</a:t>
            </a:r>
            <a:r>
              <a:rPr lang="en-US" sz="2400" dirty="0" smtClean="0">
                <a:cs typeface="Arial" charset="0"/>
              </a:rPr>
              <a:t> </a:t>
            </a:r>
            <a:r>
              <a:rPr lang="en-US" sz="2400" dirty="0" err="1" smtClean="0">
                <a:cs typeface="Arial" charset="0"/>
              </a:rPr>
              <a:t>thuộc</a:t>
            </a:r>
            <a:r>
              <a:rPr lang="en-US" sz="2400" dirty="0" smtClean="0">
                <a:cs typeface="Arial" charset="0"/>
              </a:rPr>
              <a:t> </a:t>
            </a:r>
            <a:r>
              <a:rPr lang="en-US" sz="2400" dirty="0" err="1" smtClean="0">
                <a:cs typeface="Arial" charset="0"/>
              </a:rPr>
              <a:t>tính</a:t>
            </a:r>
            <a:r>
              <a:rPr lang="en-US" sz="2400" dirty="0" smtClean="0">
                <a:cs typeface="Arial" charset="0"/>
              </a:rPr>
              <a:t> </a:t>
            </a:r>
            <a:r>
              <a:rPr lang="en-US" sz="2400" dirty="0" err="1" smtClean="0">
                <a:cs typeface="Arial" charset="0"/>
              </a:rPr>
              <a:t>lần</a:t>
            </a:r>
            <a:r>
              <a:rPr lang="en-US" sz="2400" dirty="0" smtClean="0">
                <a:cs typeface="Arial" charset="0"/>
              </a:rPr>
              <a:t> </a:t>
            </a:r>
            <a:r>
              <a:rPr lang="en-US" sz="2400" dirty="0" err="1" smtClean="0">
                <a:cs typeface="Arial" charset="0"/>
              </a:rPr>
              <a:t>lượt</a:t>
            </a:r>
            <a:r>
              <a:rPr lang="en-US" sz="2400" dirty="0" smtClean="0">
                <a:cs typeface="Arial" charset="0"/>
              </a:rPr>
              <a:t> </a:t>
            </a:r>
            <a:r>
              <a:rPr lang="en-US" sz="2400" dirty="0" err="1" smtClean="0">
                <a:cs typeface="Arial" charset="0"/>
              </a:rPr>
              <a:t>đến</a:t>
            </a:r>
            <a:r>
              <a:rPr lang="en-US" sz="2400" dirty="0" smtClean="0">
                <a:cs typeface="Arial" charset="0"/>
              </a:rPr>
              <a:t> </a:t>
            </a:r>
            <a:r>
              <a:rPr lang="en-US" sz="2400" dirty="0" err="1" smtClean="0">
                <a:cs typeface="Arial" charset="0"/>
              </a:rPr>
              <a:t>nút</a:t>
            </a:r>
            <a:r>
              <a:rPr lang="en-US" sz="2400" dirty="0" smtClean="0">
                <a:cs typeface="Arial" charset="0"/>
              </a:rPr>
              <a:t> </a:t>
            </a:r>
            <a:r>
              <a:rPr lang="en-US" sz="2400" dirty="0" err="1" smtClean="0">
                <a:cs typeface="Arial" charset="0"/>
              </a:rPr>
              <a:t>cần</a:t>
            </a:r>
            <a:r>
              <a:rPr lang="en-US" sz="2400" dirty="0" smtClean="0">
                <a:cs typeface="Arial" charset="0"/>
              </a:rPr>
              <a:t> </a:t>
            </a:r>
            <a:r>
              <a:rPr lang="en-US" sz="2400" dirty="0" err="1" smtClean="0">
                <a:cs typeface="Arial" charset="0"/>
              </a:rPr>
              <a:t>đến</a:t>
            </a:r>
            <a:r>
              <a:rPr lang="en-US" sz="2400" dirty="0" smtClean="0">
                <a:cs typeface="Arial" charset="0"/>
              </a:rPr>
              <a:t>:</a:t>
            </a:r>
          </a:p>
          <a:p>
            <a:pPr eaLnBrk="1" hangingPunct="1">
              <a:buFont typeface="Wingdings" pitchFamily="2" charset="2"/>
              <a:buChar char="§"/>
              <a:defRPr/>
            </a:pPr>
            <a:r>
              <a:rPr lang="vi-VN" sz="2000" dirty="0"/>
              <a:t>Truy cập </a:t>
            </a:r>
            <a:r>
              <a:rPr lang="vi-VN" sz="2000" dirty="0">
                <a:solidFill>
                  <a:srgbClr val="FF0000"/>
                </a:solidFill>
              </a:rPr>
              <a:t>nút gốc </a:t>
            </a:r>
            <a:r>
              <a:rPr lang="vi-VN" sz="2000" dirty="0"/>
              <a:t>: </a:t>
            </a:r>
            <a:r>
              <a:rPr lang="vi-VN" sz="2000" i="1" dirty="0">
                <a:solidFill>
                  <a:srgbClr val="FF0000"/>
                </a:solidFill>
              </a:rPr>
              <a:t>xmlDoc.documentElement</a:t>
            </a:r>
          </a:p>
          <a:p>
            <a:pPr>
              <a:spcBef>
                <a:spcPct val="50000"/>
              </a:spcBef>
              <a:buFont typeface="Wingdings" pitchFamily="2" charset="2"/>
              <a:buChar char="§"/>
              <a:defRPr/>
            </a:pPr>
            <a:r>
              <a:rPr lang="vi-VN" sz="2000" dirty="0" smtClean="0"/>
              <a:t>Từ nút gốc, hoặc một nút bất kỳ nào đó </a:t>
            </a:r>
          </a:p>
          <a:p>
            <a:pPr marL="463550" indent="-238125">
              <a:spcBef>
                <a:spcPct val="50000"/>
              </a:spcBef>
              <a:buFontTx/>
              <a:buChar char="-"/>
              <a:defRPr/>
            </a:pPr>
            <a:r>
              <a:rPr lang="vi-VN" sz="2000" dirty="0" smtClean="0"/>
              <a:t>sử dụng các thuộc tính </a:t>
            </a:r>
            <a:r>
              <a:rPr lang="vi-VN" sz="2000" i="1" dirty="0" smtClean="0">
                <a:solidFill>
                  <a:srgbClr val="FF0000"/>
                </a:solidFill>
              </a:rPr>
              <a:t>firstChild, lastChild, nextSibling, previousSibling</a:t>
            </a:r>
            <a:r>
              <a:rPr lang="vi-VN" sz="2000" dirty="0" smtClean="0"/>
              <a:t> để truy cấp các nút con của nút n</a:t>
            </a:r>
            <a:r>
              <a:rPr lang="en-US" sz="2000" dirty="0"/>
              <a:t>à</a:t>
            </a:r>
            <a:r>
              <a:rPr lang="vi-VN" sz="2000" dirty="0" smtClean="0"/>
              <a:t>y.</a:t>
            </a:r>
          </a:p>
          <a:p>
            <a:pPr marL="463550" indent="-238125">
              <a:spcBef>
                <a:spcPct val="50000"/>
              </a:spcBef>
              <a:buFontTx/>
              <a:buChar char="-"/>
              <a:defRPr/>
            </a:pPr>
            <a:r>
              <a:rPr lang="vi-VN" sz="2000" dirty="0" smtClean="0"/>
              <a:t>sử dụng </a:t>
            </a:r>
            <a:r>
              <a:rPr lang="vi-VN" sz="2000" i="1" dirty="0" smtClean="0">
                <a:solidFill>
                  <a:srgbClr val="FF0000"/>
                </a:solidFill>
              </a:rPr>
              <a:t>childNodes</a:t>
            </a:r>
            <a:r>
              <a:rPr lang="vi-VN" sz="2000" dirty="0" smtClean="0"/>
              <a:t> để truy cập vào mảng các nút con</a:t>
            </a:r>
            <a:r>
              <a:rPr lang="en-US" sz="2000" dirty="0" smtClean="0"/>
              <a:t>.</a:t>
            </a:r>
            <a:endParaRPr lang="vi-VN" sz="2000" dirty="0" smtClean="0"/>
          </a:p>
          <a:p>
            <a:pPr eaLnBrk="1" hangingPunct="1">
              <a:buFont typeface="Wingdings" pitchFamily="2" charset="2"/>
              <a:buChar char="v"/>
              <a:defRPr/>
            </a:pPr>
            <a:endParaRPr lang="en-US" sz="20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2F2D36E7-322B-454E-B217-2BB98F4BB482}" type="slidenum">
              <a:rPr lang="en-US" altLang="vi-VN" sz="1400">
                <a:solidFill>
                  <a:schemeClr val="tx1"/>
                </a:solidFill>
                <a:latin typeface="Arial" panose="020B0604020202020204" pitchFamily="34" charset="0"/>
              </a:rPr>
              <a:pPr eaLnBrk="1" hangingPunct="1"/>
              <a:t>14</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8229600" cy="1143000"/>
          </a:xfrm>
        </p:spPr>
        <p:txBody>
          <a:bodyPr/>
          <a:lstStyle/>
          <a:p>
            <a:r>
              <a:rPr lang="en-US" altLang="vi-VN" sz="2800" smtClean="0">
                <a:solidFill>
                  <a:schemeClr val="bg1"/>
                </a:solidFill>
                <a:cs typeface="Times New Roman" panose="02020603050405020304" pitchFamily="18" charset="0"/>
              </a:rPr>
              <a:t>Ví dụ</a:t>
            </a:r>
          </a:p>
        </p:txBody>
      </p:sp>
      <p:sp>
        <p:nvSpPr>
          <p:cNvPr id="2051" name="Content Placeholder 2"/>
          <p:cNvSpPr>
            <a:spLocks noGrp="1"/>
          </p:cNvSpPr>
          <p:nvPr>
            <p:ph idx="1"/>
          </p:nvPr>
        </p:nvSpPr>
        <p:spPr>
          <a:xfrm>
            <a:off x="457200" y="1295400"/>
            <a:ext cx="8229600" cy="4830763"/>
          </a:xfrm>
        </p:spPr>
        <p:txBody>
          <a:bodyPr/>
          <a:lstStyle/>
          <a:p>
            <a:pPr eaLnBrk="1" hangingPunct="1">
              <a:buFontTx/>
              <a:buNone/>
              <a:defRPr/>
            </a:pPr>
            <a:r>
              <a:rPr lang="en-US" sz="2000" dirty="0" err="1" smtClean="0">
                <a:cs typeface="Arial" charset="0"/>
              </a:rPr>
              <a:t>Cấu</a:t>
            </a:r>
            <a:r>
              <a:rPr lang="en-US" sz="2000" dirty="0" smtClean="0">
                <a:cs typeface="Arial" charset="0"/>
              </a:rPr>
              <a:t> </a:t>
            </a:r>
            <a:r>
              <a:rPr lang="en-US" sz="2000" dirty="0" err="1" smtClean="0">
                <a:cs typeface="Arial" charset="0"/>
              </a:rPr>
              <a:t>trúc</a:t>
            </a:r>
            <a:r>
              <a:rPr lang="en-US" sz="2000" dirty="0" smtClean="0">
                <a:cs typeface="Arial" charset="0"/>
              </a:rPr>
              <a:t> </a:t>
            </a:r>
            <a:r>
              <a:rPr lang="en-US" sz="2000" dirty="0" err="1" smtClean="0">
                <a:cs typeface="Arial" charset="0"/>
              </a:rPr>
              <a:t>cây</a:t>
            </a:r>
            <a:r>
              <a:rPr lang="en-US" sz="2000" dirty="0" smtClean="0">
                <a:cs typeface="Arial" charset="0"/>
              </a:rPr>
              <a:t> </a:t>
            </a:r>
            <a:r>
              <a:rPr lang="en-US" sz="2000" dirty="0" err="1" smtClean="0">
                <a:cs typeface="Arial" charset="0"/>
              </a:rPr>
              <a:t>của</a:t>
            </a:r>
            <a:r>
              <a:rPr lang="en-US" sz="2000" dirty="0" smtClean="0">
                <a:cs typeface="Arial" charset="0"/>
              </a:rPr>
              <a:t> </a:t>
            </a:r>
            <a:r>
              <a:rPr lang="en-US" sz="2000" dirty="0" err="1" smtClean="0">
                <a:cs typeface="Arial" charset="0"/>
              </a:rPr>
              <a:t>tài</a:t>
            </a:r>
            <a:r>
              <a:rPr lang="en-US" sz="2000" dirty="0" smtClean="0">
                <a:cs typeface="Arial" charset="0"/>
              </a:rPr>
              <a:t> </a:t>
            </a:r>
            <a:r>
              <a:rPr lang="en-US" sz="2000" dirty="0" err="1" smtClean="0">
                <a:cs typeface="Arial" charset="0"/>
              </a:rPr>
              <a:t>liệu</a:t>
            </a:r>
            <a:r>
              <a:rPr lang="en-US" sz="2000" dirty="0" smtClean="0">
                <a:cs typeface="Arial" charset="0"/>
              </a:rPr>
              <a:t> “</a:t>
            </a:r>
            <a:r>
              <a:rPr lang="en-US" sz="2000" b="1" dirty="0" smtClean="0">
                <a:cs typeface="Arial" charset="0"/>
              </a:rPr>
              <a:t>cuonsach.xml” </a:t>
            </a:r>
            <a:endParaRPr lang="en-US" sz="2000" b="1" dirty="0" smtClean="0"/>
          </a:p>
          <a:p>
            <a:pPr marL="0" indent="166688" eaLnBrk="1" hangingPunct="1">
              <a:buFontTx/>
              <a:buNone/>
              <a:defRPr/>
            </a:pPr>
            <a:endParaRPr lang="en-US" sz="2000" b="1" dirty="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2B7A3D70-C773-4181-A1BA-4DD17DDAFAEE}" type="slidenum">
              <a:rPr lang="en-US" altLang="vi-VN" sz="1400">
                <a:solidFill>
                  <a:schemeClr val="tx1"/>
                </a:solidFill>
                <a:latin typeface="Arial" panose="020B0604020202020204" pitchFamily="34" charset="0"/>
              </a:rPr>
              <a:pPr eaLnBrk="1" hangingPunct="1"/>
              <a:t>15</a:t>
            </a:fld>
            <a:endParaRPr lang="en-US" altLang="vi-VN" sz="1400">
              <a:solidFill>
                <a:schemeClr val="tx1"/>
              </a:solidFill>
              <a:latin typeface="Arial" panose="020B0604020202020204" pitchFamily="34" charset="0"/>
            </a:endParaRPr>
          </a:p>
        </p:txBody>
      </p:sp>
      <p:sp>
        <p:nvSpPr>
          <p:cNvPr id="16389" name="Rectangle 4"/>
          <p:cNvSpPr>
            <a:spLocks noChangeArrowheads="1"/>
          </p:cNvSpPr>
          <p:nvPr/>
        </p:nvSpPr>
        <p:spPr bwMode="auto">
          <a:xfrm>
            <a:off x="3581400" y="1752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gốc: &lt;khosach&gt;</a:t>
            </a:r>
          </a:p>
        </p:txBody>
      </p:sp>
      <p:sp>
        <p:nvSpPr>
          <p:cNvPr id="16390" name="Rectangle 5"/>
          <p:cNvSpPr>
            <a:spLocks noChangeArrowheads="1"/>
          </p:cNvSpPr>
          <p:nvPr/>
        </p:nvSpPr>
        <p:spPr bwMode="auto">
          <a:xfrm>
            <a:off x="3581400" y="25908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 &lt;cuonsach&gt;</a:t>
            </a:r>
          </a:p>
        </p:txBody>
      </p:sp>
      <p:sp>
        <p:nvSpPr>
          <p:cNvPr id="16391" name="Rectangle 6"/>
          <p:cNvSpPr>
            <a:spLocks noChangeArrowheads="1"/>
          </p:cNvSpPr>
          <p:nvPr/>
        </p:nvSpPr>
        <p:spPr bwMode="auto">
          <a:xfrm>
            <a:off x="5410200" y="25908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Thuộc tính: “theloại”</a:t>
            </a:r>
          </a:p>
        </p:txBody>
      </p:sp>
      <p:sp>
        <p:nvSpPr>
          <p:cNvPr id="16392" name="Rectangle 7"/>
          <p:cNvSpPr>
            <a:spLocks noChangeArrowheads="1"/>
          </p:cNvSpPr>
          <p:nvPr/>
        </p:nvSpPr>
        <p:spPr bwMode="auto">
          <a:xfrm>
            <a:off x="381000" y="25908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Thuộc tính: “ngôn ngữ”</a:t>
            </a:r>
          </a:p>
        </p:txBody>
      </p:sp>
      <p:sp>
        <p:nvSpPr>
          <p:cNvPr id="16393" name="Rectangle 8"/>
          <p:cNvSpPr>
            <a:spLocks noChangeArrowheads="1"/>
          </p:cNvSpPr>
          <p:nvPr/>
        </p:nvSpPr>
        <p:spPr bwMode="auto">
          <a:xfrm>
            <a:off x="381000" y="3657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 &lt;tieude&gt;</a:t>
            </a:r>
          </a:p>
        </p:txBody>
      </p:sp>
      <p:sp>
        <p:nvSpPr>
          <p:cNvPr id="16394" name="Rectangle 9"/>
          <p:cNvSpPr>
            <a:spLocks noChangeArrowheads="1"/>
          </p:cNvSpPr>
          <p:nvPr/>
        </p:nvSpPr>
        <p:spPr bwMode="auto">
          <a:xfrm>
            <a:off x="2667000" y="3657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&lt;tacgia&gt;</a:t>
            </a:r>
          </a:p>
        </p:txBody>
      </p:sp>
      <p:sp>
        <p:nvSpPr>
          <p:cNvPr id="16395" name="Rectangle 10"/>
          <p:cNvSpPr>
            <a:spLocks noChangeArrowheads="1"/>
          </p:cNvSpPr>
          <p:nvPr/>
        </p:nvSpPr>
        <p:spPr bwMode="auto">
          <a:xfrm>
            <a:off x="4495800" y="3657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&lt;namxb&gt;</a:t>
            </a:r>
          </a:p>
        </p:txBody>
      </p:sp>
      <p:sp>
        <p:nvSpPr>
          <p:cNvPr id="16396" name="Rectangle 11"/>
          <p:cNvSpPr>
            <a:spLocks noChangeArrowheads="1"/>
          </p:cNvSpPr>
          <p:nvPr/>
        </p:nvSpPr>
        <p:spPr bwMode="auto">
          <a:xfrm>
            <a:off x="6553200" y="35814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 &lt;gia&gt;</a:t>
            </a:r>
          </a:p>
        </p:txBody>
      </p:sp>
      <p:sp>
        <p:nvSpPr>
          <p:cNvPr id="16397" name="Rectangle 12"/>
          <p:cNvSpPr>
            <a:spLocks noChangeArrowheads="1"/>
          </p:cNvSpPr>
          <p:nvPr/>
        </p:nvSpPr>
        <p:spPr bwMode="auto">
          <a:xfrm>
            <a:off x="381000" y="4648200"/>
            <a:ext cx="1066800" cy="9906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Văn bản:</a:t>
            </a:r>
            <a:r>
              <a:rPr lang="en-US" altLang="vi-VN" sz="1400">
                <a:cs typeface="Arial" panose="020B0604020202020204" pitchFamily="34" charset="0"/>
              </a:rPr>
              <a:t> </a:t>
            </a:r>
            <a:r>
              <a:rPr lang="en-US" altLang="vi-VN" sz="1400">
                <a:solidFill>
                  <a:schemeClr val="tx1"/>
                </a:solidFill>
                <a:cs typeface="Arial" panose="020B0604020202020204" pitchFamily="34" charset="0"/>
              </a:rPr>
              <a:t>everyday italian</a:t>
            </a:r>
            <a:endParaRPr lang="en-US" altLang="vi-VN" sz="1300">
              <a:solidFill>
                <a:schemeClr val="tx1"/>
              </a:solidFill>
            </a:endParaRPr>
          </a:p>
        </p:txBody>
      </p:sp>
      <p:sp>
        <p:nvSpPr>
          <p:cNvPr id="16398" name="Rectangle 13"/>
          <p:cNvSpPr>
            <a:spLocks noChangeArrowheads="1"/>
          </p:cNvSpPr>
          <p:nvPr/>
        </p:nvSpPr>
        <p:spPr bwMode="auto">
          <a:xfrm>
            <a:off x="2667000" y="4572000"/>
            <a:ext cx="1066800" cy="10668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Văn bản:</a:t>
            </a:r>
            <a:r>
              <a:rPr lang="en-US" altLang="vi-VN" sz="1400">
                <a:solidFill>
                  <a:schemeClr val="tx1"/>
                </a:solidFill>
                <a:cs typeface="Arial" panose="020B0604020202020204" pitchFamily="34" charset="0"/>
              </a:rPr>
              <a:t> Giada De Laurentiis</a:t>
            </a:r>
            <a:endParaRPr lang="en-US" altLang="vi-VN" sz="1300">
              <a:solidFill>
                <a:schemeClr val="tx1"/>
              </a:solidFill>
            </a:endParaRPr>
          </a:p>
        </p:txBody>
      </p:sp>
      <p:sp>
        <p:nvSpPr>
          <p:cNvPr id="16399" name="Rectangle 14"/>
          <p:cNvSpPr>
            <a:spLocks noChangeArrowheads="1"/>
          </p:cNvSpPr>
          <p:nvPr/>
        </p:nvSpPr>
        <p:spPr bwMode="auto">
          <a:xfrm>
            <a:off x="4495800" y="4572000"/>
            <a:ext cx="1066800" cy="9906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200">
                <a:solidFill>
                  <a:schemeClr val="tx1"/>
                </a:solidFill>
              </a:rPr>
              <a:t>Văn bản:</a:t>
            </a:r>
            <a:r>
              <a:rPr lang="en-US" altLang="vi-VN" sz="1200">
                <a:solidFill>
                  <a:schemeClr val="tx1"/>
                </a:solidFill>
                <a:cs typeface="Arial" panose="020B0604020202020204" pitchFamily="34" charset="0"/>
              </a:rPr>
              <a:t> 2005</a:t>
            </a:r>
            <a:endParaRPr lang="en-US" altLang="vi-VN" sz="1200">
              <a:solidFill>
                <a:schemeClr val="tx1"/>
              </a:solidFill>
            </a:endParaRPr>
          </a:p>
        </p:txBody>
      </p:sp>
      <p:sp>
        <p:nvSpPr>
          <p:cNvPr id="16400" name="Rectangle 15"/>
          <p:cNvSpPr>
            <a:spLocks noChangeArrowheads="1"/>
          </p:cNvSpPr>
          <p:nvPr/>
        </p:nvSpPr>
        <p:spPr bwMode="auto">
          <a:xfrm>
            <a:off x="6553200" y="4495800"/>
            <a:ext cx="1066800" cy="9906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r>
              <a:rPr lang="en-US" altLang="vi-VN" sz="1200">
                <a:solidFill>
                  <a:schemeClr val="tx1"/>
                </a:solidFill>
              </a:rPr>
              <a:t>Văn bản:</a:t>
            </a:r>
            <a:r>
              <a:rPr lang="en-US" altLang="vi-VN" sz="1200">
                <a:solidFill>
                  <a:schemeClr val="tx1"/>
                </a:solidFill>
                <a:cs typeface="Arial" panose="020B0604020202020204" pitchFamily="34" charset="0"/>
              </a:rPr>
              <a:t> </a:t>
            </a:r>
          </a:p>
          <a:p>
            <a:pPr algn="ctr" eaLnBrk="1" hangingPunct="1"/>
            <a:r>
              <a:rPr lang="en-US" altLang="vi-VN" sz="1200">
                <a:solidFill>
                  <a:schemeClr val="tx1"/>
                </a:solidFill>
                <a:cs typeface="Arial" panose="020B0604020202020204" pitchFamily="34" charset="0"/>
              </a:rPr>
              <a:t>30.000</a:t>
            </a:r>
            <a:endParaRPr lang="en-US" altLang="vi-VN" sz="1200">
              <a:solidFill>
                <a:schemeClr val="tx1"/>
              </a:solidFill>
            </a:endParaRPr>
          </a:p>
        </p:txBody>
      </p:sp>
      <p:cxnSp>
        <p:nvCxnSpPr>
          <p:cNvPr id="16401" name="Straight Connector 17"/>
          <p:cNvCxnSpPr>
            <a:cxnSpLocks noChangeShapeType="1"/>
            <a:stCxn id="16389" idx="2"/>
            <a:endCxn id="16390" idx="0"/>
          </p:cNvCxnSpPr>
          <p:nvPr/>
        </p:nvCxnSpPr>
        <p:spPr bwMode="auto">
          <a:xfrm>
            <a:off x="4114800" y="2286000"/>
            <a:ext cx="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2" name="Straight Connector 19"/>
          <p:cNvCxnSpPr>
            <a:cxnSpLocks noChangeShapeType="1"/>
            <a:stCxn id="16390" idx="3"/>
            <a:endCxn id="16391" idx="1"/>
          </p:cNvCxnSpPr>
          <p:nvPr/>
        </p:nvCxnSpPr>
        <p:spPr bwMode="auto">
          <a:xfrm>
            <a:off x="4648200" y="2857500"/>
            <a:ext cx="762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3" name="Straight Connector 22"/>
          <p:cNvCxnSpPr>
            <a:cxnSpLocks noChangeShapeType="1"/>
            <a:stCxn id="16390" idx="2"/>
          </p:cNvCxnSpPr>
          <p:nvPr/>
        </p:nvCxnSpPr>
        <p:spPr bwMode="auto">
          <a:xfrm>
            <a:off x="4114800" y="3124200"/>
            <a:ext cx="0" cy="152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4" name="Straight Connector 24"/>
          <p:cNvCxnSpPr>
            <a:cxnSpLocks noChangeShapeType="1"/>
          </p:cNvCxnSpPr>
          <p:nvPr/>
        </p:nvCxnSpPr>
        <p:spPr bwMode="auto">
          <a:xfrm>
            <a:off x="914400" y="3276600"/>
            <a:ext cx="6172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5" name="Straight Connector 27"/>
          <p:cNvCxnSpPr>
            <a:cxnSpLocks noChangeShapeType="1"/>
            <a:endCxn id="16393" idx="0"/>
          </p:cNvCxnSpPr>
          <p:nvPr/>
        </p:nvCxnSpPr>
        <p:spPr bwMode="auto">
          <a:xfrm>
            <a:off x="914400" y="32766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6" name="Straight Connector 29"/>
          <p:cNvCxnSpPr>
            <a:cxnSpLocks noChangeShapeType="1"/>
            <a:endCxn id="16394" idx="0"/>
          </p:cNvCxnSpPr>
          <p:nvPr/>
        </p:nvCxnSpPr>
        <p:spPr bwMode="auto">
          <a:xfrm>
            <a:off x="3200400" y="32766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7" name="Straight Connector 32"/>
          <p:cNvCxnSpPr>
            <a:cxnSpLocks noChangeShapeType="1"/>
            <a:endCxn id="16395" idx="0"/>
          </p:cNvCxnSpPr>
          <p:nvPr/>
        </p:nvCxnSpPr>
        <p:spPr bwMode="auto">
          <a:xfrm>
            <a:off x="5029200" y="32766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8" name="Straight Connector 34"/>
          <p:cNvCxnSpPr>
            <a:cxnSpLocks noChangeShapeType="1"/>
            <a:endCxn id="16396" idx="0"/>
          </p:cNvCxnSpPr>
          <p:nvPr/>
        </p:nvCxnSpPr>
        <p:spPr bwMode="auto">
          <a:xfrm>
            <a:off x="7086600" y="3276600"/>
            <a:ext cx="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9" name="Straight Connector 38"/>
          <p:cNvCxnSpPr>
            <a:cxnSpLocks noChangeShapeType="1"/>
          </p:cNvCxnSpPr>
          <p:nvPr/>
        </p:nvCxnSpPr>
        <p:spPr bwMode="auto">
          <a:xfrm>
            <a:off x="609600" y="3124200"/>
            <a:ext cx="0" cy="533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10" name="Straight Connector 40"/>
          <p:cNvCxnSpPr>
            <a:cxnSpLocks noChangeShapeType="1"/>
            <a:stCxn id="16393" idx="2"/>
            <a:endCxn id="16397" idx="0"/>
          </p:cNvCxnSpPr>
          <p:nvPr/>
        </p:nvCxnSpPr>
        <p:spPr bwMode="auto">
          <a:xfrm>
            <a:off x="914400" y="4191000"/>
            <a:ext cx="0" cy="457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11" name="Straight Connector 42"/>
          <p:cNvCxnSpPr>
            <a:cxnSpLocks noChangeShapeType="1"/>
            <a:stCxn id="16394" idx="2"/>
            <a:endCxn id="16398" idx="0"/>
          </p:cNvCxnSpPr>
          <p:nvPr/>
        </p:nvCxnSpPr>
        <p:spPr bwMode="auto">
          <a:xfrm>
            <a:off x="3200400" y="41910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12" name="Straight Connector 44"/>
          <p:cNvCxnSpPr>
            <a:cxnSpLocks noChangeShapeType="1"/>
            <a:stCxn id="16395" idx="2"/>
            <a:endCxn id="16399" idx="0"/>
          </p:cNvCxnSpPr>
          <p:nvPr/>
        </p:nvCxnSpPr>
        <p:spPr bwMode="auto">
          <a:xfrm>
            <a:off x="5029200" y="41910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13" name="Straight Connector 46"/>
          <p:cNvCxnSpPr>
            <a:cxnSpLocks noChangeShapeType="1"/>
            <a:stCxn id="16396" idx="2"/>
            <a:endCxn id="16400" idx="0"/>
          </p:cNvCxnSpPr>
          <p:nvPr/>
        </p:nvCxnSpPr>
        <p:spPr bwMode="auto">
          <a:xfrm>
            <a:off x="7086600" y="41148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marL="0" indent="166688" eaLnBrk="1" hangingPunct="1">
              <a:buFontTx/>
              <a:buNone/>
              <a:defRPr/>
            </a:pPr>
            <a:r>
              <a:rPr lang="en-US" sz="2000" dirty="0" err="1" smtClean="0"/>
              <a:t>Việc</a:t>
            </a:r>
            <a:r>
              <a:rPr lang="en-US" sz="2000" dirty="0" smtClean="0"/>
              <a:t> </a:t>
            </a:r>
            <a:r>
              <a:rPr lang="en-US" sz="2000" dirty="0" err="1" smtClean="0"/>
              <a:t>truy</a:t>
            </a:r>
            <a:r>
              <a:rPr lang="en-US" sz="2000" dirty="0" smtClean="0"/>
              <a:t> </a:t>
            </a:r>
            <a:r>
              <a:rPr lang="en-US" sz="2000" dirty="0" err="1" smtClean="0"/>
              <a:t>nhập</a:t>
            </a:r>
            <a:r>
              <a:rPr lang="en-US" sz="2000" dirty="0" smtClean="0"/>
              <a:t> </a:t>
            </a:r>
            <a:r>
              <a:rPr lang="en-US" sz="2000" dirty="0" err="1" smtClean="0"/>
              <a:t>các</a:t>
            </a:r>
            <a:r>
              <a:rPr lang="en-US" sz="2000" dirty="0" smtClean="0"/>
              <a:t> </a:t>
            </a:r>
            <a:r>
              <a:rPr lang="en-US" sz="2000" dirty="0" err="1" smtClean="0"/>
              <a:t>nút</a:t>
            </a:r>
            <a:r>
              <a:rPr lang="en-US" sz="2000" dirty="0" smtClean="0"/>
              <a:t> </a:t>
            </a:r>
            <a:r>
              <a:rPr lang="en-US" sz="2000" dirty="0" err="1" smtClean="0"/>
              <a:t>trong</a:t>
            </a:r>
            <a:r>
              <a:rPr lang="en-US" sz="2000" dirty="0" smtClean="0"/>
              <a:t> </a:t>
            </a:r>
            <a:r>
              <a:rPr lang="en-US" sz="2000" dirty="0" err="1" smtClean="0"/>
              <a:t>cây</a:t>
            </a:r>
            <a:r>
              <a:rPr lang="en-US" sz="2000" dirty="0" smtClean="0"/>
              <a:t> </a:t>
            </a:r>
            <a:r>
              <a:rPr lang="en-US" sz="2000" dirty="0" err="1" smtClean="0"/>
              <a:t>nút</a:t>
            </a:r>
            <a:r>
              <a:rPr lang="en-US" sz="2000" dirty="0" smtClean="0"/>
              <a:t> </a:t>
            </a:r>
            <a:r>
              <a:rPr lang="en-US" sz="2000" dirty="0" err="1" smtClean="0"/>
              <a:t>thông</a:t>
            </a:r>
            <a:r>
              <a:rPr lang="en-US" sz="2000" dirty="0" smtClean="0"/>
              <a:t> qua </a:t>
            </a:r>
            <a:r>
              <a:rPr lang="en-US" sz="2000" dirty="0" err="1" smtClean="0"/>
              <a:t>mối</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giữa</a:t>
            </a:r>
            <a:r>
              <a:rPr lang="en-US" sz="2000" dirty="0" smtClean="0"/>
              <a:t> </a:t>
            </a:r>
            <a:r>
              <a:rPr lang="en-US" sz="2000" dirty="0" err="1" smtClean="0"/>
              <a:t>các</a:t>
            </a:r>
            <a:r>
              <a:rPr lang="en-US" sz="2000" dirty="0" smtClean="0"/>
              <a:t> </a:t>
            </a:r>
            <a:r>
              <a:rPr lang="en-US" sz="2000" dirty="0" err="1" smtClean="0"/>
              <a:t>nút</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nút</a:t>
            </a:r>
            <a:r>
              <a:rPr lang="en-US" sz="2000" dirty="0" smtClean="0"/>
              <a:t> </a:t>
            </a:r>
            <a:r>
              <a:rPr lang="en-US" sz="2000" dirty="0" err="1" smtClean="0"/>
              <a:t>định</a:t>
            </a:r>
            <a:r>
              <a:rPr lang="en-US" sz="2000" dirty="0" smtClean="0"/>
              <a:t> </a:t>
            </a:r>
            <a:r>
              <a:rPr lang="en-US" sz="2000" dirty="0" err="1" smtClean="0"/>
              <a:t>hướng</a:t>
            </a:r>
            <a:r>
              <a:rPr lang="en-US" sz="2000" dirty="0" smtClean="0"/>
              <a:t>.</a:t>
            </a:r>
          </a:p>
          <a:p>
            <a:pPr marL="0" indent="166688" eaLnBrk="1" hangingPunct="1">
              <a:buFontTx/>
              <a:buNone/>
              <a:defRPr/>
            </a:pPr>
            <a:r>
              <a:rPr lang="en-US" sz="2000" dirty="0" err="1" smtClean="0"/>
              <a:t>Trong</a:t>
            </a:r>
            <a:r>
              <a:rPr lang="en-US" sz="2000" dirty="0" smtClean="0"/>
              <a:t> XML DOM, </a:t>
            </a:r>
            <a:r>
              <a:rPr lang="en-US" sz="2000" dirty="0" err="1" smtClean="0"/>
              <a:t>các</a:t>
            </a:r>
            <a:r>
              <a:rPr lang="en-US" sz="2000" dirty="0" smtClean="0"/>
              <a:t> </a:t>
            </a:r>
            <a:r>
              <a:rPr lang="en-US" sz="2000" dirty="0" err="1" smtClean="0"/>
              <a:t>mối</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nút</a:t>
            </a:r>
            <a:r>
              <a:rPr lang="en-US" sz="2000" dirty="0" smtClean="0"/>
              <a:t> </a:t>
            </a:r>
            <a:r>
              <a:rPr lang="en-US" sz="2000" dirty="0" err="1" smtClean="0"/>
              <a:t>được</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giống</a:t>
            </a:r>
            <a:r>
              <a:rPr lang="en-US" sz="2000" dirty="0" smtClean="0"/>
              <a:t> </a:t>
            </a:r>
            <a:r>
              <a:rPr lang="en-US" sz="2000" dirty="0" err="1" smtClean="0"/>
              <a:t>như</a:t>
            </a:r>
            <a:r>
              <a:rPr lang="en-US" sz="2000" dirty="0" smtClean="0"/>
              <a:t> </a:t>
            </a:r>
            <a:r>
              <a:rPr lang="en-US" sz="2000" dirty="0" err="1" smtClean="0"/>
              <a:t>các</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của</a:t>
            </a:r>
            <a:r>
              <a:rPr lang="en-US" sz="2000" dirty="0" smtClean="0"/>
              <a:t> </a:t>
            </a:r>
            <a:r>
              <a:rPr lang="en-US" sz="2000" dirty="0" err="1" smtClean="0"/>
              <a:t>nút</a:t>
            </a:r>
            <a:r>
              <a:rPr lang="en-US" sz="2000" dirty="0" smtClean="0"/>
              <a:t>:</a:t>
            </a:r>
          </a:p>
          <a:p>
            <a:pPr marL="0" indent="463550" eaLnBrk="1" hangingPunct="1">
              <a:buFontTx/>
              <a:buNone/>
              <a:defRPr/>
            </a:pPr>
            <a:r>
              <a:rPr lang="en-US" sz="2000" b="1" i="1" dirty="0" err="1" smtClean="0"/>
              <a:t>parentNode</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nút</a:t>
            </a:r>
            <a:r>
              <a:rPr lang="en-US" sz="2000" dirty="0" smtClean="0"/>
              <a:t> cha </a:t>
            </a:r>
            <a:r>
              <a:rPr lang="en-US" sz="2000" dirty="0" err="1" smtClean="0"/>
              <a:t>của</a:t>
            </a:r>
            <a:r>
              <a:rPr lang="en-US" sz="2000" dirty="0" smtClean="0"/>
              <a:t> </a:t>
            </a:r>
            <a:r>
              <a:rPr lang="en-US" sz="2000" dirty="0" err="1" smtClean="0"/>
              <a:t>nút</a:t>
            </a:r>
            <a:r>
              <a:rPr lang="en-US" sz="2000" dirty="0" smtClean="0"/>
              <a:t> </a:t>
            </a:r>
            <a:r>
              <a:rPr lang="en-US" sz="2000" dirty="0" err="1" smtClean="0"/>
              <a:t>hiện</a:t>
            </a:r>
            <a:r>
              <a:rPr lang="en-US" sz="2000" dirty="0" smtClean="0"/>
              <a:t> </a:t>
            </a:r>
            <a:r>
              <a:rPr lang="en-US" sz="2000" dirty="0" err="1" smtClean="0"/>
              <a:t>thời</a:t>
            </a:r>
            <a:endParaRPr lang="en-US" sz="2000" dirty="0" smtClean="0"/>
          </a:p>
          <a:p>
            <a:pPr marL="0" indent="463550" eaLnBrk="1" hangingPunct="1">
              <a:buFontTx/>
              <a:buNone/>
              <a:defRPr/>
            </a:pPr>
            <a:r>
              <a:rPr lang="en-US" sz="2000" b="1" i="1" dirty="0" err="1" smtClean="0"/>
              <a:t>childNodes</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các</a:t>
            </a:r>
            <a:r>
              <a:rPr lang="en-US" sz="2000" dirty="0" smtClean="0"/>
              <a:t> </a:t>
            </a:r>
            <a:r>
              <a:rPr lang="en-US" sz="2000" dirty="0" err="1" smtClean="0"/>
              <a:t>nút</a:t>
            </a:r>
            <a:r>
              <a:rPr lang="en-US" sz="2000" dirty="0" smtClean="0"/>
              <a:t> con </a:t>
            </a:r>
            <a:r>
              <a:rPr lang="en-US" sz="2000" dirty="0" err="1" smtClean="0"/>
              <a:t>của</a:t>
            </a:r>
            <a:r>
              <a:rPr lang="en-US" sz="2000" dirty="0" smtClean="0"/>
              <a:t> </a:t>
            </a:r>
            <a:r>
              <a:rPr lang="en-US" sz="2000" dirty="0" err="1" smtClean="0"/>
              <a:t>nút</a:t>
            </a:r>
            <a:r>
              <a:rPr lang="en-US" sz="2000" dirty="0" smtClean="0"/>
              <a:t> </a:t>
            </a:r>
            <a:r>
              <a:rPr lang="en-US" sz="2000" dirty="0" err="1" smtClean="0"/>
              <a:t>hiện</a:t>
            </a:r>
            <a:r>
              <a:rPr lang="en-US" sz="2000" dirty="0" smtClean="0"/>
              <a:t> </a:t>
            </a:r>
            <a:r>
              <a:rPr lang="en-US" sz="2000" dirty="0" err="1" smtClean="0"/>
              <a:t>thời</a:t>
            </a:r>
            <a:endParaRPr lang="en-US" sz="2000" dirty="0" smtClean="0"/>
          </a:p>
          <a:p>
            <a:pPr marL="0" indent="463550" eaLnBrk="1" hangingPunct="1">
              <a:buFontTx/>
              <a:buNone/>
              <a:defRPr/>
            </a:pPr>
            <a:r>
              <a:rPr lang="en-US" sz="2000" b="1" i="1" dirty="0" err="1" smtClean="0"/>
              <a:t>fistChild</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nút</a:t>
            </a:r>
            <a:r>
              <a:rPr lang="en-US" sz="2000" dirty="0" smtClean="0"/>
              <a:t> con </a:t>
            </a:r>
            <a:r>
              <a:rPr lang="en-US" sz="2000" dirty="0" err="1" smtClean="0"/>
              <a:t>đầu</a:t>
            </a:r>
            <a:r>
              <a:rPr lang="en-US" sz="2000" dirty="0" smtClean="0"/>
              <a:t> </a:t>
            </a:r>
            <a:r>
              <a:rPr lang="en-US" sz="2000" dirty="0" err="1" smtClean="0"/>
              <a:t>tiên</a:t>
            </a:r>
            <a:endParaRPr lang="en-US" sz="2000" dirty="0" smtClean="0"/>
          </a:p>
          <a:p>
            <a:pPr marL="0" indent="463550" eaLnBrk="1" hangingPunct="1">
              <a:buFontTx/>
              <a:buNone/>
              <a:defRPr/>
            </a:pPr>
            <a:r>
              <a:rPr lang="en-US" sz="2000" b="1" i="1" dirty="0" err="1" smtClean="0"/>
              <a:t>lastChild</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nút</a:t>
            </a:r>
            <a:r>
              <a:rPr lang="en-US" sz="2000" dirty="0" smtClean="0"/>
              <a:t> con </a:t>
            </a:r>
            <a:r>
              <a:rPr lang="en-US" sz="2000" dirty="0" err="1" smtClean="0"/>
              <a:t>cuối</a:t>
            </a:r>
            <a:r>
              <a:rPr lang="en-US" sz="2000" dirty="0" smtClean="0"/>
              <a:t> </a:t>
            </a:r>
            <a:r>
              <a:rPr lang="en-US" sz="2000" dirty="0" err="1" smtClean="0"/>
              <a:t>cùng</a:t>
            </a:r>
            <a:endParaRPr lang="en-US" sz="2000" dirty="0" smtClean="0"/>
          </a:p>
          <a:p>
            <a:pPr marL="0" indent="463550" eaLnBrk="1" hangingPunct="1">
              <a:buFontTx/>
              <a:buNone/>
              <a:defRPr/>
            </a:pPr>
            <a:r>
              <a:rPr lang="en-US" sz="2000" b="1" i="1" dirty="0" err="1" smtClean="0"/>
              <a:t>nextSibling</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nút</a:t>
            </a:r>
            <a:r>
              <a:rPr lang="en-US" sz="2000" dirty="0" smtClean="0"/>
              <a:t> </a:t>
            </a:r>
            <a:r>
              <a:rPr lang="en-US" sz="2000" dirty="0" err="1" smtClean="0"/>
              <a:t>em</a:t>
            </a:r>
            <a:r>
              <a:rPr lang="en-US" sz="2000" dirty="0" smtClean="0"/>
              <a:t> </a:t>
            </a:r>
            <a:r>
              <a:rPr lang="en-US" sz="2000" dirty="0" err="1" smtClean="0"/>
              <a:t>kế</a:t>
            </a:r>
            <a:r>
              <a:rPr lang="en-US" sz="2000" dirty="0" smtClean="0"/>
              <a:t> </a:t>
            </a:r>
            <a:r>
              <a:rPr lang="en-US" sz="2000" dirty="0" err="1" smtClean="0"/>
              <a:t>tiếp</a:t>
            </a:r>
            <a:endParaRPr lang="en-US" sz="2000" dirty="0" smtClean="0"/>
          </a:p>
          <a:p>
            <a:pPr marL="0" indent="463550" eaLnBrk="1" hangingPunct="1">
              <a:buFontTx/>
              <a:buNone/>
              <a:defRPr/>
            </a:pPr>
            <a:r>
              <a:rPr lang="en-US" sz="2000" b="1" i="1" dirty="0" err="1" smtClean="0"/>
              <a:t>previousSibling</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nút</a:t>
            </a:r>
            <a:r>
              <a:rPr lang="en-US" sz="2000" dirty="0" smtClean="0"/>
              <a:t> </a:t>
            </a:r>
            <a:r>
              <a:rPr lang="en-US" sz="2000" dirty="0" err="1" smtClean="0"/>
              <a:t>anh</a:t>
            </a:r>
            <a:r>
              <a:rPr lang="en-US" sz="2000" dirty="0" smtClean="0"/>
              <a:t> </a:t>
            </a:r>
            <a:r>
              <a:rPr lang="en-US" sz="2000" dirty="0" err="1" smtClean="0"/>
              <a:t>kề</a:t>
            </a:r>
            <a:r>
              <a:rPr lang="en-US" sz="2000" dirty="0" smtClean="0"/>
              <a:t> </a:t>
            </a:r>
            <a:r>
              <a:rPr lang="en-US" sz="2000" dirty="0" err="1" smtClean="0"/>
              <a:t>trên</a:t>
            </a:r>
            <a:endParaRPr lang="en-US" sz="2000" dirty="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CFE6FB71-0B9D-4C86-B384-5198FC023943}" type="slidenum">
              <a:rPr lang="en-US" altLang="vi-VN" sz="1400">
                <a:solidFill>
                  <a:schemeClr val="tx1"/>
                </a:solidFill>
                <a:latin typeface="Arial" panose="020B0604020202020204" pitchFamily="34" charset="0"/>
              </a:rPr>
              <a:pPr eaLnBrk="1" hangingPunct="1"/>
              <a:t>16</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Tx/>
              <a:buNone/>
              <a:defRPr/>
            </a:pPr>
            <a:r>
              <a:rPr lang="en-US" sz="2200" b="1" dirty="0" err="1" smtClean="0">
                <a:solidFill>
                  <a:srgbClr val="FF0000"/>
                </a:solidFill>
                <a:cs typeface="Arial" charset="0"/>
              </a:rPr>
              <a:t>Nút</a:t>
            </a:r>
            <a:r>
              <a:rPr lang="en-US" sz="2200" b="1" dirty="0" smtClean="0">
                <a:solidFill>
                  <a:srgbClr val="FF0000"/>
                </a:solidFill>
                <a:cs typeface="Arial" charset="0"/>
              </a:rPr>
              <a:t> cha</a:t>
            </a:r>
          </a:p>
          <a:p>
            <a:pPr marL="0" indent="225425" eaLnBrk="1" hangingPunct="1">
              <a:lnSpc>
                <a:spcPct val="90000"/>
              </a:lnSpc>
              <a:buFontTx/>
              <a:buNone/>
              <a:defRPr/>
            </a:pPr>
            <a:r>
              <a:rPr lang="en-US" sz="2000" dirty="0" err="1" smtClean="0"/>
              <a:t>Mỗi</a:t>
            </a:r>
            <a:r>
              <a:rPr lang="en-US" sz="2000" dirty="0" smtClean="0"/>
              <a:t> </a:t>
            </a:r>
            <a:r>
              <a:rPr lang="en-US" sz="2000" dirty="0" err="1" smtClean="0"/>
              <a:t>nút</a:t>
            </a:r>
            <a:r>
              <a:rPr lang="en-US" sz="2000" dirty="0" smtClean="0"/>
              <a:t> </a:t>
            </a:r>
            <a:r>
              <a:rPr lang="en-US" sz="2000" dirty="0" err="1" smtClean="0"/>
              <a:t>chỉ</a:t>
            </a:r>
            <a:r>
              <a:rPr lang="en-US" sz="2000" dirty="0" smtClean="0"/>
              <a:t> </a:t>
            </a:r>
            <a:r>
              <a:rPr lang="en-US" sz="2000" dirty="0" err="1" smtClean="0"/>
              <a:t>có</a:t>
            </a:r>
            <a:r>
              <a:rPr lang="en-US" sz="2000" dirty="0" smtClean="0"/>
              <a:t> </a:t>
            </a:r>
            <a:r>
              <a:rPr lang="en-US" sz="2000" dirty="0" err="1" smtClean="0"/>
              <a:t>một</a:t>
            </a:r>
            <a:r>
              <a:rPr lang="en-US" sz="2000" dirty="0" smtClean="0"/>
              <a:t> cha, </a:t>
            </a:r>
            <a:r>
              <a:rPr lang="en-US" sz="2000" dirty="0" err="1" smtClean="0"/>
              <a:t>để</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nút</a:t>
            </a:r>
            <a:r>
              <a:rPr lang="en-US" sz="2000" dirty="0" smtClean="0"/>
              <a:t> cha </a:t>
            </a:r>
            <a:r>
              <a:rPr lang="en-US" sz="2000" dirty="0" err="1" smtClean="0"/>
              <a:t>của</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phần</a:t>
            </a:r>
            <a:r>
              <a:rPr lang="en-US" sz="2000" dirty="0" smtClean="0"/>
              <a:t> </a:t>
            </a:r>
            <a:r>
              <a:rPr lang="en-US" sz="2000" dirty="0" err="1" smtClean="0"/>
              <a:t>tử</a:t>
            </a:r>
            <a:r>
              <a:rPr lang="en-US" sz="2000" dirty="0" smtClean="0"/>
              <a:t> ta </a:t>
            </a:r>
            <a:r>
              <a:rPr lang="en-US" sz="2000" dirty="0" err="1" smtClean="0"/>
              <a:t>sử</a:t>
            </a:r>
            <a:r>
              <a:rPr lang="en-US" sz="2000" dirty="0" smtClean="0"/>
              <a:t> </a:t>
            </a:r>
            <a:r>
              <a:rPr lang="en-US" sz="2000" dirty="0" err="1" smtClean="0"/>
              <a:t>dụng</a:t>
            </a:r>
            <a:r>
              <a:rPr lang="en-US" sz="2000" dirty="0" smtClean="0"/>
              <a:t> </a:t>
            </a:r>
            <a:r>
              <a:rPr lang="en-US" sz="2000" dirty="0" err="1" smtClean="0"/>
              <a:t>thuộc</a:t>
            </a:r>
            <a:r>
              <a:rPr lang="en-US" sz="2000" dirty="0" smtClean="0"/>
              <a:t> </a:t>
            </a:r>
            <a:r>
              <a:rPr lang="en-US" sz="2000" dirty="0" err="1" smtClean="0"/>
              <a:t>tính</a:t>
            </a:r>
            <a:r>
              <a:rPr lang="en-US" sz="2000" dirty="0" smtClean="0"/>
              <a:t>:</a:t>
            </a:r>
            <a:r>
              <a:rPr lang="en-US" sz="2000" b="1" dirty="0" smtClean="0"/>
              <a:t> </a:t>
            </a:r>
            <a:r>
              <a:rPr lang="en-US" sz="2000" b="1" dirty="0" err="1" smtClean="0"/>
              <a:t>parentNode</a:t>
            </a:r>
            <a:endParaRPr lang="en-US" sz="2000" dirty="0" smtClean="0"/>
          </a:p>
          <a:p>
            <a:pPr marL="0" indent="166688" eaLnBrk="1" hangingPunct="1">
              <a:buFontTx/>
              <a:buNone/>
              <a:defRPr/>
            </a:pPr>
            <a:r>
              <a:rPr lang="en-US" sz="2000" dirty="0" err="1" smtClean="0"/>
              <a:t>Ví</a:t>
            </a:r>
            <a:r>
              <a:rPr lang="en-US" sz="2000" dirty="0" smtClean="0"/>
              <a:t> </a:t>
            </a:r>
            <a:r>
              <a:rPr lang="en-US" sz="2000" dirty="0" err="1" smtClean="0"/>
              <a:t>dụ</a:t>
            </a:r>
            <a:r>
              <a:rPr lang="en-US" sz="2000" dirty="0" smtClean="0"/>
              <a:t>: </a:t>
            </a:r>
            <a:r>
              <a:rPr lang="en-US" sz="2000" dirty="0" err="1" smtClean="0"/>
              <a:t>Đoạn</a:t>
            </a:r>
            <a:r>
              <a:rPr lang="en-US" sz="2000" dirty="0" smtClean="0"/>
              <a:t> </a:t>
            </a:r>
            <a:r>
              <a:rPr lang="en-US" sz="2000" dirty="0" err="1" smtClean="0"/>
              <a:t>mã</a:t>
            </a:r>
            <a:r>
              <a:rPr lang="en-US" sz="2000" dirty="0" smtClean="0"/>
              <a:t> </a:t>
            </a:r>
            <a:r>
              <a:rPr lang="en-US" sz="2000" dirty="0" err="1" smtClean="0"/>
              <a:t>dưới</a:t>
            </a:r>
            <a:r>
              <a:rPr lang="en-US" sz="2000" dirty="0" smtClean="0"/>
              <a:t> </a:t>
            </a:r>
            <a:r>
              <a:rPr lang="en-US" sz="2000" dirty="0" err="1" smtClean="0"/>
              <a:t>đây</a:t>
            </a:r>
            <a:r>
              <a:rPr lang="en-US" sz="2000" dirty="0" smtClean="0"/>
              <a:t> </a:t>
            </a:r>
            <a:r>
              <a:rPr lang="en-US" sz="2000" dirty="0" err="1" smtClean="0"/>
              <a:t>chỉ</a:t>
            </a:r>
            <a:r>
              <a:rPr lang="en-US" sz="2000" dirty="0" smtClean="0"/>
              <a:t> </a:t>
            </a:r>
            <a:r>
              <a:rPr lang="en-US" sz="2000" dirty="0" err="1" smtClean="0"/>
              <a:t>đến</a:t>
            </a:r>
            <a:r>
              <a:rPr lang="en-US" sz="2000" dirty="0" smtClean="0"/>
              <a:t> </a:t>
            </a:r>
            <a:r>
              <a:rPr lang="en-US" sz="2000" dirty="0" err="1" smtClean="0"/>
              <a:t>nút</a:t>
            </a:r>
            <a:r>
              <a:rPr lang="en-US" sz="2000" dirty="0" smtClean="0"/>
              <a:t> cha </a:t>
            </a:r>
            <a:r>
              <a:rPr lang="en-US" sz="2000" dirty="0" err="1" smtClean="0"/>
              <a:t>của</a:t>
            </a:r>
            <a:r>
              <a:rPr lang="en-US" sz="2000" dirty="0" smtClean="0"/>
              <a:t> &lt;</a:t>
            </a:r>
            <a:r>
              <a:rPr lang="en-US" sz="2000" dirty="0" err="1" smtClean="0"/>
              <a:t>cuonsach</a:t>
            </a:r>
            <a:r>
              <a:rPr lang="en-US" sz="2000" dirty="0" smtClean="0"/>
              <a:t>&gt;</a:t>
            </a:r>
          </a:p>
          <a:p>
            <a:pPr marL="0" indent="166688" eaLnBrk="1" hangingPunct="1">
              <a:buFontTx/>
              <a:buNone/>
              <a:defRPr/>
            </a:pPr>
            <a:r>
              <a:rPr lang="en-US" sz="2000" dirty="0" err="1" smtClean="0">
                <a:solidFill>
                  <a:srgbClr val="0000FF"/>
                </a:solidFill>
              </a:rPr>
              <a:t>xmlDoc</a:t>
            </a:r>
            <a:r>
              <a:rPr lang="en-US" sz="2000" dirty="0" smtClean="0">
                <a:solidFill>
                  <a:srgbClr val="0000FF"/>
                </a:solidFill>
              </a:rPr>
              <a:t>= </a:t>
            </a:r>
            <a:r>
              <a:rPr lang="en-US" sz="2000" dirty="0" err="1" smtClean="0">
                <a:solidFill>
                  <a:srgbClr val="0000FF"/>
                </a:solidFill>
              </a:rPr>
              <a:t>loadXMLDoc</a:t>
            </a:r>
            <a:r>
              <a:rPr lang="en-US" sz="2000" dirty="0" smtClean="0">
                <a:solidFill>
                  <a:srgbClr val="0000FF"/>
                </a:solidFill>
              </a:rPr>
              <a:t>(“cuonsach.xml”);</a:t>
            </a:r>
          </a:p>
          <a:p>
            <a:pPr marL="0" indent="166688" eaLnBrk="1" hangingPunct="1">
              <a:buFontTx/>
              <a:buNone/>
              <a:defRPr/>
            </a:pPr>
            <a:r>
              <a:rPr lang="en-US" sz="2000" dirty="0" smtClean="0">
                <a:solidFill>
                  <a:srgbClr val="0000FF"/>
                </a:solidFill>
              </a:rPr>
              <a:t>x = </a:t>
            </a:r>
            <a:r>
              <a:rPr lang="en-US" sz="2000" dirty="0" err="1" smtClean="0">
                <a:solidFill>
                  <a:srgbClr val="0000FF"/>
                </a:solidFill>
              </a:rPr>
              <a:t>xmlDoc</a:t>
            </a:r>
            <a:r>
              <a:rPr lang="en-US" sz="2000" dirty="0" smtClean="0">
                <a:solidFill>
                  <a:srgbClr val="0000FF"/>
                </a:solidFill>
              </a:rPr>
              <a:t>. </a:t>
            </a:r>
            <a:r>
              <a:rPr lang="en-US" sz="2000" dirty="0" err="1" smtClean="0">
                <a:solidFill>
                  <a:srgbClr val="0000FF"/>
                </a:solidFill>
              </a:rPr>
              <a:t>getElementsByTagName</a:t>
            </a:r>
            <a:r>
              <a:rPr lang="en-US" sz="2000" dirty="0" smtClean="0">
                <a:solidFill>
                  <a:srgbClr val="0000FF"/>
                </a:solidFill>
              </a:rPr>
              <a:t>(“</a:t>
            </a:r>
            <a:r>
              <a:rPr lang="en-US" sz="2000" dirty="0" err="1" smtClean="0">
                <a:solidFill>
                  <a:srgbClr val="0000FF"/>
                </a:solidFill>
              </a:rPr>
              <a:t>cuonsach</a:t>
            </a:r>
            <a:r>
              <a:rPr lang="en-US" sz="2000" dirty="0" smtClean="0">
                <a:solidFill>
                  <a:srgbClr val="0000FF"/>
                </a:solidFill>
              </a:rPr>
              <a:t>”)[0];</a:t>
            </a:r>
          </a:p>
          <a:p>
            <a:pPr marL="0" indent="166688" eaLnBrk="1" hangingPunct="1">
              <a:buFontTx/>
              <a:buNone/>
              <a:defRPr/>
            </a:pPr>
            <a:r>
              <a:rPr lang="en-US" sz="2000" dirty="0" err="1" smtClean="0">
                <a:solidFill>
                  <a:srgbClr val="0000FF"/>
                </a:solidFill>
              </a:rPr>
              <a:t>document.write</a:t>
            </a:r>
            <a:r>
              <a:rPr lang="en-US" sz="2000" dirty="0" smtClean="0">
                <a:solidFill>
                  <a:srgbClr val="0000FF"/>
                </a:solidFill>
              </a:rPr>
              <a:t>(</a:t>
            </a:r>
            <a:r>
              <a:rPr lang="en-US" sz="2000" dirty="0" err="1" smtClean="0">
                <a:solidFill>
                  <a:srgbClr val="0000FF"/>
                </a:solidFill>
              </a:rPr>
              <a:t>x.parentNode.nodeName</a:t>
            </a:r>
            <a:r>
              <a:rPr lang="en-US" sz="2000" dirty="0" smtClean="0">
                <a:solidFill>
                  <a:srgbClr val="0000FF"/>
                </a:solidFill>
              </a:rPr>
              <a:t>);</a:t>
            </a:r>
          </a:p>
          <a:p>
            <a:pPr marL="0" indent="0">
              <a:buFontTx/>
              <a:buNone/>
              <a:defRPr/>
            </a:pPr>
            <a:r>
              <a:rPr lang="en-US" sz="2000" b="1" dirty="0" err="1" smtClean="0"/>
              <a:t>Chú</a:t>
            </a:r>
            <a:r>
              <a:rPr lang="en-US" sz="2000" b="1" dirty="0" smtClean="0"/>
              <a:t> ý: </a:t>
            </a:r>
            <a:r>
              <a:rPr lang="en-US" sz="2000" dirty="0" err="1" smtClean="0"/>
              <a:t>FireFox</a:t>
            </a:r>
            <a:r>
              <a:rPr lang="en-US" sz="2000" dirty="0" smtClean="0"/>
              <a:t> </a:t>
            </a:r>
            <a:r>
              <a:rPr lang="en-US" sz="2000" dirty="0" err="1" smtClean="0"/>
              <a:t>và</a:t>
            </a:r>
            <a:r>
              <a:rPr lang="en-US" sz="2000" dirty="0" smtClean="0"/>
              <a:t> </a:t>
            </a:r>
            <a:r>
              <a:rPr lang="en-US" sz="2000" dirty="0" err="1" smtClean="0"/>
              <a:t>một</a:t>
            </a:r>
            <a:r>
              <a:rPr lang="en-US" sz="2000" dirty="0" smtClean="0"/>
              <a:t> </a:t>
            </a:r>
            <a:r>
              <a:rPr lang="en-US" sz="2000" dirty="0" err="1" smtClean="0"/>
              <a:t>số</a:t>
            </a:r>
            <a:r>
              <a:rPr lang="en-US" sz="2000" dirty="0" smtClean="0"/>
              <a:t> </a:t>
            </a:r>
            <a:r>
              <a:rPr lang="en-US" sz="2000" dirty="0" err="1" smtClean="0"/>
              <a:t>trình</a:t>
            </a:r>
            <a:r>
              <a:rPr lang="en-US" sz="2000" dirty="0" smtClean="0"/>
              <a:t> </a:t>
            </a:r>
            <a:r>
              <a:rPr lang="en-US" sz="2000" dirty="0" err="1" smtClean="0"/>
              <a:t>duyệt</a:t>
            </a:r>
            <a:r>
              <a:rPr lang="en-US" sz="2000" dirty="0" smtClean="0"/>
              <a:t> </a:t>
            </a:r>
            <a:r>
              <a:rPr lang="en-US" sz="2000" dirty="0" err="1" smtClean="0"/>
              <a:t>khác</a:t>
            </a:r>
            <a:r>
              <a:rPr lang="en-US" sz="2000" dirty="0" smtClean="0"/>
              <a:t> </a:t>
            </a:r>
            <a:r>
              <a:rPr lang="en-US" sz="2000" dirty="0" err="1" smtClean="0"/>
              <a:t>sẽ</a:t>
            </a:r>
            <a:r>
              <a:rPr lang="en-US" sz="2000" dirty="0" smtClean="0"/>
              <a:t> </a:t>
            </a:r>
            <a:r>
              <a:rPr lang="en-US" sz="2000" dirty="0" err="1" smtClean="0"/>
              <a:t>xem</a:t>
            </a:r>
            <a:r>
              <a:rPr lang="en-US" sz="2000" dirty="0" smtClean="0"/>
              <a:t> </a:t>
            </a:r>
            <a:r>
              <a:rPr lang="en-US" sz="2000" dirty="0" err="1" smtClean="0"/>
              <a:t>các</a:t>
            </a:r>
            <a:r>
              <a:rPr lang="en-US" sz="2000" dirty="0" smtClean="0"/>
              <a:t> </a:t>
            </a:r>
            <a:r>
              <a:rPr lang="en-US" sz="2000" dirty="0" err="1" smtClean="0"/>
              <a:t>dấu</a:t>
            </a:r>
            <a:r>
              <a:rPr lang="en-US" sz="2000" dirty="0" smtClean="0"/>
              <a:t> </a:t>
            </a:r>
            <a:r>
              <a:rPr lang="en-US" sz="2000" dirty="0" err="1" smtClean="0"/>
              <a:t>cách</a:t>
            </a:r>
            <a:r>
              <a:rPr lang="en-US" sz="2000" dirty="0" smtClean="0"/>
              <a:t> </a:t>
            </a:r>
            <a:r>
              <a:rPr lang="en-US" sz="2000" dirty="0" err="1" smtClean="0"/>
              <a:t>hoặc</a:t>
            </a:r>
            <a:r>
              <a:rPr lang="en-US" sz="2000" dirty="0" smtClean="0"/>
              <a:t> </a:t>
            </a:r>
            <a:r>
              <a:rPr lang="en-US" sz="2000" dirty="0" err="1" smtClean="0"/>
              <a:t>dòng</a:t>
            </a:r>
            <a:r>
              <a:rPr lang="en-US" sz="2000" dirty="0" smtClean="0"/>
              <a:t> </a:t>
            </a:r>
            <a:r>
              <a:rPr lang="en-US" sz="2000" dirty="0" err="1" smtClean="0"/>
              <a:t>mới</a:t>
            </a:r>
            <a:r>
              <a:rPr lang="en-US" sz="2000" dirty="0" smtClean="0"/>
              <a:t> </a:t>
            </a:r>
            <a:r>
              <a:rPr lang="en-US" sz="2000" dirty="0" err="1" smtClean="0"/>
              <a:t>như</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văn</a:t>
            </a:r>
            <a:r>
              <a:rPr lang="en-US" sz="2000" dirty="0" smtClean="0"/>
              <a:t> </a:t>
            </a:r>
            <a:r>
              <a:rPr lang="en-US" sz="2000" dirty="0" err="1" smtClean="0"/>
              <a:t>bản</a:t>
            </a:r>
            <a:r>
              <a:rPr lang="en-US" sz="2000" dirty="0" smtClean="0"/>
              <a:t>, </a:t>
            </a:r>
            <a:r>
              <a:rPr lang="en-US" sz="2000" dirty="0" err="1" smtClean="0"/>
              <a:t>điều</a:t>
            </a:r>
            <a:r>
              <a:rPr lang="en-US" sz="2000" dirty="0" smtClean="0"/>
              <a:t> </a:t>
            </a:r>
            <a:r>
              <a:rPr lang="en-US" sz="2000" dirty="0" err="1" smtClean="0"/>
              <a:t>này</a:t>
            </a:r>
            <a:r>
              <a:rPr lang="en-US" sz="2000" dirty="0" smtClean="0"/>
              <a:t> </a:t>
            </a:r>
            <a:r>
              <a:rPr lang="en-US" sz="2000" dirty="0" err="1" smtClean="0"/>
              <a:t>sẽ</a:t>
            </a:r>
            <a:r>
              <a:rPr lang="en-US" sz="2000" dirty="0" smtClean="0"/>
              <a:t> </a:t>
            </a:r>
            <a:r>
              <a:rPr lang="en-US" sz="2000" dirty="0" err="1" smtClean="0"/>
              <a:t>gây</a:t>
            </a:r>
            <a:r>
              <a:rPr lang="en-US" sz="2000" dirty="0" smtClean="0"/>
              <a:t> </a:t>
            </a:r>
            <a:r>
              <a:rPr lang="en-US" sz="2000" dirty="0" err="1" smtClean="0"/>
              <a:t>ra</a:t>
            </a:r>
            <a:r>
              <a:rPr lang="en-US" sz="2000" dirty="0" smtClean="0"/>
              <a:t> </a:t>
            </a:r>
            <a:r>
              <a:rPr lang="en-US" sz="2000" dirty="0" err="1" smtClean="0"/>
              <a:t>một</a:t>
            </a:r>
            <a:r>
              <a:rPr lang="en-US" sz="2000" dirty="0" smtClean="0"/>
              <a:t> </a:t>
            </a:r>
            <a:r>
              <a:rPr lang="en-US" sz="2000" dirty="0" err="1" smtClean="0"/>
              <a:t>số</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khi</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i="1" dirty="0" err="1" smtClean="0"/>
              <a:t>fistChild</a:t>
            </a:r>
            <a:r>
              <a:rPr lang="en-US" sz="2000" dirty="0" err="1" smtClean="0"/>
              <a:t>,</a:t>
            </a:r>
            <a:r>
              <a:rPr lang="en-US" sz="2000" i="1" dirty="0" err="1" smtClean="0"/>
              <a:t>lastChild,nextSibling</a:t>
            </a:r>
            <a:r>
              <a:rPr lang="en-US" sz="2000" i="1" dirty="0" smtClean="0"/>
              <a:t>, </a:t>
            </a:r>
            <a:r>
              <a:rPr lang="en-US" sz="2000" i="1" dirty="0" err="1" smtClean="0"/>
              <a:t>previousSibling</a:t>
            </a:r>
            <a:endParaRPr lang="en-US" sz="2000" dirty="0" smtClean="0"/>
          </a:p>
          <a:p>
            <a:pPr marL="0" indent="166688" eaLnBrk="1" hangingPunct="1">
              <a:buFontTx/>
              <a:buNone/>
              <a:defRPr/>
            </a:pPr>
            <a:endParaRPr lang="en-US" sz="2000" dirty="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5F3DA0B-F6CC-404F-9088-6962303B4B89}" type="slidenum">
              <a:rPr lang="en-US" altLang="vi-VN" sz="1400">
                <a:solidFill>
                  <a:schemeClr val="tx1"/>
                </a:solidFill>
                <a:latin typeface="Arial" panose="020B0604020202020204" pitchFamily="34" charset="0"/>
              </a:rPr>
              <a:pPr eaLnBrk="1" hangingPunct="1"/>
              <a:t>17</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Tx/>
              <a:buNone/>
              <a:defRPr/>
            </a:pPr>
            <a:r>
              <a:rPr lang="en-US" sz="2200" b="1" dirty="0" err="1" smtClean="0">
                <a:solidFill>
                  <a:srgbClr val="FF0000"/>
                </a:solidFill>
                <a:cs typeface="Arial" charset="0"/>
              </a:rPr>
              <a:t>Nút</a:t>
            </a:r>
            <a:r>
              <a:rPr lang="en-US" sz="2200" b="1" dirty="0" smtClean="0">
                <a:solidFill>
                  <a:srgbClr val="FF0000"/>
                </a:solidFill>
                <a:cs typeface="Arial" charset="0"/>
              </a:rPr>
              <a:t> con</a:t>
            </a:r>
          </a:p>
          <a:p>
            <a:pPr marL="0" indent="166688" eaLnBrk="1" hangingPunct="1">
              <a:buFontTx/>
              <a:buNone/>
              <a:defRPr/>
            </a:pPr>
            <a:r>
              <a:rPr lang="en-US" sz="1800" dirty="0" err="1" smtClean="0"/>
              <a:t>Mỗi</a:t>
            </a:r>
            <a:r>
              <a:rPr lang="en-US" sz="1800" dirty="0" smtClean="0"/>
              <a:t> </a:t>
            </a:r>
            <a:r>
              <a:rPr lang="en-US" sz="1800" dirty="0" err="1" smtClean="0"/>
              <a:t>nút</a:t>
            </a:r>
            <a:r>
              <a:rPr lang="en-US" sz="1800" dirty="0" smtClean="0"/>
              <a:t> </a:t>
            </a:r>
            <a:r>
              <a:rPr lang="en-US" sz="1800" dirty="0" err="1" smtClean="0"/>
              <a:t>phần</a:t>
            </a:r>
            <a:r>
              <a:rPr lang="en-US" sz="1800" dirty="0" smtClean="0"/>
              <a:t> </a:t>
            </a:r>
            <a:r>
              <a:rPr lang="en-US" sz="1800" dirty="0" err="1" smtClean="0"/>
              <a:t>tử</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có</a:t>
            </a:r>
            <a:r>
              <a:rPr lang="en-US" sz="1800" dirty="0" smtClean="0"/>
              <a:t> </a:t>
            </a:r>
            <a:r>
              <a:rPr lang="en-US" sz="1800" dirty="0" err="1" smtClean="0"/>
              <a:t>nhiều</a:t>
            </a:r>
            <a:r>
              <a:rPr lang="en-US" sz="1800" dirty="0" smtClean="0"/>
              <a:t> </a:t>
            </a:r>
            <a:r>
              <a:rPr lang="en-US" sz="1800" dirty="0" err="1" smtClean="0"/>
              <a:t>nút</a:t>
            </a:r>
            <a:r>
              <a:rPr lang="en-US" sz="1800" dirty="0" smtClean="0"/>
              <a:t> con. </a:t>
            </a:r>
            <a:r>
              <a:rPr lang="en-US" sz="1800" dirty="0" err="1" smtClean="0"/>
              <a:t>Thuộc</a:t>
            </a:r>
            <a:r>
              <a:rPr lang="en-US" sz="1800" dirty="0" smtClean="0"/>
              <a:t> </a:t>
            </a:r>
            <a:r>
              <a:rPr lang="en-US" sz="1800" dirty="0" err="1" smtClean="0"/>
              <a:t>tính</a:t>
            </a:r>
            <a:r>
              <a:rPr lang="en-US" sz="1800" dirty="0" smtClean="0"/>
              <a:t> </a:t>
            </a:r>
            <a:r>
              <a:rPr lang="en-US" sz="1800" b="1" dirty="0" err="1" smtClean="0"/>
              <a:t>nodechild</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danh</a:t>
            </a:r>
            <a:r>
              <a:rPr lang="en-US" sz="1800" dirty="0" smtClean="0"/>
              <a:t> </a:t>
            </a:r>
            <a:r>
              <a:rPr lang="en-US" sz="1800" dirty="0" err="1" smtClean="0"/>
              <a:t>sách</a:t>
            </a:r>
            <a:r>
              <a:rPr lang="en-US" sz="1800" dirty="0" smtClean="0"/>
              <a:t> </a:t>
            </a:r>
            <a:r>
              <a:rPr lang="en-US" sz="1800" dirty="0" err="1" smtClean="0"/>
              <a:t>các</a:t>
            </a:r>
            <a:r>
              <a:rPr lang="en-US" sz="1800" dirty="0" smtClean="0"/>
              <a:t> </a:t>
            </a:r>
            <a:r>
              <a:rPr lang="en-US" sz="1800" dirty="0" err="1" smtClean="0"/>
              <a:t>nút</a:t>
            </a:r>
            <a:r>
              <a:rPr lang="en-US" sz="1800" dirty="0" smtClean="0"/>
              <a:t> con </a:t>
            </a:r>
            <a:r>
              <a:rPr lang="en-US" sz="1800" dirty="0" err="1" smtClean="0"/>
              <a:t>của</a:t>
            </a:r>
            <a:r>
              <a:rPr lang="en-US" sz="1800" dirty="0" smtClean="0"/>
              <a:t> </a:t>
            </a:r>
            <a:r>
              <a:rPr lang="en-US" sz="1800" dirty="0" err="1" smtClean="0"/>
              <a:t>một</a:t>
            </a:r>
            <a:r>
              <a:rPr lang="en-US" sz="1800" dirty="0" smtClean="0"/>
              <a:t> </a:t>
            </a:r>
            <a:r>
              <a:rPr lang="en-US" sz="1800" dirty="0" err="1" smtClean="0"/>
              <a:t>nút</a:t>
            </a:r>
            <a:r>
              <a:rPr lang="en-US" sz="1800" dirty="0" smtClean="0"/>
              <a:t> </a:t>
            </a:r>
            <a:r>
              <a:rPr lang="en-US" sz="1800" dirty="0" err="1" smtClean="0"/>
              <a:t>phần</a:t>
            </a:r>
            <a:r>
              <a:rPr lang="en-US" sz="1800" dirty="0" smtClean="0"/>
              <a:t> </a:t>
            </a:r>
            <a:r>
              <a:rPr lang="en-US" sz="1800" dirty="0" err="1" smtClean="0"/>
              <a:t>tử</a:t>
            </a:r>
            <a:r>
              <a:rPr lang="en-US" sz="1800" dirty="0" smtClean="0"/>
              <a:t>, </a:t>
            </a:r>
            <a:r>
              <a:rPr lang="en-US" sz="1800" dirty="0" err="1" smtClean="0"/>
              <a:t>mỗi</a:t>
            </a:r>
            <a:r>
              <a:rPr lang="en-US" sz="1800" dirty="0" smtClean="0"/>
              <a:t> </a:t>
            </a:r>
            <a:r>
              <a:rPr lang="en-US" sz="1800" dirty="0" err="1" smtClean="0"/>
              <a:t>nút</a:t>
            </a:r>
            <a:r>
              <a:rPr lang="en-US" sz="1800" dirty="0" smtClean="0"/>
              <a:t> con </a:t>
            </a:r>
            <a:r>
              <a:rPr lang="en-US" sz="1800" dirty="0" err="1" smtClean="0"/>
              <a:t>được</a:t>
            </a:r>
            <a:r>
              <a:rPr lang="en-US" sz="1800" dirty="0" smtClean="0"/>
              <a:t> </a:t>
            </a:r>
            <a:r>
              <a:rPr lang="en-US" sz="1800" dirty="0" err="1" smtClean="0"/>
              <a:t>xác</a:t>
            </a:r>
            <a:r>
              <a:rPr lang="en-US" sz="1800" dirty="0" smtClean="0"/>
              <a:t> </a:t>
            </a:r>
            <a:r>
              <a:rPr lang="en-US" sz="1800" dirty="0" err="1" smtClean="0"/>
              <a:t>định</a:t>
            </a:r>
            <a:r>
              <a:rPr lang="en-US" sz="1800" dirty="0" smtClean="0"/>
              <a:t> </a:t>
            </a:r>
            <a:r>
              <a:rPr lang="en-US" sz="1800" dirty="0" err="1" smtClean="0"/>
              <a:t>bởi</a:t>
            </a:r>
            <a:r>
              <a:rPr lang="en-US" sz="1800" dirty="0" smtClean="0"/>
              <a:t> </a:t>
            </a:r>
            <a:r>
              <a:rPr lang="en-US" sz="1800" dirty="0" err="1" smtClean="0"/>
              <a:t>giá</a:t>
            </a:r>
            <a:r>
              <a:rPr lang="en-US" sz="1800" dirty="0" smtClean="0"/>
              <a:t> </a:t>
            </a:r>
            <a:r>
              <a:rPr lang="en-US" sz="1800" dirty="0" err="1" smtClean="0"/>
              <a:t>trị</a:t>
            </a:r>
            <a:r>
              <a:rPr lang="en-US" sz="1800" dirty="0" smtClean="0"/>
              <a:t> </a:t>
            </a:r>
            <a:r>
              <a:rPr lang="en-US" sz="1800" dirty="0" err="1" smtClean="0"/>
              <a:t>chỉ</a:t>
            </a:r>
            <a:r>
              <a:rPr lang="en-US" sz="1800" dirty="0" smtClean="0"/>
              <a:t> </a:t>
            </a:r>
            <a:r>
              <a:rPr lang="en-US" sz="1800" dirty="0" err="1" smtClean="0"/>
              <a:t>số</a:t>
            </a:r>
            <a:r>
              <a:rPr lang="en-US" sz="1800" dirty="0" smtClean="0"/>
              <a:t>, </a:t>
            </a:r>
            <a:r>
              <a:rPr lang="en-US" sz="1800" dirty="0" err="1" smtClean="0"/>
              <a:t>chỉ</a:t>
            </a:r>
            <a:r>
              <a:rPr lang="en-US" sz="1800" dirty="0" smtClean="0"/>
              <a:t> </a:t>
            </a:r>
            <a:r>
              <a:rPr lang="en-US" sz="1800" dirty="0" err="1" smtClean="0"/>
              <a:t>số</a:t>
            </a:r>
            <a:r>
              <a:rPr lang="en-US" sz="1800" dirty="0" smtClean="0"/>
              <a:t> </a:t>
            </a:r>
            <a:r>
              <a:rPr lang="en-US" sz="1800" dirty="0" err="1" smtClean="0"/>
              <a:t>được</a:t>
            </a:r>
            <a:r>
              <a:rPr lang="en-US" sz="1800" dirty="0" smtClean="0"/>
              <a:t> </a:t>
            </a:r>
            <a:r>
              <a:rPr lang="en-US" sz="1800" dirty="0" err="1" smtClean="0"/>
              <a:t>bắt</a:t>
            </a:r>
            <a:r>
              <a:rPr lang="en-US" sz="1800" dirty="0" smtClean="0"/>
              <a:t> </a:t>
            </a:r>
            <a:r>
              <a:rPr lang="en-US" sz="1800" dirty="0" err="1" smtClean="0"/>
              <a:t>đầu</a:t>
            </a:r>
            <a:r>
              <a:rPr lang="en-US" sz="1800" dirty="0" smtClean="0"/>
              <a:t> </a:t>
            </a:r>
            <a:r>
              <a:rPr lang="en-US" sz="1800" dirty="0" err="1" smtClean="0"/>
              <a:t>từ</a:t>
            </a:r>
            <a:r>
              <a:rPr lang="en-US" sz="1800" dirty="0" smtClean="0"/>
              <a:t> 0.</a:t>
            </a:r>
          </a:p>
          <a:p>
            <a:pPr marL="0" indent="463550" eaLnBrk="1" hangingPunct="1">
              <a:buFontTx/>
              <a:buNone/>
              <a:defRPr/>
            </a:pPr>
            <a:r>
              <a:rPr lang="en-US" sz="1800" b="1" i="1" dirty="0" err="1" smtClean="0"/>
              <a:t>fistChild</a:t>
            </a:r>
            <a:r>
              <a:rPr lang="en-US" sz="1800" dirty="0" smtClean="0"/>
              <a:t>: </a:t>
            </a:r>
            <a:r>
              <a:rPr lang="en-US" sz="1800" dirty="0" err="1" smtClean="0"/>
              <a:t>chỉ</a:t>
            </a:r>
            <a:r>
              <a:rPr lang="en-US" sz="1800" dirty="0" smtClean="0"/>
              <a:t> </a:t>
            </a:r>
            <a:r>
              <a:rPr lang="en-US" sz="1800" dirty="0" err="1" smtClean="0"/>
              <a:t>đến</a:t>
            </a:r>
            <a:r>
              <a:rPr lang="en-US" sz="1800" dirty="0" smtClean="0"/>
              <a:t> </a:t>
            </a:r>
            <a:r>
              <a:rPr lang="en-US" sz="1800" dirty="0" err="1" smtClean="0"/>
              <a:t>nút</a:t>
            </a:r>
            <a:r>
              <a:rPr lang="en-US" sz="1800" dirty="0" smtClean="0"/>
              <a:t> con </a:t>
            </a:r>
            <a:r>
              <a:rPr lang="en-US" sz="1800" dirty="0" err="1" smtClean="0"/>
              <a:t>đầu</a:t>
            </a:r>
            <a:r>
              <a:rPr lang="en-US" sz="1800" dirty="0" smtClean="0"/>
              <a:t> </a:t>
            </a:r>
            <a:r>
              <a:rPr lang="en-US" sz="1800" dirty="0" err="1" smtClean="0"/>
              <a:t>tiên</a:t>
            </a:r>
            <a:r>
              <a:rPr lang="en-US" sz="1800" dirty="0" smtClean="0"/>
              <a:t> </a:t>
            </a:r>
            <a:r>
              <a:rPr lang="en-US" sz="1800" dirty="0" err="1" smtClean="0"/>
              <a:t>của</a:t>
            </a:r>
            <a:r>
              <a:rPr lang="en-US" sz="1800" dirty="0" smtClean="0"/>
              <a:t> </a:t>
            </a:r>
            <a:r>
              <a:rPr lang="en-US" sz="1800" dirty="0" err="1" smtClean="0"/>
              <a:t>nút</a:t>
            </a:r>
            <a:r>
              <a:rPr lang="en-US" sz="1800" dirty="0" smtClean="0"/>
              <a:t> </a:t>
            </a:r>
            <a:r>
              <a:rPr lang="en-US" sz="1800" dirty="0" err="1" smtClean="0"/>
              <a:t>phần</a:t>
            </a:r>
            <a:r>
              <a:rPr lang="en-US" sz="1800" dirty="0" smtClean="0"/>
              <a:t> </a:t>
            </a:r>
            <a:r>
              <a:rPr lang="en-US" sz="1800" dirty="0" err="1" smtClean="0"/>
              <a:t>tử</a:t>
            </a:r>
            <a:endParaRPr lang="en-US" sz="1800" dirty="0" smtClean="0"/>
          </a:p>
          <a:p>
            <a:pPr marL="0" indent="914400" eaLnBrk="1" hangingPunct="1">
              <a:buFontTx/>
              <a:buNone/>
              <a:defRPr/>
            </a:pPr>
            <a:r>
              <a:rPr lang="en-US" sz="1800" dirty="0" smtClean="0"/>
              <a:t>y= x. </a:t>
            </a:r>
            <a:r>
              <a:rPr lang="en-US" sz="1800" dirty="0" err="1" smtClean="0"/>
              <a:t>fistChild</a:t>
            </a:r>
            <a:r>
              <a:rPr lang="en-US" sz="1800" dirty="0" smtClean="0"/>
              <a:t>;</a:t>
            </a:r>
          </a:p>
          <a:p>
            <a:pPr marL="0" indent="463550" eaLnBrk="1" hangingPunct="1">
              <a:buFontTx/>
              <a:buNone/>
              <a:defRPr/>
            </a:pPr>
            <a:r>
              <a:rPr lang="en-US" sz="1800" b="1" i="1" dirty="0" err="1" smtClean="0"/>
              <a:t>lastChild</a:t>
            </a:r>
            <a:r>
              <a:rPr lang="en-US" sz="1800" dirty="0" smtClean="0"/>
              <a:t>: </a:t>
            </a:r>
            <a:r>
              <a:rPr lang="en-US" sz="1800" dirty="0" err="1" smtClean="0"/>
              <a:t>chỉ</a:t>
            </a:r>
            <a:r>
              <a:rPr lang="en-US" sz="1800" dirty="0" smtClean="0"/>
              <a:t> </a:t>
            </a:r>
            <a:r>
              <a:rPr lang="en-US" sz="1800" dirty="0" err="1" smtClean="0"/>
              <a:t>đến</a:t>
            </a:r>
            <a:r>
              <a:rPr lang="en-US" sz="1800" dirty="0" smtClean="0"/>
              <a:t> </a:t>
            </a:r>
            <a:r>
              <a:rPr lang="en-US" sz="1800" dirty="0" err="1" smtClean="0"/>
              <a:t>nút</a:t>
            </a:r>
            <a:r>
              <a:rPr lang="en-US" sz="1800" dirty="0" smtClean="0"/>
              <a:t> con </a:t>
            </a:r>
            <a:r>
              <a:rPr lang="en-US" sz="1800" dirty="0" err="1" smtClean="0"/>
              <a:t>cuối</a:t>
            </a:r>
            <a:r>
              <a:rPr lang="en-US" sz="1800" dirty="0" smtClean="0"/>
              <a:t> </a:t>
            </a:r>
            <a:r>
              <a:rPr lang="en-US" sz="1800" dirty="0" err="1" smtClean="0"/>
              <a:t>cùng</a:t>
            </a:r>
            <a:r>
              <a:rPr lang="en-US" sz="1800" dirty="0" smtClean="0"/>
              <a:t> </a:t>
            </a:r>
            <a:r>
              <a:rPr lang="en-US" sz="1800" dirty="0" err="1" smtClean="0"/>
              <a:t>của</a:t>
            </a:r>
            <a:r>
              <a:rPr lang="en-US" sz="1800" dirty="0" smtClean="0"/>
              <a:t> </a:t>
            </a:r>
            <a:r>
              <a:rPr lang="en-US" sz="1800" dirty="0" err="1" smtClean="0"/>
              <a:t>nút</a:t>
            </a:r>
            <a:r>
              <a:rPr lang="en-US" sz="1800" dirty="0" smtClean="0"/>
              <a:t> </a:t>
            </a:r>
            <a:r>
              <a:rPr lang="en-US" sz="1800" dirty="0" err="1" smtClean="0"/>
              <a:t>phần</a:t>
            </a:r>
            <a:r>
              <a:rPr lang="en-US" sz="1800" dirty="0" smtClean="0"/>
              <a:t> </a:t>
            </a:r>
            <a:r>
              <a:rPr lang="en-US" sz="1800" dirty="0" err="1" smtClean="0"/>
              <a:t>tử</a:t>
            </a:r>
            <a:endParaRPr lang="en-US" sz="1800" dirty="0" smtClean="0"/>
          </a:p>
          <a:p>
            <a:pPr marL="0" indent="463550" eaLnBrk="1" hangingPunct="1">
              <a:buFontTx/>
              <a:buNone/>
              <a:defRPr/>
            </a:pPr>
            <a:r>
              <a:rPr lang="en-US" sz="1800" dirty="0" smtClean="0"/>
              <a:t>	y=x. </a:t>
            </a:r>
            <a:r>
              <a:rPr lang="en-US" sz="1800" dirty="0" err="1" smtClean="0"/>
              <a:t>lastChild</a:t>
            </a:r>
            <a:r>
              <a:rPr lang="en-US" sz="1800" dirty="0" smtClean="0"/>
              <a:t>;</a:t>
            </a:r>
          </a:p>
          <a:p>
            <a:pPr marL="0" indent="463550" eaLnBrk="1" hangingPunct="1">
              <a:buFontTx/>
              <a:buNone/>
              <a:defRPr/>
            </a:pPr>
            <a:r>
              <a:rPr lang="en-US" sz="1800" b="1" i="1" dirty="0" err="1" smtClean="0"/>
              <a:t>nextSibling</a:t>
            </a:r>
            <a:r>
              <a:rPr lang="en-US" sz="1800" dirty="0" smtClean="0"/>
              <a:t>: </a:t>
            </a:r>
            <a:r>
              <a:rPr lang="en-US" sz="1800" dirty="0" err="1" smtClean="0"/>
              <a:t>chỉ</a:t>
            </a:r>
            <a:r>
              <a:rPr lang="en-US" sz="1800" dirty="0" smtClean="0"/>
              <a:t> </a:t>
            </a:r>
            <a:r>
              <a:rPr lang="en-US" sz="1800" dirty="0" err="1" smtClean="0"/>
              <a:t>đến</a:t>
            </a:r>
            <a:r>
              <a:rPr lang="en-US" sz="1800" dirty="0" smtClean="0"/>
              <a:t> </a:t>
            </a:r>
            <a:r>
              <a:rPr lang="en-US" sz="1800" dirty="0" err="1" smtClean="0"/>
              <a:t>nút</a:t>
            </a:r>
            <a:r>
              <a:rPr lang="en-US" sz="1800" dirty="0" smtClean="0"/>
              <a:t> </a:t>
            </a:r>
            <a:r>
              <a:rPr lang="en-US" sz="1800" dirty="0" err="1" smtClean="0"/>
              <a:t>em</a:t>
            </a:r>
            <a:r>
              <a:rPr lang="en-US" sz="1800" dirty="0" smtClean="0"/>
              <a:t> </a:t>
            </a:r>
            <a:r>
              <a:rPr lang="en-US" sz="1800" dirty="0" err="1" smtClean="0"/>
              <a:t>kế</a:t>
            </a:r>
            <a:r>
              <a:rPr lang="en-US" sz="1800" dirty="0" smtClean="0"/>
              <a:t> </a:t>
            </a:r>
            <a:r>
              <a:rPr lang="en-US" sz="1800" dirty="0" err="1" smtClean="0"/>
              <a:t>tiếp</a:t>
            </a:r>
            <a:endParaRPr lang="en-US" sz="1800" dirty="0" smtClean="0"/>
          </a:p>
          <a:p>
            <a:pPr marL="0" indent="463550" eaLnBrk="1" hangingPunct="1">
              <a:buFontTx/>
              <a:buNone/>
              <a:defRPr/>
            </a:pPr>
            <a:r>
              <a:rPr lang="en-US" sz="1800" dirty="0" smtClean="0"/>
              <a:t>	y= y. </a:t>
            </a:r>
            <a:r>
              <a:rPr lang="en-US" sz="1800" dirty="0" err="1" smtClean="0"/>
              <a:t>nextSibling</a:t>
            </a:r>
            <a:endParaRPr lang="en-US" sz="1800" dirty="0" smtClean="0"/>
          </a:p>
          <a:p>
            <a:pPr marL="0" indent="463550" eaLnBrk="1" hangingPunct="1">
              <a:buFontTx/>
              <a:buNone/>
              <a:defRPr/>
            </a:pPr>
            <a:r>
              <a:rPr lang="en-US" sz="1800" b="1" i="1" dirty="0" err="1" smtClean="0"/>
              <a:t>previousSibling</a:t>
            </a:r>
            <a:r>
              <a:rPr lang="en-US" sz="1800" dirty="0" smtClean="0"/>
              <a:t>: </a:t>
            </a:r>
            <a:r>
              <a:rPr lang="en-US" sz="1800" dirty="0" err="1" smtClean="0"/>
              <a:t>chỉ</a:t>
            </a:r>
            <a:r>
              <a:rPr lang="en-US" sz="1800" dirty="0" smtClean="0"/>
              <a:t> </a:t>
            </a:r>
            <a:r>
              <a:rPr lang="en-US" sz="1800" dirty="0" err="1" smtClean="0"/>
              <a:t>đến</a:t>
            </a:r>
            <a:r>
              <a:rPr lang="en-US" sz="1800" dirty="0" smtClean="0"/>
              <a:t> </a:t>
            </a:r>
            <a:r>
              <a:rPr lang="en-US" sz="1800" dirty="0" err="1" smtClean="0"/>
              <a:t>nút</a:t>
            </a:r>
            <a:r>
              <a:rPr lang="en-US" sz="1800" dirty="0" smtClean="0"/>
              <a:t> </a:t>
            </a:r>
            <a:r>
              <a:rPr lang="en-US" sz="1800" dirty="0" err="1" smtClean="0"/>
              <a:t>anh</a:t>
            </a:r>
            <a:r>
              <a:rPr lang="en-US" sz="1800" dirty="0" smtClean="0"/>
              <a:t> </a:t>
            </a:r>
            <a:r>
              <a:rPr lang="en-US" sz="1800" dirty="0" err="1" smtClean="0"/>
              <a:t>kề</a:t>
            </a:r>
            <a:r>
              <a:rPr lang="en-US" sz="1800" dirty="0" smtClean="0"/>
              <a:t> </a:t>
            </a:r>
            <a:r>
              <a:rPr lang="en-US" sz="1800" dirty="0" err="1" smtClean="0"/>
              <a:t>trên</a:t>
            </a:r>
            <a:endParaRPr lang="en-US" sz="1800" dirty="0" smtClean="0"/>
          </a:p>
          <a:p>
            <a:pPr marL="0" indent="166688" eaLnBrk="1" hangingPunct="1">
              <a:buFontTx/>
              <a:buNone/>
              <a:defRPr/>
            </a:pPr>
            <a:r>
              <a:rPr lang="en-US" sz="1500" dirty="0" smtClean="0">
                <a:cs typeface="Arial" charset="0"/>
              </a:rPr>
              <a:t>	</a:t>
            </a:r>
            <a:r>
              <a:rPr lang="en-US" sz="1800" dirty="0" smtClean="0">
                <a:cs typeface="Arial" charset="0"/>
              </a:rPr>
              <a:t>y= </a:t>
            </a:r>
            <a:r>
              <a:rPr lang="en-US" sz="1800" dirty="0" err="1" smtClean="0">
                <a:cs typeface="Arial" charset="0"/>
              </a:rPr>
              <a:t>x.lastChild</a:t>
            </a:r>
            <a:r>
              <a:rPr lang="en-US" sz="1800" dirty="0" smtClean="0">
                <a:cs typeface="Arial" charset="0"/>
              </a:rPr>
              <a:t>;</a:t>
            </a:r>
          </a:p>
          <a:p>
            <a:pPr marL="0" indent="166688" eaLnBrk="1" hangingPunct="1">
              <a:buFontTx/>
              <a:buNone/>
              <a:defRPr/>
            </a:pPr>
            <a:r>
              <a:rPr lang="en-US" sz="1800" dirty="0" smtClean="0">
                <a:cs typeface="Arial" charset="0"/>
              </a:rPr>
              <a:t>	while(</a:t>
            </a:r>
            <a:r>
              <a:rPr lang="en-US" sz="1800" dirty="0" err="1" smtClean="0">
                <a:cs typeface="Arial" charset="0"/>
              </a:rPr>
              <a:t>y.nodeType</a:t>
            </a:r>
            <a:r>
              <a:rPr lang="en-US" sz="1800" dirty="0" smtClean="0">
                <a:cs typeface="Arial" charset="0"/>
              </a:rPr>
              <a:t> =!1)</a:t>
            </a:r>
          </a:p>
          <a:p>
            <a:pPr marL="0" indent="166688" eaLnBrk="1" hangingPunct="1">
              <a:buFontTx/>
              <a:buNone/>
              <a:defRPr/>
            </a:pPr>
            <a:r>
              <a:rPr lang="en-US" sz="1800" dirty="0" smtClean="0">
                <a:cs typeface="Arial" charset="0"/>
              </a:rPr>
              <a:t>	{ y= y.</a:t>
            </a:r>
            <a:r>
              <a:rPr lang="en-US" sz="1800" b="1" i="1" dirty="0" smtClean="0"/>
              <a:t> </a:t>
            </a:r>
            <a:r>
              <a:rPr lang="en-US" sz="1800" dirty="0" err="1" smtClean="0"/>
              <a:t>previousSibling</a:t>
            </a:r>
            <a:r>
              <a:rPr lang="en-US" sz="1800" dirty="0" smtClean="0"/>
              <a:t>}</a:t>
            </a:r>
          </a:p>
          <a:p>
            <a:pPr marL="0" indent="0">
              <a:buFontTx/>
              <a:buNone/>
              <a:defRPr/>
            </a:pPr>
            <a:r>
              <a:rPr lang="en-US" sz="1800" dirty="0" err="1" smtClean="0">
                <a:cs typeface="Arial" charset="0"/>
              </a:rPr>
              <a:t>Các</a:t>
            </a:r>
            <a:r>
              <a:rPr lang="en-US" sz="1800" dirty="0" smtClean="0">
                <a:cs typeface="Arial" charset="0"/>
              </a:rPr>
              <a:t> </a:t>
            </a:r>
            <a:r>
              <a:rPr lang="en-US" sz="1800" dirty="0" err="1" smtClean="0">
                <a:cs typeface="Arial" charset="0"/>
              </a:rPr>
              <a:t>hàm</a:t>
            </a:r>
            <a:r>
              <a:rPr lang="en-US" sz="1800" dirty="0" smtClean="0">
                <a:cs typeface="Arial" charset="0"/>
              </a:rPr>
              <a:t> </a:t>
            </a:r>
            <a:r>
              <a:rPr lang="en-US" sz="1800" dirty="0" err="1" smtClean="0">
                <a:cs typeface="Arial" charset="0"/>
              </a:rPr>
              <a:t>được</a:t>
            </a:r>
            <a:r>
              <a:rPr lang="en-US" sz="1800"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để</a:t>
            </a:r>
            <a:r>
              <a:rPr lang="en-US" sz="1800" dirty="0" smtClean="0">
                <a:cs typeface="Arial" charset="0"/>
              </a:rPr>
              <a:t> </a:t>
            </a:r>
            <a:r>
              <a:rPr lang="en-US" sz="1800" dirty="0" err="1" smtClean="0">
                <a:cs typeface="Arial" charset="0"/>
              </a:rPr>
              <a:t>trả</a:t>
            </a:r>
            <a:r>
              <a:rPr lang="en-US" sz="1800" dirty="0" smtClean="0">
                <a:cs typeface="Arial" charset="0"/>
              </a:rPr>
              <a:t> </a:t>
            </a:r>
            <a:r>
              <a:rPr lang="en-US" sz="1800" dirty="0" err="1" smtClean="0">
                <a:cs typeface="Arial" charset="0"/>
              </a:rPr>
              <a:t>về</a:t>
            </a:r>
            <a:r>
              <a:rPr lang="en-US" sz="1800" dirty="0" smtClean="0">
                <a:cs typeface="Arial" charset="0"/>
              </a:rPr>
              <a:t> </a:t>
            </a:r>
            <a:r>
              <a:rPr lang="en-US" sz="1800" dirty="0" err="1" smtClean="0">
                <a:cs typeface="Arial" charset="0"/>
              </a:rPr>
              <a:t>các</a:t>
            </a:r>
            <a:r>
              <a:rPr lang="en-US" sz="1800" dirty="0" smtClean="0">
                <a:cs typeface="Arial" charset="0"/>
              </a:rPr>
              <a:t> </a:t>
            </a:r>
            <a:r>
              <a:rPr lang="en-US" sz="1800" dirty="0" err="1" smtClean="0">
                <a:cs typeface="Arial" charset="0"/>
              </a:rPr>
              <a:t>giá</a:t>
            </a:r>
            <a:r>
              <a:rPr lang="en-US" sz="1800" dirty="0" smtClean="0">
                <a:cs typeface="Arial" charset="0"/>
              </a:rPr>
              <a:t> </a:t>
            </a:r>
            <a:r>
              <a:rPr lang="en-US" sz="1800" dirty="0" err="1" smtClean="0">
                <a:cs typeface="Arial" charset="0"/>
              </a:rPr>
              <a:t>trị</a:t>
            </a:r>
            <a:r>
              <a:rPr lang="en-US" sz="1800" dirty="0" smtClean="0">
                <a:cs typeface="Arial" charset="0"/>
              </a:rPr>
              <a:t> </a:t>
            </a:r>
            <a:r>
              <a:rPr lang="en-US" sz="1800" dirty="0" err="1" smtClean="0">
                <a:cs typeface="Arial" charset="0"/>
              </a:rPr>
              <a:t>tương</a:t>
            </a:r>
            <a:r>
              <a:rPr lang="en-US" sz="1800" dirty="0" smtClean="0">
                <a:cs typeface="Arial" charset="0"/>
              </a:rPr>
              <a:t> </a:t>
            </a:r>
            <a:r>
              <a:rPr lang="en-US" sz="1800" dirty="0" err="1" smtClean="0">
                <a:cs typeface="Arial" charset="0"/>
              </a:rPr>
              <a:t>ứng</a:t>
            </a:r>
            <a:r>
              <a:rPr lang="en-US" sz="1800" dirty="0" smtClean="0">
                <a:cs typeface="Arial" charset="0"/>
              </a:rPr>
              <a:t> </a:t>
            </a:r>
            <a:r>
              <a:rPr lang="en-US" sz="1800" dirty="0" err="1" smtClean="0">
                <a:cs typeface="Arial" charset="0"/>
              </a:rPr>
              <a:t>với</a:t>
            </a:r>
            <a:r>
              <a:rPr lang="en-US" sz="1800" dirty="0" smtClean="0">
                <a:cs typeface="Arial" charset="0"/>
              </a:rPr>
              <a:t> </a:t>
            </a:r>
            <a:r>
              <a:rPr lang="en-US" sz="1800" dirty="0" err="1" smtClean="0">
                <a:cs typeface="Arial" charset="0"/>
              </a:rPr>
              <a:t>các</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dirty="0" err="1" smtClean="0">
                <a:cs typeface="Arial" charset="0"/>
              </a:rPr>
              <a:t>trên</a:t>
            </a:r>
            <a:r>
              <a:rPr lang="en-US" sz="1800" dirty="0" smtClean="0">
                <a:cs typeface="Arial" charset="0"/>
              </a:rPr>
              <a:t>: </a:t>
            </a:r>
            <a:r>
              <a:rPr lang="en-US" sz="1800" i="1" dirty="0" err="1" smtClean="0"/>
              <a:t>fistChild</a:t>
            </a:r>
            <a:r>
              <a:rPr lang="en-US" sz="1800" i="1" dirty="0" smtClean="0"/>
              <a:t>(),</a:t>
            </a:r>
            <a:r>
              <a:rPr lang="en-US" sz="1800" i="1" dirty="0" err="1" smtClean="0"/>
              <a:t>lastChild</a:t>
            </a:r>
            <a:r>
              <a:rPr lang="en-US" sz="1800" i="1" dirty="0" smtClean="0"/>
              <a:t>(),</a:t>
            </a:r>
            <a:r>
              <a:rPr lang="en-US" sz="1800" i="1" dirty="0" err="1" smtClean="0"/>
              <a:t>nextSibling</a:t>
            </a:r>
            <a:r>
              <a:rPr lang="en-US" sz="1800" i="1" dirty="0" smtClean="0"/>
              <a:t>(),</a:t>
            </a:r>
            <a:r>
              <a:rPr lang="en-US" sz="1800" i="1" dirty="0" err="1" smtClean="0"/>
              <a:t>previousSibling</a:t>
            </a:r>
            <a:r>
              <a:rPr lang="en-US" sz="1800" i="1" dirty="0" smtClean="0"/>
              <a:t>()</a:t>
            </a:r>
            <a:endParaRPr lang="en-US" sz="18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209B6493-A842-480D-95A5-134290D28D98}" type="slidenum">
              <a:rPr lang="en-US" altLang="vi-VN" sz="1400">
                <a:solidFill>
                  <a:schemeClr val="tx1"/>
                </a:solidFill>
                <a:latin typeface="Arial" panose="020B0604020202020204" pitchFamily="34" charset="0"/>
              </a:rPr>
              <a:pPr eaLnBrk="1" hangingPunct="1"/>
              <a:t>18</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14339" name="Content Placeholder 2"/>
          <p:cNvSpPr>
            <a:spLocks noGrp="1"/>
          </p:cNvSpPr>
          <p:nvPr>
            <p:ph idx="1"/>
          </p:nvPr>
        </p:nvSpPr>
        <p:spPr>
          <a:xfrm>
            <a:off x="457200" y="1295400"/>
            <a:ext cx="3581400" cy="4830763"/>
          </a:xfrm>
        </p:spPr>
        <p:txBody>
          <a:bodyPr/>
          <a:lstStyle/>
          <a:p>
            <a:pPr eaLnBrk="1" hangingPunct="1">
              <a:buFont typeface="Wingdings" pitchFamily="2" charset="2"/>
              <a:buChar char="v"/>
              <a:defRPr/>
            </a:pPr>
            <a:r>
              <a:rPr lang="en-US" sz="2400" dirty="0" smtClean="0">
                <a:cs typeface="Arial" charset="0"/>
              </a:rPr>
              <a:t>VÍ </a:t>
            </a:r>
            <a:r>
              <a:rPr lang="en-US" sz="2400" dirty="0" err="1" smtClean="0">
                <a:cs typeface="Arial" charset="0"/>
              </a:rPr>
              <a:t>dụ</a:t>
            </a:r>
            <a:r>
              <a:rPr lang="en-US" sz="2400" dirty="0" smtClean="0">
                <a:cs typeface="Arial" charset="0"/>
              </a:rPr>
              <a:t>: abc.xml</a:t>
            </a:r>
          </a:p>
          <a:p>
            <a:pPr marL="0" indent="0">
              <a:buFontTx/>
              <a:buNone/>
              <a:defRPr/>
            </a:pPr>
            <a:r>
              <a:rPr lang="de-DE" sz="1600" dirty="0">
                <a:solidFill>
                  <a:srgbClr val="006666"/>
                </a:solidFill>
              </a:rPr>
              <a:t>&lt;?xml version =“ 1.0“&gt;</a:t>
            </a:r>
          </a:p>
          <a:p>
            <a:pPr marL="0" indent="0">
              <a:buFontTx/>
              <a:buNone/>
              <a:defRPr/>
            </a:pPr>
            <a:r>
              <a:rPr lang="de-DE" sz="1600" dirty="0">
                <a:solidFill>
                  <a:srgbClr val="006666"/>
                </a:solidFill>
              </a:rPr>
              <a:t>&lt;people&gt;</a:t>
            </a:r>
          </a:p>
          <a:p>
            <a:pPr marL="0" indent="166688">
              <a:buFontTx/>
              <a:buNone/>
              <a:defRPr/>
            </a:pPr>
            <a:r>
              <a:rPr lang="de-DE" sz="1600" dirty="0">
                <a:solidFill>
                  <a:srgbClr val="006666"/>
                </a:solidFill>
              </a:rPr>
              <a:t>&lt;</a:t>
            </a:r>
            <a:r>
              <a:rPr lang="de-DE" sz="1600" dirty="0" smtClean="0">
                <a:solidFill>
                  <a:srgbClr val="006666"/>
                </a:solidFill>
              </a:rPr>
              <a:t>person born = “1912“&gt;</a:t>
            </a:r>
            <a:endParaRPr lang="de-DE" sz="1600" dirty="0">
              <a:solidFill>
                <a:srgbClr val="006666"/>
              </a:solidFill>
            </a:endParaRPr>
          </a:p>
          <a:p>
            <a:pPr marL="0" indent="344488">
              <a:buFontTx/>
              <a:buNone/>
              <a:defRPr/>
            </a:pPr>
            <a:r>
              <a:rPr lang="de-DE" sz="1600" dirty="0">
                <a:solidFill>
                  <a:srgbClr val="006666"/>
                </a:solidFill>
              </a:rPr>
              <a:t>&lt;name&gt;</a:t>
            </a:r>
          </a:p>
          <a:p>
            <a:pPr marL="0" indent="403225">
              <a:buFontTx/>
              <a:buNone/>
              <a:defRPr/>
            </a:pPr>
            <a:r>
              <a:rPr lang="de-DE" sz="1600" dirty="0">
                <a:solidFill>
                  <a:srgbClr val="006666"/>
                </a:solidFill>
              </a:rPr>
              <a:t>&lt;first_name&gt;Alan&lt;/first_name&gt;</a:t>
            </a:r>
          </a:p>
          <a:p>
            <a:pPr marL="0" indent="403225">
              <a:buFontTx/>
              <a:buNone/>
              <a:defRPr/>
            </a:pPr>
            <a:r>
              <a:rPr lang="de-DE" sz="1600" dirty="0">
                <a:solidFill>
                  <a:srgbClr val="006666"/>
                </a:solidFill>
              </a:rPr>
              <a:t>&lt;last_name&gt;Turing&lt;/</a:t>
            </a:r>
            <a:r>
              <a:rPr lang="de-DE" sz="1600" dirty="0" smtClean="0">
                <a:solidFill>
                  <a:srgbClr val="006666"/>
                </a:solidFill>
              </a:rPr>
              <a:t>last_name&gt;</a:t>
            </a:r>
            <a:endParaRPr lang="de-DE" sz="1600" dirty="0">
              <a:solidFill>
                <a:srgbClr val="006666"/>
              </a:solidFill>
            </a:endParaRPr>
          </a:p>
          <a:p>
            <a:pPr marL="0" indent="344488">
              <a:buFontTx/>
              <a:buNone/>
              <a:defRPr/>
            </a:pPr>
            <a:r>
              <a:rPr lang="de-DE" sz="1600" dirty="0">
                <a:solidFill>
                  <a:srgbClr val="006666"/>
                </a:solidFill>
              </a:rPr>
              <a:t>&lt;/name&gt;</a:t>
            </a:r>
          </a:p>
          <a:p>
            <a:pPr marL="0" indent="344488">
              <a:buFontTx/>
              <a:buNone/>
              <a:defRPr/>
            </a:pPr>
            <a:r>
              <a:rPr lang="de-DE" sz="1600" dirty="0">
                <a:solidFill>
                  <a:srgbClr val="006666"/>
                </a:solidFill>
              </a:rPr>
              <a:t>&lt;profession&gt;conputer scientist   </a:t>
            </a:r>
          </a:p>
          <a:p>
            <a:pPr marL="0" indent="344488">
              <a:buFontTx/>
              <a:buNone/>
              <a:defRPr/>
            </a:pPr>
            <a:r>
              <a:rPr lang="de-DE" sz="1600" dirty="0">
                <a:solidFill>
                  <a:srgbClr val="006666"/>
                </a:solidFill>
              </a:rPr>
              <a:t>&lt;/profession&gt;</a:t>
            </a:r>
          </a:p>
          <a:p>
            <a:pPr marL="0" indent="166688">
              <a:buFontTx/>
              <a:buNone/>
              <a:defRPr/>
            </a:pPr>
            <a:r>
              <a:rPr lang="de-DE" sz="1600" dirty="0">
                <a:solidFill>
                  <a:srgbClr val="006666"/>
                </a:solidFill>
              </a:rPr>
              <a:t>&lt;/person&gt;</a:t>
            </a:r>
          </a:p>
          <a:p>
            <a:pPr marL="0" indent="0">
              <a:buFontTx/>
              <a:buNone/>
              <a:defRPr/>
            </a:pPr>
            <a:r>
              <a:rPr lang="de-DE" sz="1600" dirty="0">
                <a:solidFill>
                  <a:srgbClr val="006666"/>
                </a:solidFill>
              </a:rPr>
              <a:t>&lt;/people&gt;</a:t>
            </a:r>
          </a:p>
          <a:p>
            <a:pPr marL="0" indent="0" eaLnBrk="1" hangingPunct="1">
              <a:buFontTx/>
              <a:buNone/>
              <a:defRPr/>
            </a:pPr>
            <a:endParaRPr lang="en-US" sz="2400" dirty="0" smtClean="0">
              <a:cs typeface="Arial" charset="0"/>
            </a:endParaRPr>
          </a:p>
          <a:p>
            <a:pPr eaLnBrk="1" hangingPunct="1">
              <a:buFont typeface="Wingdings" pitchFamily="2" charset="2"/>
              <a:buChar char="v"/>
              <a:defRPr/>
            </a:pPr>
            <a:endParaRPr lang="en-US" sz="20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57A92901-3AB3-4F0B-9DEA-3D35D89F4C52}" type="slidenum">
              <a:rPr lang="en-US" altLang="vi-VN" sz="1400">
                <a:solidFill>
                  <a:schemeClr val="tx1"/>
                </a:solidFill>
                <a:latin typeface="Arial" panose="020B0604020202020204" pitchFamily="34" charset="0"/>
              </a:rPr>
              <a:pPr eaLnBrk="1" hangingPunct="1"/>
              <a:t>19</a:t>
            </a:fld>
            <a:endParaRPr lang="en-US" altLang="vi-VN" sz="1400">
              <a:solidFill>
                <a:schemeClr val="tx1"/>
              </a:solidFill>
              <a:latin typeface="Arial" panose="020B0604020202020204" pitchFamily="34" charset="0"/>
            </a:endParaRPr>
          </a:p>
        </p:txBody>
      </p:sp>
      <p:sp>
        <p:nvSpPr>
          <p:cNvPr id="20485" name="Content Placeholder 2"/>
          <p:cNvSpPr txBox="1">
            <a:spLocks/>
          </p:cNvSpPr>
          <p:nvPr/>
        </p:nvSpPr>
        <p:spPr bwMode="auto">
          <a:xfrm>
            <a:off x="3962400" y="1447800"/>
            <a:ext cx="441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spcBef>
                <a:spcPct val="20000"/>
              </a:spcBef>
            </a:pPr>
            <a:r>
              <a:rPr lang="pt-BR" altLang="vi-VN" sz="1600">
                <a:solidFill>
                  <a:schemeClr val="tx1"/>
                </a:solidFill>
                <a:latin typeface="Arial" panose="020B0604020202020204" pitchFamily="34" charset="0"/>
              </a:rPr>
              <a:t>var xmldoc, peopleNode, personNode, nameNode, professionNode, bornNode</a:t>
            </a:r>
            <a:endParaRPr lang="en-US" altLang="vi-VN" sz="1600">
              <a:solidFill>
                <a:schemeClr val="tx1"/>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var first_nameNode, last_nameNode</a:t>
            </a:r>
            <a:endParaRPr lang="en-US" altLang="vi-VN" sz="1600">
              <a:solidFill>
                <a:schemeClr val="tx1"/>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xmldoc=new ActiveXObject “</a:t>
            </a:r>
            <a:r>
              <a:rPr lang="vi-VN" altLang="vi-VN" sz="1600">
                <a:solidFill>
                  <a:schemeClr val="tx1"/>
                </a:solidFill>
                <a:latin typeface="Arial" panose="020B0604020202020204" pitchFamily="34" charset="0"/>
              </a:rPr>
              <a:t>Microsoft.XMLDOM</a:t>
            </a:r>
            <a:r>
              <a:rPr lang="pt-BR" altLang="vi-VN" sz="1600">
                <a:solidFill>
                  <a:schemeClr val="tx1"/>
                </a:solidFill>
                <a:latin typeface="Arial" panose="020B0604020202020204" pitchFamily="34" charset="0"/>
              </a:rPr>
              <a:t>”)</a:t>
            </a:r>
          </a:p>
          <a:p>
            <a:pPr>
              <a:spcBef>
                <a:spcPct val="20000"/>
              </a:spcBef>
            </a:pPr>
            <a:r>
              <a:rPr lang="pt-BR" altLang="vi-VN" sz="1600">
                <a:solidFill>
                  <a:schemeClr val="tx1"/>
                </a:solidFill>
                <a:latin typeface="Arial" panose="020B0604020202020204" pitchFamily="34" charset="0"/>
              </a:rPr>
              <a:t>xmldoc.load(“abc.xml”)</a:t>
            </a:r>
            <a:endParaRPr lang="en-US" altLang="vi-VN" sz="1600">
              <a:solidFill>
                <a:schemeClr val="tx1"/>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peopleNode=</a:t>
            </a:r>
            <a:r>
              <a:rPr lang="pt-BR" altLang="vi-VN" sz="1600" i="1">
                <a:solidFill>
                  <a:srgbClr val="FF0000"/>
                </a:solidFill>
                <a:latin typeface="Arial" panose="020B0604020202020204" pitchFamily="34" charset="0"/>
              </a:rPr>
              <a:t>xmldoc.documentElement</a:t>
            </a:r>
          </a:p>
          <a:p>
            <a:pPr>
              <a:spcBef>
                <a:spcPct val="20000"/>
              </a:spcBef>
            </a:pPr>
            <a:r>
              <a:rPr lang="pt-BR" altLang="vi-VN" sz="1600">
                <a:solidFill>
                  <a:schemeClr val="tx1"/>
                </a:solidFill>
                <a:latin typeface="Arial" panose="020B0604020202020204" pitchFamily="34" charset="0"/>
              </a:rPr>
              <a:t>personNode = peopleNode.</a:t>
            </a:r>
            <a:r>
              <a:rPr lang="pt-BR" altLang="vi-VN" sz="1600" i="1">
                <a:solidFill>
                  <a:srgbClr val="FF0000"/>
                </a:solidFill>
                <a:latin typeface="Arial" panose="020B0604020202020204" pitchFamily="34" charset="0"/>
              </a:rPr>
              <a:t>firstChild</a:t>
            </a:r>
          </a:p>
          <a:p>
            <a:pPr>
              <a:spcBef>
                <a:spcPct val="20000"/>
              </a:spcBef>
            </a:pPr>
            <a:r>
              <a:rPr lang="pt-BR" altLang="vi-VN" sz="1600">
                <a:solidFill>
                  <a:schemeClr val="tx1"/>
                </a:solidFill>
                <a:latin typeface="Arial" panose="020B0604020202020204" pitchFamily="34" charset="0"/>
              </a:rPr>
              <a:t>bornNode = personNode</a:t>
            </a:r>
            <a:r>
              <a:rPr lang="pt-BR" altLang="vi-VN" sz="1600" i="1">
                <a:solidFill>
                  <a:srgbClr val="FF0000"/>
                </a:solidFill>
                <a:latin typeface="Arial" panose="020B0604020202020204" pitchFamily="34" charset="0"/>
              </a:rPr>
              <a:t>.attributes</a:t>
            </a:r>
            <a:endParaRPr lang="en-US" altLang="vi-VN" sz="1600">
              <a:solidFill>
                <a:schemeClr val="tx1"/>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nameNode=personNode.</a:t>
            </a:r>
            <a:r>
              <a:rPr lang="pt-BR" altLang="vi-VN" sz="1600" i="1">
                <a:solidFill>
                  <a:srgbClr val="FF0000"/>
                </a:solidFill>
                <a:latin typeface="Arial" panose="020B0604020202020204" pitchFamily="34" charset="0"/>
              </a:rPr>
              <a:t>firstChild</a:t>
            </a:r>
          </a:p>
          <a:p>
            <a:pPr>
              <a:spcBef>
                <a:spcPct val="20000"/>
              </a:spcBef>
            </a:pPr>
            <a:r>
              <a:rPr lang="pt-BR" altLang="vi-VN" sz="1600">
                <a:solidFill>
                  <a:schemeClr val="tx1"/>
                </a:solidFill>
                <a:latin typeface="Arial" panose="020B0604020202020204" pitchFamily="34" charset="0"/>
              </a:rPr>
              <a:t>professionNode = nameNode.</a:t>
            </a:r>
            <a:r>
              <a:rPr lang="vi-VN" altLang="vi-VN" sz="1600" i="1">
                <a:solidFill>
                  <a:srgbClr val="FF0000"/>
                </a:solidFill>
                <a:latin typeface="Arial" panose="020B0604020202020204" pitchFamily="34" charset="0"/>
              </a:rPr>
              <a:t>nextSibling</a:t>
            </a:r>
            <a:endParaRPr lang="en-US" altLang="vi-VN" sz="1600" i="1">
              <a:solidFill>
                <a:srgbClr val="FF0000"/>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first_nameNode = nameNode</a:t>
            </a:r>
            <a:r>
              <a:rPr lang="en-US" altLang="vi-VN" sz="1600">
                <a:solidFill>
                  <a:schemeClr val="tx1"/>
                </a:solidFill>
                <a:latin typeface="Arial" panose="020B0604020202020204" pitchFamily="34" charset="0"/>
              </a:rPr>
              <a:t>.</a:t>
            </a:r>
            <a:r>
              <a:rPr lang="pt-BR" altLang="vi-VN" sz="1600" i="1">
                <a:solidFill>
                  <a:srgbClr val="FF0000"/>
                </a:solidFill>
                <a:latin typeface="Arial" panose="020B0604020202020204" pitchFamily="34" charset="0"/>
              </a:rPr>
              <a:t>firstChild</a:t>
            </a:r>
          </a:p>
          <a:p>
            <a:pPr>
              <a:spcBef>
                <a:spcPct val="20000"/>
              </a:spcBef>
            </a:pPr>
            <a:r>
              <a:rPr lang="pt-BR" altLang="vi-VN" sz="1600">
                <a:solidFill>
                  <a:schemeClr val="tx1"/>
                </a:solidFill>
                <a:latin typeface="Arial" panose="020B0604020202020204" pitchFamily="34" charset="0"/>
              </a:rPr>
              <a:t>last_nameNode =  nameNode</a:t>
            </a:r>
            <a:r>
              <a:rPr lang="en-US" altLang="vi-VN" sz="1600">
                <a:solidFill>
                  <a:schemeClr val="tx1"/>
                </a:solidFill>
                <a:latin typeface="Arial" panose="020B0604020202020204" pitchFamily="34" charset="0"/>
              </a:rPr>
              <a:t>.</a:t>
            </a:r>
            <a:r>
              <a:rPr lang="pt-BR" altLang="vi-VN" sz="1600" i="1">
                <a:solidFill>
                  <a:srgbClr val="FF0000"/>
                </a:solidFill>
                <a:latin typeface="Arial" panose="020B0604020202020204" pitchFamily="34" charset="0"/>
              </a:rPr>
              <a:t>lastChild</a:t>
            </a:r>
          </a:p>
          <a:p>
            <a:pPr>
              <a:spcBef>
                <a:spcPct val="20000"/>
              </a:spcBef>
            </a:pPr>
            <a:r>
              <a:rPr lang="pt-BR" altLang="vi-VN" sz="1600" i="1">
                <a:solidFill>
                  <a:srgbClr val="FF0000"/>
                </a:solidFill>
                <a:latin typeface="Arial" panose="020B0604020202020204" pitchFamily="34" charset="0"/>
              </a:rPr>
              <a:t>Hoặc </a:t>
            </a:r>
            <a:endParaRPr lang="en-US" altLang="vi-VN" sz="1600">
              <a:solidFill>
                <a:schemeClr val="tx1"/>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last_nameNode =  first_nameNode</a:t>
            </a:r>
            <a:r>
              <a:rPr lang="en-US" altLang="vi-VN" sz="1600">
                <a:solidFill>
                  <a:schemeClr val="tx1"/>
                </a:solidFill>
                <a:latin typeface="Arial" panose="020B0604020202020204" pitchFamily="34" charset="0"/>
              </a:rPr>
              <a:t>.</a:t>
            </a:r>
            <a:r>
              <a:rPr lang="vi-VN" altLang="vi-VN" sz="1600" i="1">
                <a:solidFill>
                  <a:srgbClr val="FF0000"/>
                </a:solidFill>
                <a:latin typeface="Arial" panose="020B0604020202020204" pitchFamily="34" charset="0"/>
              </a:rPr>
              <a:t>nextSibling</a:t>
            </a:r>
            <a:endParaRPr lang="en-US" altLang="vi-VN" sz="1600" i="1">
              <a:solidFill>
                <a:srgbClr val="FF0000"/>
              </a:solidFill>
              <a:latin typeface="Arial" panose="020B0604020202020204" pitchFamily="34" charset="0"/>
            </a:endParaRPr>
          </a:p>
          <a:p>
            <a:pPr>
              <a:spcBef>
                <a:spcPct val="20000"/>
              </a:spcBef>
            </a:pPr>
            <a:endParaRPr lang="en-US" altLang="vi-VN" sz="1600">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8229600" cy="1143000"/>
          </a:xfrm>
        </p:spPr>
        <p:txBody>
          <a:bodyPr/>
          <a:lstStyle/>
          <a:p>
            <a:pPr eaLnBrk="1" hangingPunct="1"/>
            <a:r>
              <a:rPr lang="en-US" altLang="vi-VN" sz="2800" b="1" smtClean="0">
                <a:solidFill>
                  <a:schemeClr val="bg1"/>
                </a:solidFill>
                <a:cs typeface="Arial" panose="020B0604020202020204" pitchFamily="34" charset="0"/>
              </a:rPr>
              <a:t>Giới thiệu</a:t>
            </a:r>
          </a:p>
        </p:txBody>
      </p:sp>
      <p:sp>
        <p:nvSpPr>
          <p:cNvPr id="2051" name="Content Placeholder 2"/>
          <p:cNvSpPr>
            <a:spLocks noGrp="1"/>
          </p:cNvSpPr>
          <p:nvPr>
            <p:ph idx="1"/>
          </p:nvPr>
        </p:nvSpPr>
        <p:spPr>
          <a:xfrm>
            <a:off x="533400" y="1295400"/>
            <a:ext cx="8229600" cy="4830763"/>
          </a:xfrm>
        </p:spPr>
        <p:txBody>
          <a:bodyPr/>
          <a:lstStyle/>
          <a:p>
            <a:pPr marL="0" indent="225425">
              <a:buFontTx/>
              <a:buNone/>
              <a:defRPr/>
            </a:pPr>
            <a:r>
              <a:rPr lang="en-US" sz="2000" b="1" dirty="0" smtClean="0"/>
              <a:t>DOM </a:t>
            </a:r>
            <a:r>
              <a:rPr lang="en-US" sz="2000" dirty="0" err="1" smtClean="0"/>
              <a:t>là</a:t>
            </a:r>
            <a:r>
              <a:rPr lang="en-US" sz="2000" dirty="0" smtClean="0"/>
              <a:t> </a:t>
            </a:r>
            <a:r>
              <a:rPr lang="en-US" sz="2000" dirty="0" err="1" smtClean="0"/>
              <a:t>phương</a:t>
            </a:r>
            <a:r>
              <a:rPr lang="en-US" sz="2000" dirty="0" smtClean="0"/>
              <a:t> </a:t>
            </a:r>
            <a:r>
              <a:rPr lang="en-US" sz="2000" dirty="0" err="1" smtClean="0"/>
              <a:t>tiện</a:t>
            </a:r>
            <a:r>
              <a:rPr lang="en-US" sz="2000" dirty="0" smtClean="0"/>
              <a:t> </a:t>
            </a:r>
            <a:r>
              <a:rPr lang="en-US" sz="2000" dirty="0" err="1" smtClean="0"/>
              <a:t>để</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truy</a:t>
            </a:r>
            <a:r>
              <a:rPr lang="en-US" sz="2000" dirty="0" smtClean="0"/>
              <a:t> </a:t>
            </a:r>
            <a:r>
              <a:rPr lang="en-US" sz="2000" dirty="0" err="1" smtClean="0"/>
              <a:t>xuất</a:t>
            </a:r>
            <a:r>
              <a:rPr lang="en-US" sz="2000" dirty="0" smtClean="0"/>
              <a:t> </a:t>
            </a:r>
            <a:r>
              <a:rPr lang="en-US" sz="2000" dirty="0" err="1" smtClean="0"/>
              <a:t>và</a:t>
            </a:r>
            <a:r>
              <a:rPr lang="en-US" sz="2000" dirty="0" smtClean="0"/>
              <a:t> </a:t>
            </a:r>
            <a:r>
              <a:rPr lang="en-US" sz="2000" dirty="0" err="1" smtClean="0"/>
              <a:t>chỉnh</a:t>
            </a:r>
            <a:r>
              <a:rPr lang="en-US" sz="2000" dirty="0" smtClean="0"/>
              <a:t> </a:t>
            </a:r>
            <a:r>
              <a:rPr lang="en-US" sz="2000" dirty="0" err="1" smtClean="0"/>
              <a:t>sửa</a:t>
            </a:r>
            <a:r>
              <a:rPr lang="en-US" sz="2000" dirty="0" smtClean="0"/>
              <a:t> </a:t>
            </a:r>
            <a:r>
              <a:rPr lang="en-US" sz="2000" dirty="0" err="1" smtClean="0"/>
              <a:t>các</a:t>
            </a:r>
            <a:r>
              <a:rPr lang="en-US" sz="2000" dirty="0" smtClean="0"/>
              <a:t> </a:t>
            </a:r>
            <a:r>
              <a:rPr lang="en-US" sz="2000" dirty="0" err="1" smtClean="0"/>
              <a:t>tài</a:t>
            </a:r>
            <a:r>
              <a:rPr lang="en-US" sz="2000" dirty="0" smtClean="0"/>
              <a:t> </a:t>
            </a:r>
            <a:r>
              <a:rPr lang="en-US" sz="2000" dirty="0" err="1" smtClean="0"/>
              <a:t>liệu</a:t>
            </a:r>
            <a:r>
              <a:rPr lang="en-US" sz="2000" dirty="0" smtClean="0"/>
              <a:t> XML.</a:t>
            </a:r>
          </a:p>
          <a:p>
            <a:pPr marL="0" indent="225425">
              <a:buFontTx/>
              <a:buNone/>
              <a:defRPr/>
            </a:pPr>
            <a:r>
              <a:rPr lang="en-US" sz="2000" dirty="0" err="1" smtClean="0">
                <a:cs typeface="Arial" charset="0"/>
              </a:rPr>
              <a:t>Sử</a:t>
            </a:r>
            <a:r>
              <a:rPr lang="en-US" sz="2000" dirty="0" smtClean="0">
                <a:cs typeface="Arial" charset="0"/>
              </a:rPr>
              <a:t> </a:t>
            </a:r>
            <a:r>
              <a:rPr lang="en-US" sz="2000" dirty="0" err="1" smtClean="0">
                <a:cs typeface="Arial" charset="0"/>
              </a:rPr>
              <a:t>dụng</a:t>
            </a:r>
            <a:r>
              <a:rPr lang="en-US" sz="2000" dirty="0" smtClean="0">
                <a:cs typeface="Arial" charset="0"/>
              </a:rPr>
              <a:t> DOM </a:t>
            </a:r>
            <a:r>
              <a:rPr lang="en-US" sz="2000" dirty="0" err="1" smtClean="0">
                <a:cs typeface="Arial" charset="0"/>
              </a:rPr>
              <a:t>có</a:t>
            </a:r>
            <a:r>
              <a:rPr lang="en-US" sz="2000" dirty="0" smtClean="0">
                <a:cs typeface="Arial" charset="0"/>
              </a:rPr>
              <a:t> </a:t>
            </a:r>
            <a:r>
              <a:rPr lang="en-US" sz="2000" dirty="0" err="1" smtClean="0">
                <a:cs typeface="Arial" charset="0"/>
              </a:rPr>
              <a:t>thể</a:t>
            </a:r>
            <a:r>
              <a:rPr lang="en-US" sz="2000" dirty="0" smtClean="0">
                <a:cs typeface="Arial" charset="0"/>
              </a:rPr>
              <a:t> </a:t>
            </a:r>
            <a:r>
              <a:rPr lang="en-US" sz="2000" dirty="0" err="1" smtClean="0">
                <a:cs typeface="Arial" charset="0"/>
              </a:rPr>
              <a:t>tạo</a:t>
            </a:r>
            <a:r>
              <a:rPr lang="en-US" sz="2000" dirty="0" smtClean="0">
                <a:cs typeface="Arial" charset="0"/>
              </a:rPr>
              <a:t>, </a:t>
            </a:r>
            <a:r>
              <a:rPr lang="en-US" sz="2000" dirty="0" err="1" smtClean="0">
                <a:cs typeface="Arial" charset="0"/>
              </a:rPr>
              <a:t>mở</a:t>
            </a:r>
            <a:r>
              <a:rPr lang="en-US" sz="2000" dirty="0" smtClean="0">
                <a:cs typeface="Arial" charset="0"/>
              </a:rPr>
              <a:t>, </a:t>
            </a:r>
            <a:r>
              <a:rPr lang="en-US" sz="2000" dirty="0" err="1" smtClean="0">
                <a:cs typeface="Arial" charset="0"/>
              </a:rPr>
              <a:t>đọc</a:t>
            </a:r>
            <a:r>
              <a:rPr lang="en-US" sz="2000" dirty="0" smtClean="0">
                <a:cs typeface="Arial" charset="0"/>
              </a:rPr>
              <a:t>, </a:t>
            </a:r>
            <a:r>
              <a:rPr lang="en-US" sz="2000" dirty="0" err="1" smtClean="0">
                <a:cs typeface="Arial" charset="0"/>
              </a:rPr>
              <a:t>chỉnh</a:t>
            </a:r>
            <a:r>
              <a:rPr lang="en-US" sz="2000" dirty="0" smtClean="0">
                <a:cs typeface="Arial" charset="0"/>
              </a:rPr>
              <a:t> </a:t>
            </a:r>
            <a:r>
              <a:rPr lang="en-US" sz="2000" dirty="0" err="1" smtClean="0">
                <a:cs typeface="Arial" charset="0"/>
              </a:rPr>
              <a:t>sửa</a:t>
            </a:r>
            <a:r>
              <a:rPr lang="en-US" sz="2000" dirty="0" smtClean="0">
                <a:cs typeface="Arial" charset="0"/>
              </a:rPr>
              <a:t> </a:t>
            </a:r>
            <a:r>
              <a:rPr lang="en-US" sz="2000" dirty="0" err="1" smtClean="0">
                <a:cs typeface="Arial" charset="0"/>
              </a:rPr>
              <a:t>và</a:t>
            </a:r>
            <a:r>
              <a:rPr lang="en-US" sz="2000" dirty="0" smtClean="0">
                <a:cs typeface="Arial" charset="0"/>
              </a:rPr>
              <a:t> </a:t>
            </a:r>
            <a:r>
              <a:rPr lang="en-US" sz="2000" dirty="0" err="1" smtClean="0">
                <a:cs typeface="Arial" charset="0"/>
              </a:rPr>
              <a:t>đóng</a:t>
            </a:r>
            <a:r>
              <a:rPr lang="en-US" sz="2000" dirty="0" smtClean="0">
                <a:cs typeface="Arial" charset="0"/>
              </a:rPr>
              <a:t> </a:t>
            </a:r>
            <a:r>
              <a:rPr lang="en-US" sz="2000" dirty="0" err="1" smtClean="0">
                <a:cs typeface="Arial" charset="0"/>
              </a:rPr>
              <a:t>tài</a:t>
            </a:r>
            <a:r>
              <a:rPr lang="en-US" sz="2000" dirty="0" smtClean="0">
                <a:cs typeface="Arial" charset="0"/>
              </a:rPr>
              <a:t> </a:t>
            </a:r>
            <a:r>
              <a:rPr lang="en-US" sz="2000" dirty="0" err="1" smtClean="0">
                <a:cs typeface="Arial" charset="0"/>
              </a:rPr>
              <a:t>liệu</a:t>
            </a:r>
            <a:r>
              <a:rPr lang="en-US" sz="2000" dirty="0" smtClean="0">
                <a:cs typeface="Arial" charset="0"/>
              </a:rPr>
              <a:t> XML.</a:t>
            </a:r>
          </a:p>
          <a:p>
            <a:pPr marL="0" indent="225425">
              <a:buFontTx/>
              <a:buNone/>
              <a:defRPr/>
            </a:pPr>
            <a:r>
              <a:rPr lang="en-US" sz="2000" dirty="0" smtClean="0">
                <a:cs typeface="Arial" charset="0"/>
              </a:rPr>
              <a:t>DOM </a:t>
            </a:r>
            <a:r>
              <a:rPr lang="en-US" sz="2000" dirty="0" err="1" smtClean="0">
                <a:cs typeface="Arial" charset="0"/>
              </a:rPr>
              <a:t>là</a:t>
            </a:r>
            <a:r>
              <a:rPr lang="en-US" sz="2000" dirty="0" smtClean="0">
                <a:cs typeface="Arial" charset="0"/>
              </a:rPr>
              <a:t> </a:t>
            </a:r>
            <a:r>
              <a:rPr lang="en-US" sz="2000" dirty="0" err="1" smtClean="0">
                <a:cs typeface="Arial" charset="0"/>
              </a:rPr>
              <a:t>một</a:t>
            </a:r>
            <a:r>
              <a:rPr lang="en-US" sz="2000" dirty="0" smtClean="0">
                <a:cs typeface="Arial" charset="0"/>
              </a:rPr>
              <a:t> </a:t>
            </a:r>
            <a:r>
              <a:rPr lang="en-US" sz="2000" dirty="0" err="1" smtClean="0">
                <a:cs typeface="Arial" charset="0"/>
              </a:rPr>
              <a:t>phương</a:t>
            </a:r>
            <a:r>
              <a:rPr lang="en-US" sz="2000" dirty="0" smtClean="0">
                <a:cs typeface="Arial" charset="0"/>
              </a:rPr>
              <a:t> </a:t>
            </a:r>
            <a:r>
              <a:rPr lang="en-US" sz="2000" dirty="0" err="1" smtClean="0">
                <a:cs typeface="Arial" charset="0"/>
              </a:rPr>
              <a:t>pháp</a:t>
            </a:r>
            <a:r>
              <a:rPr lang="en-US" sz="2000" dirty="0" smtClean="0">
                <a:cs typeface="Arial" charset="0"/>
              </a:rPr>
              <a:t> </a:t>
            </a:r>
            <a:r>
              <a:rPr lang="en-US" sz="2000" dirty="0" err="1" smtClean="0">
                <a:cs typeface="Arial" charset="0"/>
              </a:rPr>
              <a:t>mà</a:t>
            </a:r>
            <a:r>
              <a:rPr lang="en-US" sz="2000" dirty="0" smtClean="0">
                <a:cs typeface="Arial" charset="0"/>
              </a:rPr>
              <a:t> qua </a:t>
            </a:r>
            <a:r>
              <a:rPr lang="en-US" sz="2000" dirty="0" err="1" smtClean="0">
                <a:cs typeface="Arial" charset="0"/>
              </a:rPr>
              <a:t>đó</a:t>
            </a:r>
            <a:r>
              <a:rPr lang="en-US" sz="2000" dirty="0" smtClean="0">
                <a:cs typeface="Arial" charset="0"/>
              </a:rPr>
              <a:t> </a:t>
            </a:r>
            <a:r>
              <a:rPr lang="en-US" sz="2000" dirty="0" err="1" smtClean="0">
                <a:cs typeface="Arial" charset="0"/>
              </a:rPr>
              <a:t>cho</a:t>
            </a:r>
            <a:r>
              <a:rPr lang="en-US" sz="2000" dirty="0" smtClean="0">
                <a:cs typeface="Arial" charset="0"/>
              </a:rPr>
              <a:t> </a:t>
            </a:r>
            <a:r>
              <a:rPr lang="en-US" sz="2000" dirty="0" err="1" smtClean="0">
                <a:cs typeface="Arial" charset="0"/>
              </a:rPr>
              <a:t>phép</a:t>
            </a:r>
            <a:r>
              <a:rPr lang="en-US" sz="2000" dirty="0" smtClean="0">
                <a:cs typeface="Arial" charset="0"/>
              </a:rPr>
              <a:t> </a:t>
            </a:r>
            <a:r>
              <a:rPr lang="en-US" sz="2000" dirty="0" err="1" smtClean="0">
                <a:cs typeface="Arial" charset="0"/>
              </a:rPr>
              <a:t>xử</a:t>
            </a:r>
            <a:r>
              <a:rPr lang="en-US" sz="2000" dirty="0" smtClean="0">
                <a:cs typeface="Arial" charset="0"/>
              </a:rPr>
              <a:t> </a:t>
            </a:r>
            <a:r>
              <a:rPr lang="en-US" sz="2000" dirty="0" err="1" smtClean="0">
                <a:cs typeface="Arial" charset="0"/>
              </a:rPr>
              <a:t>lý</a:t>
            </a:r>
            <a:r>
              <a:rPr lang="en-US" sz="2000" dirty="0" smtClean="0">
                <a:cs typeface="Arial" charset="0"/>
              </a:rPr>
              <a:t> </a:t>
            </a:r>
            <a:r>
              <a:rPr lang="en-US" sz="2000" dirty="0" err="1" smtClean="0">
                <a:cs typeface="Arial" charset="0"/>
              </a:rPr>
              <a:t>tài</a:t>
            </a:r>
            <a:r>
              <a:rPr lang="en-US" sz="2000" dirty="0" smtClean="0">
                <a:cs typeface="Arial" charset="0"/>
              </a:rPr>
              <a:t> </a:t>
            </a:r>
            <a:r>
              <a:rPr lang="en-US" sz="2000" dirty="0" err="1" smtClean="0">
                <a:cs typeface="Arial" charset="0"/>
              </a:rPr>
              <a:t>liệu</a:t>
            </a:r>
            <a:r>
              <a:rPr lang="en-US" sz="2000" dirty="0" smtClean="0">
                <a:cs typeface="Arial" charset="0"/>
              </a:rPr>
              <a:t> </a:t>
            </a:r>
            <a:r>
              <a:rPr lang="en-US" sz="2000" dirty="0" err="1" smtClean="0">
                <a:cs typeface="Arial" charset="0"/>
              </a:rPr>
              <a:t>như</a:t>
            </a:r>
            <a:r>
              <a:rPr lang="en-US" sz="2000" dirty="0" smtClean="0">
                <a:cs typeface="Arial" charset="0"/>
              </a:rPr>
              <a:t> 1 </a:t>
            </a:r>
            <a:r>
              <a:rPr lang="en-US" sz="2000" dirty="0" err="1" smtClean="0">
                <a:cs typeface="Arial" charset="0"/>
              </a:rPr>
              <a:t>đối</a:t>
            </a:r>
            <a:r>
              <a:rPr lang="en-US" sz="2000" dirty="0" smtClean="0">
                <a:cs typeface="Arial" charset="0"/>
              </a:rPr>
              <a:t> </a:t>
            </a:r>
            <a:r>
              <a:rPr lang="en-US" sz="2000" dirty="0" err="1" smtClean="0">
                <a:cs typeface="Arial" charset="0"/>
              </a:rPr>
              <a:t>tượng</a:t>
            </a:r>
            <a:r>
              <a:rPr lang="en-US" sz="2000" dirty="0" smtClean="0">
                <a:cs typeface="Arial" charset="0"/>
              </a:rPr>
              <a:t>, </a:t>
            </a:r>
            <a:r>
              <a:rPr lang="en-US" sz="2000" dirty="0" err="1" smtClean="0">
                <a:cs typeface="Arial" charset="0"/>
              </a:rPr>
              <a:t>có</a:t>
            </a:r>
            <a:r>
              <a:rPr lang="en-US" sz="2000" dirty="0" smtClean="0">
                <a:cs typeface="Arial" charset="0"/>
              </a:rPr>
              <a:t> </a:t>
            </a:r>
            <a:r>
              <a:rPr lang="en-US" sz="2000" dirty="0" err="1" smtClean="0">
                <a:cs typeface="Arial" charset="0"/>
              </a:rPr>
              <a:t>thể</a:t>
            </a:r>
            <a:r>
              <a:rPr lang="en-US" sz="2000" dirty="0" smtClean="0">
                <a:cs typeface="Arial" charset="0"/>
              </a:rPr>
              <a:t> </a:t>
            </a:r>
            <a:r>
              <a:rPr lang="en-US" sz="2000" dirty="0" err="1" smtClean="0">
                <a:cs typeface="Arial" charset="0"/>
              </a:rPr>
              <a:t>trích</a:t>
            </a:r>
            <a:r>
              <a:rPr lang="en-US" sz="2000" dirty="0" smtClean="0">
                <a:cs typeface="Arial" charset="0"/>
              </a:rPr>
              <a:t> </a:t>
            </a:r>
            <a:r>
              <a:rPr lang="en-US" sz="2000" dirty="0" err="1" smtClean="0">
                <a:cs typeface="Arial" charset="0"/>
              </a:rPr>
              <a:t>rút</a:t>
            </a:r>
            <a:r>
              <a:rPr lang="en-US" sz="2000" dirty="0" smtClean="0">
                <a:cs typeface="Arial" charset="0"/>
              </a:rPr>
              <a:t> </a:t>
            </a:r>
            <a:r>
              <a:rPr lang="en-US" sz="2000" dirty="0" err="1" smtClean="0">
                <a:cs typeface="Arial" charset="0"/>
              </a:rPr>
              <a:t>thông</a:t>
            </a:r>
            <a:r>
              <a:rPr lang="en-US" sz="2000" dirty="0" smtClean="0">
                <a:cs typeface="Arial" charset="0"/>
              </a:rPr>
              <a:t> tin, </a:t>
            </a:r>
            <a:r>
              <a:rPr lang="en-US" sz="2000" dirty="0" err="1" smtClean="0">
                <a:cs typeface="Arial" charset="0"/>
              </a:rPr>
              <a:t>thay</a:t>
            </a:r>
            <a:r>
              <a:rPr lang="en-US" sz="2000" dirty="0" smtClean="0">
                <a:cs typeface="Arial" charset="0"/>
              </a:rPr>
              <a:t> </a:t>
            </a:r>
            <a:r>
              <a:rPr lang="en-US" sz="2000" dirty="0" err="1" smtClean="0">
                <a:cs typeface="Arial" charset="0"/>
              </a:rPr>
              <a:t>đổi</a:t>
            </a:r>
            <a:r>
              <a:rPr lang="en-US" sz="2000" dirty="0" smtClean="0">
                <a:cs typeface="Arial" charset="0"/>
              </a:rPr>
              <a:t> </a:t>
            </a:r>
            <a:r>
              <a:rPr lang="en-US" sz="2000" dirty="0" err="1" smtClean="0">
                <a:cs typeface="Arial" charset="0"/>
              </a:rPr>
              <a:t>và</a:t>
            </a:r>
            <a:r>
              <a:rPr lang="en-US" sz="2000" dirty="0" smtClean="0">
                <a:cs typeface="Arial" charset="0"/>
              </a:rPr>
              <a:t> </a:t>
            </a:r>
            <a:r>
              <a:rPr lang="en-US" sz="2000" dirty="0" err="1" smtClean="0">
                <a:cs typeface="Arial" charset="0"/>
              </a:rPr>
              <a:t>truy</a:t>
            </a:r>
            <a:r>
              <a:rPr lang="en-US" sz="2000" dirty="0" smtClean="0">
                <a:cs typeface="Arial" charset="0"/>
              </a:rPr>
              <a:t> </a:t>
            </a:r>
            <a:r>
              <a:rPr lang="en-US" sz="2000" dirty="0" err="1" smtClean="0">
                <a:cs typeface="Arial" charset="0"/>
              </a:rPr>
              <a:t>vấn</a:t>
            </a:r>
            <a:r>
              <a:rPr lang="en-US" sz="2000" dirty="0" smtClean="0">
                <a:cs typeface="Arial" charset="0"/>
              </a:rPr>
              <a:t> </a:t>
            </a:r>
            <a:r>
              <a:rPr lang="en-US" sz="2000" dirty="0" err="1" smtClean="0">
                <a:cs typeface="Arial" charset="0"/>
              </a:rPr>
              <a:t>tài</a:t>
            </a:r>
            <a:r>
              <a:rPr lang="en-US" sz="2000" dirty="0" smtClean="0">
                <a:cs typeface="Arial" charset="0"/>
              </a:rPr>
              <a:t> </a:t>
            </a:r>
            <a:r>
              <a:rPr lang="en-US" sz="2000" dirty="0" err="1" smtClean="0">
                <a:cs typeface="Arial" charset="0"/>
              </a:rPr>
              <a:t>liệu</a:t>
            </a:r>
            <a:r>
              <a:rPr lang="en-US" sz="2000" dirty="0" smtClean="0">
                <a:cs typeface="Arial" charset="0"/>
              </a:rPr>
              <a:t> </a:t>
            </a:r>
            <a:r>
              <a:rPr lang="en-US" sz="2000" dirty="0" err="1" smtClean="0">
                <a:cs typeface="Arial" charset="0"/>
              </a:rPr>
              <a:t>thông</a:t>
            </a:r>
            <a:r>
              <a:rPr lang="en-US" sz="2000" dirty="0" smtClean="0">
                <a:cs typeface="Arial" charset="0"/>
              </a:rPr>
              <a:t> qua </a:t>
            </a:r>
            <a:r>
              <a:rPr lang="en-US" sz="2000" dirty="0" err="1" smtClean="0">
                <a:cs typeface="Arial" charset="0"/>
              </a:rPr>
              <a:t>mã</a:t>
            </a:r>
            <a:r>
              <a:rPr lang="en-US" sz="2000" dirty="0" smtClean="0">
                <a:cs typeface="Arial" charset="0"/>
              </a:rPr>
              <a:t> </a:t>
            </a:r>
            <a:r>
              <a:rPr lang="en-US" sz="2000" dirty="0" err="1" smtClean="0">
                <a:cs typeface="Arial" charset="0"/>
              </a:rPr>
              <a:t>lệnh</a:t>
            </a:r>
            <a:r>
              <a:rPr lang="en-US" sz="2000" dirty="0" smtClean="0">
                <a:cs typeface="Arial" charset="0"/>
              </a:rPr>
              <a:t>.</a:t>
            </a:r>
          </a:p>
          <a:p>
            <a:pPr marL="0" indent="225425">
              <a:buFontTx/>
              <a:buNone/>
              <a:defRPr/>
            </a:pPr>
            <a:r>
              <a:rPr lang="de-DE" sz="2000" dirty="0" smtClean="0"/>
              <a:t>Truy </a:t>
            </a:r>
            <a:r>
              <a:rPr lang="de-DE" sz="2000" dirty="0"/>
              <a:t>xuất tài liệu XML như một </a:t>
            </a:r>
            <a:r>
              <a:rPr lang="de-DE" sz="2000" dirty="0">
                <a:solidFill>
                  <a:srgbClr val="FF0000"/>
                </a:solidFill>
              </a:rPr>
              <a:t>cấu trúc cây.</a:t>
            </a:r>
          </a:p>
          <a:p>
            <a:pPr marL="0" indent="225425">
              <a:buFontTx/>
              <a:buNone/>
              <a:defRPr/>
            </a:pPr>
            <a:endParaRPr lang="en-US" sz="2000" dirty="0" smtClean="0">
              <a:cs typeface="Arial" charset="0"/>
            </a:endParaRPr>
          </a:p>
          <a:p>
            <a:pPr eaLnBrk="1" hangingPunct="1">
              <a:buFontTx/>
              <a:buNone/>
              <a:defRPr/>
            </a:pPr>
            <a:endParaRPr lang="en-US" sz="2000" dirty="0" smtClean="0">
              <a:cs typeface="Arial" charset="0"/>
            </a:endParaRPr>
          </a:p>
          <a:p>
            <a:pPr eaLnBrk="1" hangingPunct="1">
              <a:buFontTx/>
              <a:buNone/>
              <a:defRPr/>
            </a:pPr>
            <a:endParaRPr lang="en-US" sz="20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94ACD0DB-0CD3-4DE0-BF0B-2B28BE0422FF}" type="slidenum">
              <a:rPr lang="en-US" altLang="vi-VN" sz="1400">
                <a:solidFill>
                  <a:schemeClr val="tx1"/>
                </a:solidFill>
                <a:latin typeface="Arial" panose="020B0604020202020204" pitchFamily="34" charset="0"/>
              </a:rPr>
              <a:pPr eaLnBrk="1" hangingPunct="1"/>
              <a:t>2</a:t>
            </a:fld>
            <a:endParaRPr lang="en-US" altLang="vi-VN" sz="1400">
              <a:solidFill>
                <a:schemeClr val="tx1"/>
              </a:solidFill>
              <a:latin typeface="Arial" panose="020B0604020202020204" pitchFamily="34" charset="0"/>
            </a:endParaRP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733800"/>
            <a:ext cx="482441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a:spcBef>
                <a:spcPct val="50000"/>
              </a:spcBef>
              <a:buFont typeface="Wingdings" pitchFamily="2" charset="2"/>
              <a:buChar char="v"/>
              <a:defRPr/>
            </a:pPr>
            <a:r>
              <a:rPr lang="en-US" sz="2400" dirty="0" err="1" smtClean="0">
                <a:cs typeface="Arial" charset="0"/>
              </a:rPr>
              <a:t>Cách</a:t>
            </a:r>
            <a:r>
              <a:rPr lang="en-US" sz="2400" dirty="0" smtClean="0">
                <a:cs typeface="Arial" charset="0"/>
              </a:rPr>
              <a:t> 2: </a:t>
            </a:r>
            <a:r>
              <a:rPr lang="vi-VN" sz="2400" dirty="0" smtClean="0">
                <a:solidFill>
                  <a:srgbClr val="09029C"/>
                </a:solidFill>
              </a:rPr>
              <a:t>Truy cập </a:t>
            </a:r>
            <a:r>
              <a:rPr lang="vi-VN" sz="2400" dirty="0" smtClean="0">
                <a:solidFill>
                  <a:schemeClr val="tx2"/>
                </a:solidFill>
              </a:rPr>
              <a:t>nút bất kỳ </a:t>
            </a:r>
            <a:r>
              <a:rPr lang="vi-VN" sz="2400" dirty="0" smtClean="0">
                <a:solidFill>
                  <a:srgbClr val="09029C"/>
                </a:solidFill>
              </a:rPr>
              <a:t>: từ xmlDoc</a:t>
            </a:r>
          </a:p>
          <a:p>
            <a:pPr>
              <a:spcBef>
                <a:spcPct val="50000"/>
              </a:spcBef>
              <a:buFontTx/>
              <a:buChar char="-"/>
              <a:defRPr/>
            </a:pPr>
            <a:r>
              <a:rPr lang="vi-VN" sz="2000" dirty="0" smtClean="0"/>
              <a:t>Sử dụng các phương thức </a:t>
            </a:r>
            <a:r>
              <a:rPr lang="vi-VN" sz="2000" dirty="0" smtClean="0">
                <a:solidFill>
                  <a:srgbClr val="09029C"/>
                </a:solidFill>
              </a:rPr>
              <a:t>:</a:t>
            </a:r>
            <a:r>
              <a:rPr lang="vi-VN" sz="2000" dirty="0" smtClean="0">
                <a:solidFill>
                  <a:srgbClr val="FF0000"/>
                </a:solidFill>
              </a:rPr>
              <a:t>getElementsByTagName</a:t>
            </a:r>
            <a:r>
              <a:rPr lang="en-US" sz="2000" dirty="0" smtClean="0">
                <a:solidFill>
                  <a:srgbClr val="FF0000"/>
                </a:solidFill>
              </a:rPr>
              <a:t>: </a:t>
            </a:r>
            <a:r>
              <a:rPr lang="en-US" sz="2000" dirty="0" err="1" smtClean="0"/>
              <a:t>để</a:t>
            </a:r>
            <a:r>
              <a:rPr lang="en-US" sz="2000" dirty="0" smtClean="0"/>
              <a:t> </a:t>
            </a:r>
            <a:r>
              <a:rPr lang="en-US" sz="2000" dirty="0" err="1" smtClean="0"/>
              <a:t>lấy</a:t>
            </a:r>
            <a:r>
              <a:rPr lang="en-US" sz="2000" dirty="0" smtClean="0"/>
              <a:t> </a:t>
            </a:r>
            <a:r>
              <a:rPr lang="en-US" sz="2000" dirty="0" err="1" smtClean="0"/>
              <a:t>về</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các</a:t>
            </a:r>
            <a:r>
              <a:rPr lang="en-US" sz="2000" dirty="0" smtClean="0"/>
              <a:t> node.</a:t>
            </a:r>
          </a:p>
          <a:p>
            <a:pPr>
              <a:spcBef>
                <a:spcPct val="50000"/>
              </a:spcBef>
              <a:buFontTx/>
              <a:buChar char="-"/>
              <a:defRPr/>
            </a:pPr>
            <a:r>
              <a:rPr lang="en-US" sz="2000" dirty="0" err="1" smtClean="0"/>
              <a:t>Sử</a:t>
            </a:r>
            <a:r>
              <a:rPr lang="en-US" sz="2000" dirty="0" smtClean="0"/>
              <a:t> </a:t>
            </a:r>
            <a:r>
              <a:rPr lang="en-US" sz="2000" dirty="0" err="1" smtClean="0"/>
              <a:t>dụng</a:t>
            </a:r>
            <a:r>
              <a:rPr lang="en-US" sz="2000" dirty="0" smtClean="0"/>
              <a:t> </a:t>
            </a:r>
            <a:r>
              <a:rPr lang="en-US" sz="2000" dirty="0" smtClean="0">
                <a:solidFill>
                  <a:srgbClr val="FF0000"/>
                </a:solidFill>
              </a:rPr>
              <a:t>item</a:t>
            </a:r>
            <a:r>
              <a:rPr lang="en-US" sz="2000" dirty="0" smtClean="0"/>
              <a:t> </a:t>
            </a:r>
            <a:r>
              <a:rPr lang="en-US" sz="2000" dirty="0" err="1" smtClean="0"/>
              <a:t>để</a:t>
            </a:r>
            <a:r>
              <a:rPr lang="en-US" sz="2000" dirty="0" smtClean="0"/>
              <a:t> </a:t>
            </a:r>
            <a:r>
              <a:rPr lang="en-US" sz="2000" dirty="0" err="1" smtClean="0"/>
              <a:t>truy</a:t>
            </a:r>
            <a:r>
              <a:rPr lang="en-US" sz="2000" dirty="0" smtClean="0"/>
              <a:t> </a:t>
            </a:r>
            <a:r>
              <a:rPr lang="en-US" sz="2000" dirty="0" err="1" smtClean="0"/>
              <a:t>xuất</a:t>
            </a:r>
            <a:r>
              <a:rPr lang="en-US" sz="2000" dirty="0" smtClean="0"/>
              <a:t> </a:t>
            </a:r>
            <a:r>
              <a:rPr lang="en-US" sz="2000" dirty="0" err="1" smtClean="0"/>
              <a:t>đến</a:t>
            </a:r>
            <a:r>
              <a:rPr lang="en-US" sz="2000" dirty="0" smtClean="0"/>
              <a:t> </a:t>
            </a:r>
            <a:r>
              <a:rPr lang="en-US" sz="2000" dirty="0" err="1" smtClean="0"/>
              <a:t>từng</a:t>
            </a:r>
            <a:r>
              <a:rPr lang="en-US" sz="2000" dirty="0" smtClean="0"/>
              <a:t> </a:t>
            </a:r>
            <a:r>
              <a:rPr lang="en-US" sz="2000" dirty="0" err="1" smtClean="0"/>
              <a:t>nút</a:t>
            </a:r>
            <a:r>
              <a:rPr lang="en-US" sz="2000" dirty="0" smtClean="0"/>
              <a:t> </a:t>
            </a:r>
            <a:r>
              <a:rPr lang="en-US" sz="2000" dirty="0" err="1" smtClean="0"/>
              <a:t>trong</a:t>
            </a:r>
            <a:r>
              <a:rPr lang="en-US" sz="2000" dirty="0" smtClean="0"/>
              <a:t> </a:t>
            </a:r>
            <a:r>
              <a:rPr lang="en-US" sz="2000" dirty="0" err="1" smtClean="0"/>
              <a:t>danh</a:t>
            </a:r>
            <a:r>
              <a:rPr lang="en-US" sz="2000" dirty="0" smtClean="0"/>
              <a:t> </a:t>
            </a:r>
            <a:r>
              <a:rPr lang="en-US" sz="2000" dirty="0" err="1" smtClean="0"/>
              <a:t>sách</a:t>
            </a:r>
            <a:r>
              <a:rPr lang="en-US" sz="2000" dirty="0"/>
              <a:t>.</a:t>
            </a:r>
            <a:endParaRPr lang="vi-VN" sz="2000" dirty="0" smtClean="0"/>
          </a:p>
          <a:p>
            <a:pPr marL="0" indent="0" eaLnBrk="1" hangingPunct="1">
              <a:buFontTx/>
              <a:buNone/>
              <a:defRPr/>
            </a:pPr>
            <a:endParaRPr lang="en-US" sz="20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CF434E30-0B34-461F-9C9A-4D33520DE6CF}" type="slidenum">
              <a:rPr lang="en-US" altLang="vi-VN" sz="1400">
                <a:solidFill>
                  <a:schemeClr val="tx1"/>
                </a:solidFill>
                <a:latin typeface="Arial" panose="020B0604020202020204" pitchFamily="34" charset="0"/>
              </a:rPr>
              <a:pPr eaLnBrk="1" hangingPunct="1"/>
              <a:t>20</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1143000"/>
          </a:xfrm>
        </p:spPr>
        <p:txBody>
          <a:bodyPr/>
          <a:lstStyle/>
          <a:p>
            <a:r>
              <a:rPr lang="en-US" altLang="vi-VN" sz="2800" smtClean="0">
                <a:solidFill>
                  <a:schemeClr val="bg1"/>
                </a:solidFill>
              </a:rPr>
              <a:t>Truy cập node của cây</a:t>
            </a:r>
            <a:endParaRPr lang="en-US" altLang="vi-VN" sz="2800" smtClean="0">
              <a:solidFill>
                <a:schemeClr val="bg1"/>
              </a:solidFill>
              <a:cs typeface="Times New Roman" panose="02020603050405020304" pitchFamily="18" charset="0"/>
            </a:endParaRPr>
          </a:p>
        </p:txBody>
      </p:sp>
      <p:sp>
        <p:nvSpPr>
          <p:cNvPr id="14339" name="Content Placeholder 2"/>
          <p:cNvSpPr>
            <a:spLocks noGrp="1"/>
          </p:cNvSpPr>
          <p:nvPr>
            <p:ph idx="1"/>
          </p:nvPr>
        </p:nvSpPr>
        <p:spPr>
          <a:xfrm>
            <a:off x="457200" y="1295400"/>
            <a:ext cx="3581400" cy="4830763"/>
          </a:xfrm>
        </p:spPr>
        <p:txBody>
          <a:bodyPr/>
          <a:lstStyle/>
          <a:p>
            <a:pPr eaLnBrk="1" hangingPunct="1">
              <a:buFont typeface="Wingdings" pitchFamily="2" charset="2"/>
              <a:buChar char="v"/>
              <a:defRPr/>
            </a:pPr>
            <a:r>
              <a:rPr lang="en-US" sz="2400" dirty="0" smtClean="0">
                <a:cs typeface="Arial" charset="0"/>
              </a:rPr>
              <a:t>VÍ </a:t>
            </a:r>
            <a:r>
              <a:rPr lang="en-US" sz="2400" dirty="0" err="1" smtClean="0">
                <a:cs typeface="Arial" charset="0"/>
              </a:rPr>
              <a:t>dụ</a:t>
            </a:r>
            <a:r>
              <a:rPr lang="en-US" sz="2400" dirty="0" smtClean="0">
                <a:cs typeface="Arial" charset="0"/>
              </a:rPr>
              <a:t>: abc.xml</a:t>
            </a:r>
          </a:p>
          <a:p>
            <a:pPr marL="0" indent="0">
              <a:buFontTx/>
              <a:buNone/>
              <a:defRPr/>
            </a:pPr>
            <a:r>
              <a:rPr lang="de-DE" sz="1600" dirty="0">
                <a:solidFill>
                  <a:srgbClr val="006666"/>
                </a:solidFill>
              </a:rPr>
              <a:t>&lt;?xml version =“ 1.0“&gt;</a:t>
            </a:r>
          </a:p>
          <a:p>
            <a:pPr marL="0" indent="0">
              <a:buFontTx/>
              <a:buNone/>
              <a:defRPr/>
            </a:pPr>
            <a:r>
              <a:rPr lang="de-DE" sz="1600" dirty="0">
                <a:solidFill>
                  <a:srgbClr val="006666"/>
                </a:solidFill>
              </a:rPr>
              <a:t>&lt;people&gt;</a:t>
            </a:r>
          </a:p>
          <a:p>
            <a:pPr marL="0" indent="166688">
              <a:buFontTx/>
              <a:buNone/>
              <a:defRPr/>
            </a:pPr>
            <a:r>
              <a:rPr lang="de-DE" sz="1600" dirty="0">
                <a:solidFill>
                  <a:srgbClr val="006666"/>
                </a:solidFill>
              </a:rPr>
              <a:t>&lt;</a:t>
            </a:r>
            <a:r>
              <a:rPr lang="de-DE" sz="1600" dirty="0" smtClean="0">
                <a:solidFill>
                  <a:srgbClr val="006666"/>
                </a:solidFill>
              </a:rPr>
              <a:t>person born = “1912“&gt;</a:t>
            </a:r>
            <a:endParaRPr lang="de-DE" sz="1600" dirty="0">
              <a:solidFill>
                <a:srgbClr val="006666"/>
              </a:solidFill>
            </a:endParaRPr>
          </a:p>
          <a:p>
            <a:pPr marL="0" indent="344488">
              <a:buFontTx/>
              <a:buNone/>
              <a:defRPr/>
            </a:pPr>
            <a:r>
              <a:rPr lang="de-DE" sz="1600" dirty="0">
                <a:solidFill>
                  <a:srgbClr val="006666"/>
                </a:solidFill>
              </a:rPr>
              <a:t>&lt;name&gt;</a:t>
            </a:r>
          </a:p>
          <a:p>
            <a:pPr marL="0" indent="403225">
              <a:buFontTx/>
              <a:buNone/>
              <a:defRPr/>
            </a:pPr>
            <a:r>
              <a:rPr lang="de-DE" sz="1600" dirty="0">
                <a:solidFill>
                  <a:srgbClr val="006666"/>
                </a:solidFill>
              </a:rPr>
              <a:t>&lt;first_name&gt;Alan&lt;/first_name&gt;</a:t>
            </a:r>
          </a:p>
          <a:p>
            <a:pPr marL="0" indent="403225">
              <a:buFontTx/>
              <a:buNone/>
              <a:defRPr/>
            </a:pPr>
            <a:r>
              <a:rPr lang="de-DE" sz="1600" dirty="0">
                <a:solidFill>
                  <a:srgbClr val="006666"/>
                </a:solidFill>
              </a:rPr>
              <a:t>&lt;last_name&gt;Turing&lt;/</a:t>
            </a:r>
            <a:r>
              <a:rPr lang="de-DE" sz="1600" dirty="0" smtClean="0">
                <a:solidFill>
                  <a:srgbClr val="006666"/>
                </a:solidFill>
              </a:rPr>
              <a:t>last_name&gt;</a:t>
            </a:r>
            <a:endParaRPr lang="de-DE" sz="1600" dirty="0">
              <a:solidFill>
                <a:srgbClr val="006666"/>
              </a:solidFill>
            </a:endParaRPr>
          </a:p>
          <a:p>
            <a:pPr marL="0" indent="344488">
              <a:buFontTx/>
              <a:buNone/>
              <a:defRPr/>
            </a:pPr>
            <a:r>
              <a:rPr lang="de-DE" sz="1600" dirty="0">
                <a:solidFill>
                  <a:srgbClr val="006666"/>
                </a:solidFill>
              </a:rPr>
              <a:t>&lt;/name&gt;</a:t>
            </a:r>
          </a:p>
          <a:p>
            <a:pPr marL="0" indent="344488">
              <a:buFontTx/>
              <a:buNone/>
              <a:defRPr/>
            </a:pPr>
            <a:r>
              <a:rPr lang="de-DE" sz="1600" dirty="0">
                <a:solidFill>
                  <a:srgbClr val="006666"/>
                </a:solidFill>
              </a:rPr>
              <a:t>&lt;profession&gt;conputer scientist   </a:t>
            </a:r>
          </a:p>
          <a:p>
            <a:pPr marL="0" indent="344488">
              <a:buFontTx/>
              <a:buNone/>
              <a:defRPr/>
            </a:pPr>
            <a:r>
              <a:rPr lang="de-DE" sz="1600" dirty="0">
                <a:solidFill>
                  <a:srgbClr val="006666"/>
                </a:solidFill>
              </a:rPr>
              <a:t>&lt;/profession&gt;</a:t>
            </a:r>
          </a:p>
          <a:p>
            <a:pPr marL="0" indent="166688">
              <a:buFontTx/>
              <a:buNone/>
              <a:defRPr/>
            </a:pPr>
            <a:r>
              <a:rPr lang="de-DE" sz="1600" dirty="0">
                <a:solidFill>
                  <a:srgbClr val="006666"/>
                </a:solidFill>
              </a:rPr>
              <a:t>&lt;/person&gt;</a:t>
            </a:r>
          </a:p>
          <a:p>
            <a:pPr marL="0" indent="0">
              <a:buFontTx/>
              <a:buNone/>
              <a:defRPr/>
            </a:pPr>
            <a:r>
              <a:rPr lang="de-DE" sz="1600" dirty="0">
                <a:solidFill>
                  <a:srgbClr val="006666"/>
                </a:solidFill>
              </a:rPr>
              <a:t>&lt;/people&gt;</a:t>
            </a:r>
          </a:p>
          <a:p>
            <a:pPr marL="0" indent="0" eaLnBrk="1" hangingPunct="1">
              <a:buFontTx/>
              <a:buNone/>
              <a:defRPr/>
            </a:pPr>
            <a:endParaRPr lang="en-US" sz="2400" dirty="0" smtClean="0">
              <a:cs typeface="Arial" charset="0"/>
            </a:endParaRPr>
          </a:p>
          <a:p>
            <a:pPr eaLnBrk="1" hangingPunct="1">
              <a:buFont typeface="Wingdings" pitchFamily="2" charset="2"/>
              <a:buChar char="v"/>
              <a:defRPr/>
            </a:pPr>
            <a:endParaRPr lang="en-US" sz="20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4022A5A9-31A9-4E3D-ADFF-EE47EA606C83}" type="slidenum">
              <a:rPr lang="en-US" altLang="vi-VN" sz="1400">
                <a:solidFill>
                  <a:schemeClr val="tx1"/>
                </a:solidFill>
                <a:latin typeface="Arial" panose="020B0604020202020204" pitchFamily="34" charset="0"/>
              </a:rPr>
              <a:pPr eaLnBrk="1" hangingPunct="1"/>
              <a:t>21</a:t>
            </a:fld>
            <a:endParaRPr lang="en-US" altLang="vi-VN" sz="1400">
              <a:solidFill>
                <a:schemeClr val="tx1"/>
              </a:solidFill>
              <a:latin typeface="Arial" panose="020B0604020202020204" pitchFamily="34" charset="0"/>
            </a:endParaRPr>
          </a:p>
        </p:txBody>
      </p:sp>
      <p:sp>
        <p:nvSpPr>
          <p:cNvPr id="22533" name="Content Placeholder 2"/>
          <p:cNvSpPr txBox="1">
            <a:spLocks/>
          </p:cNvSpPr>
          <p:nvPr/>
        </p:nvSpPr>
        <p:spPr bwMode="auto">
          <a:xfrm>
            <a:off x="3962400" y="1447800"/>
            <a:ext cx="441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spcBef>
                <a:spcPct val="20000"/>
              </a:spcBef>
            </a:pPr>
            <a:r>
              <a:rPr lang="pt-BR" altLang="vi-VN" sz="1600">
                <a:solidFill>
                  <a:schemeClr val="tx1"/>
                </a:solidFill>
                <a:latin typeface="Arial" panose="020B0604020202020204" pitchFamily="34" charset="0"/>
              </a:rPr>
              <a:t>var xmldoc, peopleNode, personNode, nameNode, professionNode, bornNode</a:t>
            </a:r>
            <a:endParaRPr lang="en-US" altLang="vi-VN" sz="1600">
              <a:solidFill>
                <a:schemeClr val="tx1"/>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var first_nameNode, last_nameNode</a:t>
            </a:r>
            <a:endParaRPr lang="en-US" altLang="vi-VN" sz="1600">
              <a:solidFill>
                <a:schemeClr val="tx1"/>
              </a:solidFill>
              <a:latin typeface="Arial" panose="020B0604020202020204" pitchFamily="34" charset="0"/>
            </a:endParaRPr>
          </a:p>
          <a:p>
            <a:pPr>
              <a:spcBef>
                <a:spcPct val="20000"/>
              </a:spcBef>
            </a:pPr>
            <a:r>
              <a:rPr lang="pt-BR" altLang="vi-VN" sz="1600">
                <a:solidFill>
                  <a:schemeClr val="tx1"/>
                </a:solidFill>
                <a:latin typeface="Arial" panose="020B0604020202020204" pitchFamily="34" charset="0"/>
              </a:rPr>
              <a:t>xmldoc=new ActiveXObject “</a:t>
            </a:r>
            <a:r>
              <a:rPr lang="vi-VN" altLang="vi-VN" sz="1600">
                <a:solidFill>
                  <a:schemeClr val="tx1"/>
                </a:solidFill>
                <a:latin typeface="Arial" panose="020B0604020202020204" pitchFamily="34" charset="0"/>
              </a:rPr>
              <a:t>Microsoft.XMLDOM</a:t>
            </a:r>
            <a:r>
              <a:rPr lang="pt-BR" altLang="vi-VN" sz="1600">
                <a:solidFill>
                  <a:schemeClr val="tx1"/>
                </a:solidFill>
                <a:latin typeface="Arial" panose="020B0604020202020204" pitchFamily="34" charset="0"/>
              </a:rPr>
              <a:t>”)</a:t>
            </a:r>
          </a:p>
          <a:p>
            <a:pPr>
              <a:spcBef>
                <a:spcPct val="20000"/>
              </a:spcBef>
            </a:pPr>
            <a:r>
              <a:rPr lang="pt-BR" altLang="vi-VN" sz="1600">
                <a:solidFill>
                  <a:schemeClr val="tx1"/>
                </a:solidFill>
                <a:latin typeface="Arial" panose="020B0604020202020204" pitchFamily="34" charset="0"/>
              </a:rPr>
              <a:t>xmldoc.load(“abc.xml”)</a:t>
            </a:r>
          </a:p>
          <a:p>
            <a:pPr>
              <a:spcBef>
                <a:spcPct val="20000"/>
              </a:spcBef>
            </a:pPr>
            <a:r>
              <a:rPr lang="pt-BR" altLang="vi-VN" sz="1600">
                <a:solidFill>
                  <a:srgbClr val="FF0000"/>
                </a:solidFill>
                <a:latin typeface="Arial" panose="020B0604020202020204" pitchFamily="34" charset="0"/>
              </a:rPr>
              <a:t>ListnodeFirstName = xmldoc.getElementByTagName (“first_name”)</a:t>
            </a:r>
          </a:p>
          <a:p>
            <a:pPr>
              <a:spcBef>
                <a:spcPct val="20000"/>
              </a:spcBef>
            </a:pPr>
            <a:r>
              <a:rPr lang="pt-BR" altLang="vi-VN" sz="1600">
                <a:solidFill>
                  <a:srgbClr val="FF0000"/>
                </a:solidFill>
                <a:latin typeface="Arial" panose="020B0604020202020204" pitchFamily="34" charset="0"/>
              </a:rPr>
              <a:t>ListnodelastName = xmldoc.getElementByTagName (“last_name”)</a:t>
            </a:r>
          </a:p>
          <a:p>
            <a:pPr>
              <a:spcBef>
                <a:spcPct val="20000"/>
              </a:spcBef>
            </a:pPr>
            <a:r>
              <a:rPr lang="pt-BR" altLang="vi-VN" sz="1600">
                <a:solidFill>
                  <a:schemeClr val="tx1"/>
                </a:solidFill>
                <a:latin typeface="Arial" panose="020B0604020202020204" pitchFamily="34" charset="0"/>
              </a:rPr>
              <a:t>Để truy cập đến first_name thứ 3 thì </a:t>
            </a:r>
          </a:p>
          <a:p>
            <a:pPr>
              <a:spcBef>
                <a:spcPct val="20000"/>
              </a:spcBef>
            </a:pPr>
            <a:r>
              <a:rPr lang="pt-BR" altLang="vi-VN" sz="1600">
                <a:solidFill>
                  <a:srgbClr val="FF0000"/>
                </a:solidFill>
                <a:latin typeface="Arial" panose="020B0604020202020204" pitchFamily="34" charset="0"/>
              </a:rPr>
              <a:t>ListnodeFirstNam.item(2)</a:t>
            </a:r>
            <a:endParaRPr lang="en-US" altLang="vi-VN" sz="1600">
              <a:solidFill>
                <a:srgbClr val="FF0000"/>
              </a:solidFill>
              <a:latin typeface="Arial" panose="020B0604020202020204" pitchFamily="34" charset="0"/>
            </a:endParaRPr>
          </a:p>
          <a:p>
            <a:pPr>
              <a:spcBef>
                <a:spcPct val="20000"/>
              </a:spcBef>
            </a:pPr>
            <a:endParaRPr lang="en-US" altLang="vi-VN" sz="16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229600" cy="1143000"/>
          </a:xfrm>
        </p:spPr>
        <p:txBody>
          <a:bodyPr/>
          <a:lstStyle/>
          <a:p>
            <a:pPr>
              <a:lnSpc>
                <a:spcPct val="90000"/>
              </a:lnSpc>
            </a:pPr>
            <a:r>
              <a:rPr lang="vi-VN" altLang="vi-VN" sz="2800" smtClean="0">
                <a:solidFill>
                  <a:schemeClr val="bg1"/>
                </a:solidFill>
              </a:rPr>
              <a:t>Truy cập nút=&gt; tên nút, giá trị...</a:t>
            </a:r>
          </a:p>
        </p:txBody>
      </p:sp>
      <p:sp>
        <p:nvSpPr>
          <p:cNvPr id="2051" name="Content Placeholder 2"/>
          <p:cNvSpPr>
            <a:spLocks noGrp="1"/>
          </p:cNvSpPr>
          <p:nvPr>
            <p:ph idx="1"/>
          </p:nvPr>
        </p:nvSpPr>
        <p:spPr>
          <a:xfrm>
            <a:off x="457200" y="1295400"/>
            <a:ext cx="8229600" cy="4830763"/>
          </a:xfrm>
        </p:spPr>
        <p:txBody>
          <a:bodyPr/>
          <a:lstStyle/>
          <a:p>
            <a:pPr>
              <a:lnSpc>
                <a:spcPct val="90000"/>
              </a:lnSpc>
              <a:buFont typeface="Wingdings" pitchFamily="2" charset="2"/>
              <a:buNone/>
              <a:defRPr/>
            </a:pPr>
            <a:r>
              <a:rPr lang="vi-VN" sz="1800" dirty="0" smtClean="0"/>
              <a:t>Giả sử x là một biến object trỏ đến một node, ta có:</a:t>
            </a:r>
          </a:p>
          <a:p>
            <a:pPr marL="0" indent="0" eaLnBrk="1" hangingPunct="1">
              <a:buFont typeface="Wingdings" pitchFamily="2" charset="2"/>
              <a:buNone/>
              <a:defRPr/>
            </a:pPr>
            <a:r>
              <a:rPr lang="en-US" sz="1800" b="1" dirty="0" err="1" smtClean="0"/>
              <a:t>Các</a:t>
            </a:r>
            <a:r>
              <a:rPr lang="en-US" sz="1800" b="1" dirty="0" smtClean="0"/>
              <a:t> </a:t>
            </a:r>
            <a:r>
              <a:rPr lang="en-US" sz="1800" b="1" dirty="0" err="1" smtClean="0"/>
              <a:t>thuộc</a:t>
            </a:r>
            <a:r>
              <a:rPr lang="en-US" sz="1800" b="1" dirty="0" smtClean="0"/>
              <a:t> </a:t>
            </a:r>
            <a:r>
              <a:rPr lang="en-US" sz="1800" b="1" dirty="0" err="1" smtClean="0"/>
              <a:t>tính</a:t>
            </a:r>
            <a:r>
              <a:rPr lang="en-US" sz="1800" b="1" dirty="0" smtClean="0"/>
              <a:t> XML DOM</a:t>
            </a:r>
          </a:p>
          <a:p>
            <a:pPr marL="0" indent="569913" eaLnBrk="1" hangingPunct="1">
              <a:buFont typeface="Wingdings" pitchFamily="2" charset="2"/>
              <a:buNone/>
              <a:defRPr/>
            </a:pPr>
            <a:r>
              <a:rPr lang="en-US" sz="1800" dirty="0" err="1" smtClean="0"/>
              <a:t>x.nodename</a:t>
            </a:r>
            <a:r>
              <a:rPr lang="en-US" sz="1800" dirty="0" smtClean="0"/>
              <a:t>: </a:t>
            </a:r>
            <a:r>
              <a:rPr lang="en-US" sz="1800" dirty="0" err="1" smtClean="0"/>
              <a:t>tên</a:t>
            </a:r>
            <a:r>
              <a:rPr lang="en-US" sz="1800" dirty="0" smtClean="0"/>
              <a:t> </a:t>
            </a:r>
            <a:r>
              <a:rPr lang="en-US" sz="1800" dirty="0" err="1" smtClean="0"/>
              <a:t>của</a:t>
            </a:r>
            <a:r>
              <a:rPr lang="en-US" sz="1800" dirty="0" smtClean="0"/>
              <a:t> </a:t>
            </a:r>
            <a:r>
              <a:rPr lang="en-US" sz="1800" dirty="0" err="1" smtClean="0"/>
              <a:t>nút</a:t>
            </a:r>
            <a:r>
              <a:rPr lang="en-US" sz="1800" dirty="0" smtClean="0"/>
              <a:t> x</a:t>
            </a:r>
          </a:p>
          <a:p>
            <a:pPr marL="0" indent="569913" eaLnBrk="1" hangingPunct="1">
              <a:buFont typeface="Wingdings" pitchFamily="2" charset="2"/>
              <a:buNone/>
              <a:defRPr/>
            </a:pPr>
            <a:r>
              <a:rPr lang="en-US" sz="1800" dirty="0" err="1" smtClean="0"/>
              <a:t>x.nodevalue:giá</a:t>
            </a:r>
            <a:r>
              <a:rPr lang="en-US" sz="1800" dirty="0" smtClean="0"/>
              <a:t> </a:t>
            </a:r>
            <a:r>
              <a:rPr lang="en-US" sz="1800" dirty="0" err="1" smtClean="0"/>
              <a:t>trị</a:t>
            </a:r>
            <a:r>
              <a:rPr lang="en-US" sz="1800" dirty="0" smtClean="0"/>
              <a:t> </a:t>
            </a:r>
            <a:r>
              <a:rPr lang="en-US" sz="1800" dirty="0" err="1" smtClean="0"/>
              <a:t>của</a:t>
            </a:r>
            <a:r>
              <a:rPr lang="en-US" sz="1800" dirty="0" smtClean="0"/>
              <a:t> </a:t>
            </a:r>
            <a:r>
              <a:rPr lang="en-US" sz="1800" dirty="0" err="1" smtClean="0"/>
              <a:t>nút</a:t>
            </a:r>
            <a:r>
              <a:rPr lang="en-US" sz="1800" dirty="0" smtClean="0"/>
              <a:t> x</a:t>
            </a:r>
          </a:p>
          <a:p>
            <a:pPr marL="0" indent="569913" eaLnBrk="1" hangingPunct="1">
              <a:buFont typeface="Wingdings" pitchFamily="2" charset="2"/>
              <a:buNone/>
              <a:defRPr/>
            </a:pPr>
            <a:r>
              <a:rPr lang="en-US" sz="1800" dirty="0" err="1" smtClean="0"/>
              <a:t>x.ParentNode</a:t>
            </a:r>
            <a:r>
              <a:rPr lang="en-US" sz="1800" dirty="0" smtClean="0"/>
              <a:t>: </a:t>
            </a:r>
            <a:r>
              <a:rPr lang="en-US" sz="1800" dirty="0" err="1" smtClean="0"/>
              <a:t>nút</a:t>
            </a:r>
            <a:r>
              <a:rPr lang="en-US" sz="1800" dirty="0" smtClean="0"/>
              <a:t> cha </a:t>
            </a:r>
            <a:r>
              <a:rPr lang="en-US" sz="1800" dirty="0" err="1" smtClean="0"/>
              <a:t>của</a:t>
            </a:r>
            <a:r>
              <a:rPr lang="en-US" sz="1800" dirty="0" smtClean="0"/>
              <a:t> </a:t>
            </a:r>
            <a:r>
              <a:rPr lang="en-US" sz="1800" dirty="0" err="1" smtClean="0"/>
              <a:t>nút</a:t>
            </a:r>
            <a:r>
              <a:rPr lang="en-US" sz="1800" dirty="0" smtClean="0"/>
              <a:t> x</a:t>
            </a:r>
          </a:p>
          <a:p>
            <a:pPr marL="0" indent="569913" eaLnBrk="1" hangingPunct="1">
              <a:buFont typeface="Wingdings" pitchFamily="2" charset="2"/>
              <a:buNone/>
              <a:defRPr/>
            </a:pPr>
            <a:r>
              <a:rPr lang="en-US" sz="1800" dirty="0" smtClean="0"/>
              <a:t>x. </a:t>
            </a:r>
            <a:r>
              <a:rPr lang="en-US" sz="1800" dirty="0" err="1" smtClean="0"/>
              <a:t>childNodes</a:t>
            </a:r>
            <a:r>
              <a:rPr lang="en-US" sz="1800" dirty="0" smtClean="0"/>
              <a:t>: </a:t>
            </a:r>
            <a:r>
              <a:rPr lang="en-US" sz="1800" dirty="0" err="1" smtClean="0"/>
              <a:t>các</a:t>
            </a:r>
            <a:r>
              <a:rPr lang="en-US" sz="1800" dirty="0" smtClean="0"/>
              <a:t> </a:t>
            </a:r>
            <a:r>
              <a:rPr lang="en-US" sz="1800" dirty="0" err="1" smtClean="0"/>
              <a:t>nút</a:t>
            </a:r>
            <a:r>
              <a:rPr lang="en-US" sz="1800" dirty="0" smtClean="0"/>
              <a:t> con </a:t>
            </a:r>
            <a:r>
              <a:rPr lang="en-US" sz="1800" dirty="0" err="1" smtClean="0"/>
              <a:t>của</a:t>
            </a:r>
            <a:r>
              <a:rPr lang="en-US" sz="1800" dirty="0" smtClean="0"/>
              <a:t> </a:t>
            </a:r>
            <a:r>
              <a:rPr lang="en-US" sz="1800" dirty="0" err="1" smtClean="0"/>
              <a:t>nút</a:t>
            </a:r>
            <a:r>
              <a:rPr lang="en-US" sz="1800" dirty="0" smtClean="0"/>
              <a:t> x</a:t>
            </a:r>
          </a:p>
          <a:p>
            <a:pPr marL="0" indent="569913" eaLnBrk="1" hangingPunct="1">
              <a:buFont typeface="Wingdings" pitchFamily="2" charset="2"/>
              <a:buNone/>
              <a:defRPr/>
            </a:pPr>
            <a:r>
              <a:rPr lang="en-US" sz="1800" dirty="0" err="1" smtClean="0"/>
              <a:t>x.attributes</a:t>
            </a:r>
            <a:r>
              <a:rPr lang="en-US" sz="1800" dirty="0" smtClean="0"/>
              <a:t>: </a:t>
            </a:r>
            <a:r>
              <a:rPr lang="en-US" sz="1800" dirty="0" err="1" smtClean="0"/>
              <a:t>Các</a:t>
            </a:r>
            <a:r>
              <a:rPr lang="en-US" sz="1800" dirty="0" smtClean="0"/>
              <a:t> </a:t>
            </a:r>
            <a:r>
              <a:rPr lang="en-US" sz="1800" dirty="0" err="1" smtClean="0"/>
              <a:t>thuộc</a:t>
            </a:r>
            <a:r>
              <a:rPr lang="en-US" sz="1800" dirty="0" smtClean="0"/>
              <a:t> </a:t>
            </a:r>
            <a:r>
              <a:rPr lang="en-US" sz="1800" dirty="0" err="1" smtClean="0"/>
              <a:t>tính</a:t>
            </a:r>
            <a:r>
              <a:rPr lang="en-US" sz="1800" dirty="0" smtClean="0"/>
              <a:t> </a:t>
            </a:r>
            <a:r>
              <a:rPr lang="en-US" sz="1800" dirty="0" err="1" smtClean="0"/>
              <a:t>của</a:t>
            </a:r>
            <a:r>
              <a:rPr lang="en-US" sz="1800" dirty="0" smtClean="0"/>
              <a:t> </a:t>
            </a:r>
            <a:r>
              <a:rPr lang="en-US" sz="1800" dirty="0" err="1" smtClean="0"/>
              <a:t>nút</a:t>
            </a:r>
            <a:r>
              <a:rPr lang="en-US" sz="1800" dirty="0" smtClean="0"/>
              <a:t> x</a:t>
            </a:r>
          </a:p>
          <a:p>
            <a:pPr>
              <a:lnSpc>
                <a:spcPct val="90000"/>
              </a:lnSpc>
              <a:buFont typeface="Wingdings" pitchFamily="2" charset="2"/>
              <a:buNone/>
              <a:defRPr/>
            </a:pPr>
            <a:r>
              <a:rPr lang="vi-VN" sz="1800" dirty="0" smtClean="0">
                <a:solidFill>
                  <a:srgbClr val="09029C"/>
                </a:solidFill>
              </a:rPr>
              <a:t>Lưu ý: giả sử x là một nút chứa phần tử text (không chứa nút con) thì giá trị của nó là</a:t>
            </a:r>
            <a:r>
              <a:rPr lang="vi-VN" sz="1800" i="1" dirty="0" smtClean="0">
                <a:solidFill>
                  <a:srgbClr val="FF0000"/>
                </a:solidFill>
              </a:rPr>
              <a:t>:    x.childNodes[0].nodeValue</a:t>
            </a:r>
          </a:p>
          <a:p>
            <a:pPr marL="0" indent="0" eaLnBrk="1" hangingPunct="1">
              <a:buFont typeface="Wingdings" pitchFamily="2" charset="2"/>
              <a:buNone/>
              <a:defRPr/>
            </a:pPr>
            <a:r>
              <a:rPr lang="en-US" sz="1800" b="1" dirty="0" err="1" smtClean="0"/>
              <a:t>Các</a:t>
            </a:r>
            <a:r>
              <a:rPr lang="en-US" sz="1800" b="1" dirty="0" smtClean="0"/>
              <a:t> </a:t>
            </a:r>
            <a:r>
              <a:rPr lang="en-US" sz="1800" b="1" dirty="0" err="1" smtClean="0"/>
              <a:t>phương</a:t>
            </a:r>
            <a:r>
              <a:rPr lang="en-US" sz="1800" b="1" dirty="0" smtClean="0"/>
              <a:t> </a:t>
            </a:r>
            <a:r>
              <a:rPr lang="en-US" sz="1800" b="1" dirty="0" err="1" smtClean="0"/>
              <a:t>thức</a:t>
            </a:r>
            <a:r>
              <a:rPr lang="en-US" sz="1800" b="1" dirty="0" smtClean="0"/>
              <a:t>:</a:t>
            </a:r>
          </a:p>
          <a:p>
            <a:pPr marL="0" indent="0" eaLnBrk="1" hangingPunct="1">
              <a:buFont typeface="Wingdings" pitchFamily="2" charset="2"/>
              <a:buNone/>
              <a:defRPr/>
            </a:pPr>
            <a:r>
              <a:rPr lang="en-US" sz="1800" dirty="0" smtClean="0"/>
              <a:t>x. </a:t>
            </a:r>
            <a:r>
              <a:rPr lang="en-US" sz="1800" dirty="0" err="1" smtClean="0"/>
              <a:t>getElementByTagName</a:t>
            </a:r>
            <a:r>
              <a:rPr lang="en-US" sz="1800" dirty="0" smtClean="0"/>
              <a:t>(name): </a:t>
            </a:r>
            <a:r>
              <a:rPr lang="en-US" sz="1800" dirty="0" err="1" smtClean="0"/>
              <a:t>Trả</a:t>
            </a:r>
            <a:r>
              <a:rPr lang="en-US" sz="1800" dirty="0" smtClean="0"/>
              <a:t> </a:t>
            </a:r>
            <a:r>
              <a:rPr lang="en-US" sz="1800" dirty="0" err="1" smtClean="0"/>
              <a:t>về</a:t>
            </a:r>
            <a:r>
              <a:rPr lang="en-US" sz="1800" dirty="0" smtClean="0"/>
              <a:t> </a:t>
            </a:r>
            <a:r>
              <a:rPr lang="en-US" sz="1800" dirty="0" err="1" smtClean="0"/>
              <a:t>tất</a:t>
            </a:r>
            <a:r>
              <a:rPr lang="en-US" sz="1800" dirty="0" smtClean="0"/>
              <a:t> </a:t>
            </a:r>
            <a:r>
              <a:rPr lang="en-US" sz="1800" dirty="0" err="1" smtClean="0"/>
              <a:t>cả</a:t>
            </a:r>
            <a:r>
              <a:rPr lang="en-US" sz="1800" dirty="0" smtClean="0"/>
              <a:t> </a:t>
            </a:r>
            <a:r>
              <a:rPr lang="en-US" sz="1800" dirty="0" err="1" smtClean="0"/>
              <a:t>các</a:t>
            </a:r>
            <a:r>
              <a:rPr lang="en-US" sz="1800" dirty="0" smtClean="0"/>
              <a:t> </a:t>
            </a:r>
            <a:r>
              <a:rPr lang="en-US" sz="1800" dirty="0" err="1" smtClean="0"/>
              <a:t>phần</a:t>
            </a:r>
            <a:r>
              <a:rPr lang="en-US" sz="1800" dirty="0" smtClean="0"/>
              <a:t> </a:t>
            </a:r>
            <a:r>
              <a:rPr lang="en-US" sz="1800" dirty="0" err="1" smtClean="0"/>
              <a:t>tử</a:t>
            </a:r>
            <a:r>
              <a:rPr lang="en-US" sz="1800" dirty="0" smtClean="0"/>
              <a:t> </a:t>
            </a:r>
            <a:r>
              <a:rPr lang="en-US" sz="1800" dirty="0" err="1" smtClean="0"/>
              <a:t>được</a:t>
            </a:r>
            <a:r>
              <a:rPr lang="en-US" sz="1800" dirty="0" smtClean="0"/>
              <a:t> </a:t>
            </a:r>
            <a:r>
              <a:rPr lang="en-US" sz="1800" dirty="0" err="1" smtClean="0"/>
              <a:t>xác</a:t>
            </a:r>
            <a:r>
              <a:rPr lang="en-US" sz="1800" dirty="0" smtClean="0"/>
              <a:t> </a:t>
            </a:r>
            <a:r>
              <a:rPr lang="en-US" sz="1800" dirty="0" err="1" smtClean="0"/>
              <a:t>định</a:t>
            </a:r>
            <a:r>
              <a:rPr lang="en-US" sz="1800" dirty="0" smtClean="0"/>
              <a:t> </a:t>
            </a:r>
            <a:r>
              <a:rPr lang="en-US" sz="1800" dirty="0" err="1" smtClean="0"/>
              <a:t>bởi</a:t>
            </a:r>
            <a:r>
              <a:rPr lang="en-US" sz="1800" dirty="0" smtClean="0"/>
              <a:t> </a:t>
            </a:r>
            <a:r>
              <a:rPr lang="en-US" sz="1800" dirty="0" err="1" smtClean="0"/>
              <a:t>thẻ</a:t>
            </a:r>
            <a:r>
              <a:rPr lang="en-US" sz="1800" dirty="0" smtClean="0"/>
              <a:t> name</a:t>
            </a:r>
          </a:p>
          <a:p>
            <a:pPr marL="0" indent="0" eaLnBrk="1" hangingPunct="1">
              <a:buFont typeface="Wingdings" pitchFamily="2" charset="2"/>
              <a:buNone/>
              <a:defRPr/>
            </a:pPr>
            <a:r>
              <a:rPr lang="en-US" sz="1800" dirty="0" err="1" smtClean="0"/>
              <a:t>x.appendChild</a:t>
            </a:r>
            <a:r>
              <a:rPr lang="en-US" sz="1800" dirty="0" smtClean="0"/>
              <a:t>(</a:t>
            </a:r>
            <a:r>
              <a:rPr lang="en-US" sz="1800" dirty="0" err="1" smtClean="0"/>
              <a:t>nút</a:t>
            </a:r>
            <a:r>
              <a:rPr lang="en-US" sz="1800" dirty="0" smtClean="0"/>
              <a:t>): </a:t>
            </a:r>
            <a:r>
              <a:rPr lang="en-US" sz="1800" dirty="0" err="1" smtClean="0"/>
              <a:t>thêm</a:t>
            </a:r>
            <a:r>
              <a:rPr lang="en-US" sz="1800" dirty="0" smtClean="0"/>
              <a:t> </a:t>
            </a:r>
            <a:r>
              <a:rPr lang="en-US" sz="1800" dirty="0" err="1" smtClean="0"/>
              <a:t>một</a:t>
            </a:r>
            <a:r>
              <a:rPr lang="en-US" sz="1800" dirty="0" smtClean="0"/>
              <a:t> </a:t>
            </a:r>
            <a:r>
              <a:rPr lang="en-US" sz="1800" dirty="0" err="1" smtClean="0"/>
              <a:t>nút</a:t>
            </a:r>
            <a:r>
              <a:rPr lang="en-US" sz="1800" dirty="0" smtClean="0"/>
              <a:t> con </a:t>
            </a:r>
            <a:r>
              <a:rPr lang="en-US" sz="1800" dirty="0" err="1" smtClean="0"/>
              <a:t>vào</a:t>
            </a:r>
            <a:r>
              <a:rPr lang="en-US" sz="1800" dirty="0" smtClean="0"/>
              <a:t> </a:t>
            </a:r>
            <a:r>
              <a:rPr lang="en-US" sz="1800" dirty="0" err="1" smtClean="0"/>
              <a:t>nút</a:t>
            </a:r>
            <a:r>
              <a:rPr lang="en-US" sz="1800" dirty="0" smtClean="0"/>
              <a:t> x</a:t>
            </a:r>
          </a:p>
          <a:p>
            <a:pPr marL="0" indent="0" eaLnBrk="1" hangingPunct="1">
              <a:buFont typeface="Wingdings" pitchFamily="2" charset="2"/>
              <a:buNone/>
              <a:defRPr/>
            </a:pPr>
            <a:r>
              <a:rPr lang="en-US" sz="1800" dirty="0" err="1" smtClean="0"/>
              <a:t>x.removeChild</a:t>
            </a:r>
            <a:r>
              <a:rPr lang="en-US" sz="1800" dirty="0" smtClean="0"/>
              <a:t>(</a:t>
            </a:r>
            <a:r>
              <a:rPr lang="en-US" sz="1800" dirty="0" err="1" smtClean="0"/>
              <a:t>nút</a:t>
            </a:r>
            <a:r>
              <a:rPr lang="en-US" sz="1800" dirty="0" smtClean="0"/>
              <a:t>): </a:t>
            </a:r>
            <a:r>
              <a:rPr lang="en-US" sz="1800" dirty="0" err="1" smtClean="0"/>
              <a:t>loại</a:t>
            </a:r>
            <a:r>
              <a:rPr lang="en-US" sz="1800" dirty="0" smtClean="0"/>
              <a:t> </a:t>
            </a:r>
            <a:r>
              <a:rPr lang="en-US" sz="1800" dirty="0" err="1" smtClean="0"/>
              <a:t>một</a:t>
            </a:r>
            <a:r>
              <a:rPr lang="en-US" sz="1800" dirty="0" smtClean="0"/>
              <a:t> </a:t>
            </a:r>
            <a:r>
              <a:rPr lang="en-US" sz="1800" dirty="0" err="1" smtClean="0"/>
              <a:t>nút</a:t>
            </a:r>
            <a:r>
              <a:rPr lang="en-US" sz="1800" dirty="0" smtClean="0"/>
              <a:t> con </a:t>
            </a:r>
            <a:r>
              <a:rPr lang="en-US" sz="1800" dirty="0" err="1" smtClean="0"/>
              <a:t>khỏi</a:t>
            </a:r>
            <a:r>
              <a:rPr lang="en-US" sz="1800" dirty="0" smtClean="0"/>
              <a:t> </a:t>
            </a:r>
            <a:r>
              <a:rPr lang="en-US" sz="1800" dirty="0" err="1" smtClean="0"/>
              <a:t>nút</a:t>
            </a:r>
            <a:r>
              <a:rPr lang="en-US" sz="1800" dirty="0" smtClean="0"/>
              <a:t> x</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F3504DAD-9319-4FAF-89F0-3493E7E6BDDD}" type="slidenum">
              <a:rPr lang="en-US" altLang="vi-VN" sz="1400">
                <a:solidFill>
                  <a:schemeClr val="tx1"/>
                </a:solidFill>
                <a:latin typeface="Arial" panose="020B0604020202020204" pitchFamily="34" charset="0"/>
              </a:rPr>
              <a:pPr eaLnBrk="1" hangingPunct="1"/>
              <a:t>22</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52400"/>
            <a:ext cx="8229600" cy="1143000"/>
          </a:xfrm>
        </p:spPr>
        <p:txBody>
          <a:bodyPr/>
          <a:lstStyle/>
          <a:p>
            <a:pPr eaLnBrk="1" hangingPunct="1"/>
            <a:r>
              <a:rPr lang="en-US" altLang="vi-VN" sz="2800" b="1" smtClean="0">
                <a:solidFill>
                  <a:schemeClr val="bg1"/>
                </a:solidFill>
                <a:cs typeface="Arial" panose="020B0604020202020204" pitchFamily="34" charset="0"/>
              </a:rPr>
              <a:t>Giá trị của node</a:t>
            </a:r>
          </a:p>
        </p:txBody>
      </p:sp>
      <p:sp>
        <p:nvSpPr>
          <p:cNvPr id="7171" name="Content Placeholder 2"/>
          <p:cNvSpPr>
            <a:spLocks noGrp="1"/>
          </p:cNvSpPr>
          <p:nvPr>
            <p:ph idx="1"/>
          </p:nvPr>
        </p:nvSpPr>
        <p:spPr>
          <a:xfrm>
            <a:off x="457200" y="1295400"/>
            <a:ext cx="8229600" cy="4038600"/>
          </a:xfrm>
        </p:spPr>
        <p:txBody>
          <a:bodyPr/>
          <a:lstStyle/>
          <a:p>
            <a:pPr eaLnBrk="1" hangingPunct="1">
              <a:buFontTx/>
              <a:buNone/>
              <a:defRPr/>
            </a:pPr>
            <a:r>
              <a:rPr lang="en-US" sz="1800" b="1" dirty="0" err="1" smtClean="0">
                <a:cs typeface="Arial" charset="0"/>
              </a:rPr>
              <a:t>Lấy</a:t>
            </a:r>
            <a:r>
              <a:rPr lang="en-US" sz="1800" b="1" dirty="0" smtClean="0">
                <a:cs typeface="Arial" charset="0"/>
              </a:rPr>
              <a:t> </a:t>
            </a:r>
            <a:r>
              <a:rPr lang="en-US" sz="1800" b="1" dirty="0" err="1" smtClean="0">
                <a:cs typeface="Arial" charset="0"/>
              </a:rPr>
              <a:t>giá</a:t>
            </a:r>
            <a:r>
              <a:rPr lang="en-US" sz="1800" b="1" dirty="0" smtClean="0">
                <a:cs typeface="Arial" charset="0"/>
              </a:rPr>
              <a:t> </a:t>
            </a:r>
            <a:r>
              <a:rPr lang="en-US" sz="1800" b="1" dirty="0" err="1" smtClean="0">
                <a:cs typeface="Arial" charset="0"/>
              </a:rPr>
              <a:t>trị</a:t>
            </a:r>
            <a:r>
              <a:rPr lang="en-US" sz="1800" b="1" dirty="0" smtClean="0">
                <a:cs typeface="Arial" charset="0"/>
              </a:rPr>
              <a:t> </a:t>
            </a:r>
            <a:r>
              <a:rPr lang="en-US" sz="1800" b="1" dirty="0" err="1" smtClean="0">
                <a:cs typeface="Arial" charset="0"/>
              </a:rPr>
              <a:t>của</a:t>
            </a:r>
            <a:r>
              <a:rPr lang="en-US" sz="1800" b="1" dirty="0" smtClean="0">
                <a:cs typeface="Arial" charset="0"/>
              </a:rPr>
              <a:t> node: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b="1" i="1" dirty="0" err="1" smtClean="0">
                <a:solidFill>
                  <a:srgbClr val="FF0000"/>
                </a:solidFill>
                <a:cs typeface="Arial" charset="0"/>
              </a:rPr>
              <a:t>nodeValue</a:t>
            </a:r>
            <a:endParaRPr lang="en-US" sz="1800" b="1" i="1" dirty="0" smtClean="0">
              <a:solidFill>
                <a:srgbClr val="FF0000"/>
              </a:solidFill>
              <a:cs typeface="Arial" charset="0"/>
            </a:endParaRPr>
          </a:p>
          <a:p>
            <a:pPr eaLnBrk="1" hangingPunct="1">
              <a:buFontTx/>
              <a:buNone/>
              <a:defRPr/>
            </a:pPr>
            <a:r>
              <a:rPr lang="en-US" sz="1800" dirty="0" err="1" smtClean="0"/>
              <a:t>Ví</a:t>
            </a:r>
            <a:r>
              <a:rPr lang="en-US" sz="1800" dirty="0" smtClean="0"/>
              <a:t> </a:t>
            </a:r>
            <a:r>
              <a:rPr lang="en-US" sz="1800" dirty="0" err="1" smtClean="0"/>
              <a:t>dụ</a:t>
            </a:r>
            <a:r>
              <a:rPr lang="en-US" sz="1800" dirty="0" smtClean="0"/>
              <a:t>: </a:t>
            </a:r>
          </a:p>
          <a:p>
            <a:pPr indent="-57150" eaLnBrk="1" hangingPunct="1">
              <a:lnSpc>
                <a:spcPct val="150000"/>
              </a:lnSpc>
              <a:buFontTx/>
              <a:buNone/>
              <a:defRPr/>
            </a:pPr>
            <a:r>
              <a:rPr lang="en-US" sz="1800" dirty="0" err="1" smtClean="0"/>
              <a:t>xmlDoc</a:t>
            </a:r>
            <a:r>
              <a:rPr lang="en-US" sz="1800" dirty="0" smtClean="0"/>
              <a:t> = </a:t>
            </a:r>
            <a:r>
              <a:rPr lang="en-US" sz="1800" dirty="0" err="1" smtClean="0"/>
              <a:t>loadXMLDoc</a:t>
            </a:r>
            <a:r>
              <a:rPr lang="en-US" sz="1800" dirty="0" smtClean="0"/>
              <a:t>(“cuonsach.xml”);</a:t>
            </a:r>
          </a:p>
          <a:p>
            <a:pPr indent="-57150" eaLnBrk="1" hangingPunct="1">
              <a:lnSpc>
                <a:spcPct val="150000"/>
              </a:lnSpc>
              <a:buFontTx/>
              <a:buNone/>
              <a:defRPr/>
            </a:pPr>
            <a:r>
              <a:rPr lang="en-US" sz="1800" dirty="0" smtClean="0"/>
              <a:t>x = </a:t>
            </a:r>
            <a:r>
              <a:rPr lang="en-US" sz="1800" dirty="0" err="1" smtClean="0"/>
              <a:t>xmlDoc</a:t>
            </a:r>
            <a:r>
              <a:rPr lang="en-US" sz="1800" dirty="0" smtClean="0"/>
              <a:t>. </a:t>
            </a:r>
            <a:r>
              <a:rPr lang="en-US" sz="1800" dirty="0" err="1" smtClean="0"/>
              <a:t>getElementByTagName</a:t>
            </a:r>
            <a:r>
              <a:rPr lang="en-US" sz="1800" dirty="0" smtClean="0"/>
              <a:t>(“</a:t>
            </a:r>
            <a:r>
              <a:rPr lang="en-US" sz="1800" dirty="0" err="1" smtClean="0"/>
              <a:t>tieude</a:t>
            </a:r>
            <a:r>
              <a:rPr lang="en-US" sz="1800" dirty="0" smtClean="0"/>
              <a:t>”)[0];</a:t>
            </a:r>
          </a:p>
          <a:p>
            <a:pPr indent="-57150" eaLnBrk="1" hangingPunct="1">
              <a:lnSpc>
                <a:spcPct val="150000"/>
              </a:lnSpc>
              <a:buFontTx/>
              <a:buNone/>
              <a:defRPr/>
            </a:pPr>
            <a:endParaRPr lang="en-US" sz="1800" dirty="0" smtClean="0"/>
          </a:p>
          <a:p>
            <a:pPr indent="-57150" eaLnBrk="1" hangingPunct="1">
              <a:lnSpc>
                <a:spcPct val="150000"/>
              </a:lnSpc>
              <a:buFontTx/>
              <a:buNone/>
              <a:defRPr/>
            </a:pPr>
            <a:r>
              <a:rPr lang="en-US" sz="1800" dirty="0" smtClean="0"/>
              <a:t>y= </a:t>
            </a:r>
            <a:r>
              <a:rPr lang="en-US" sz="1800" dirty="0" err="1" smtClean="0"/>
              <a:t>x.childNodes</a:t>
            </a:r>
            <a:r>
              <a:rPr lang="en-US" sz="1800" dirty="0" smtClean="0"/>
              <a:t>[0];</a:t>
            </a:r>
          </a:p>
          <a:p>
            <a:pPr indent="-57150" eaLnBrk="1" hangingPunct="1">
              <a:lnSpc>
                <a:spcPct val="150000"/>
              </a:lnSpc>
              <a:buFontTx/>
              <a:buNone/>
              <a:defRPr/>
            </a:pPr>
            <a:endParaRPr lang="en-US" sz="1800" dirty="0" smtClean="0"/>
          </a:p>
          <a:p>
            <a:pPr indent="-57150" eaLnBrk="1" hangingPunct="1">
              <a:lnSpc>
                <a:spcPct val="150000"/>
              </a:lnSpc>
              <a:buFontTx/>
              <a:buNone/>
              <a:defRPr/>
            </a:pPr>
            <a:r>
              <a:rPr lang="en-US" sz="1800" dirty="0" smtClean="0"/>
              <a:t>txt= </a:t>
            </a:r>
            <a:r>
              <a:rPr lang="en-US" sz="1800" dirty="0" err="1" smtClean="0"/>
              <a:t>y.nodeValue</a:t>
            </a:r>
            <a:r>
              <a:rPr lang="en-US" sz="1800" dirty="0" smtClean="0"/>
              <a:t>;</a:t>
            </a:r>
          </a:p>
          <a:p>
            <a:pPr eaLnBrk="1" hangingPunct="1">
              <a:buFontTx/>
              <a:buNone/>
              <a:defRPr/>
            </a:pPr>
            <a:endParaRPr lang="en-US" sz="1800" dirty="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CB18ACC-DDD1-48F6-BC88-1E024277A3E6}" type="slidenum">
              <a:rPr lang="en-US" altLang="vi-VN" sz="1400">
                <a:solidFill>
                  <a:schemeClr val="tx1"/>
                </a:solidFill>
                <a:latin typeface="Arial" panose="020B0604020202020204" pitchFamily="34" charset="0"/>
              </a:rPr>
              <a:pPr eaLnBrk="1" hangingPunct="1"/>
              <a:t>23</a:t>
            </a:fld>
            <a:endParaRPr lang="en-US" altLang="vi-VN" sz="1400">
              <a:solidFill>
                <a:schemeClr val="tx1"/>
              </a:solidFill>
              <a:latin typeface="Arial" panose="020B0604020202020204" pitchFamily="34" charset="0"/>
            </a:endParaRPr>
          </a:p>
        </p:txBody>
      </p:sp>
      <p:sp>
        <p:nvSpPr>
          <p:cNvPr id="5" name="Content Placeholder 2"/>
          <p:cNvSpPr txBox="1">
            <a:spLocks/>
          </p:cNvSpPr>
          <p:nvPr/>
        </p:nvSpPr>
        <p:spPr bwMode="auto">
          <a:xfrm>
            <a:off x="5257800" y="1981200"/>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spcBef>
                <a:spcPct val="20000"/>
              </a:spcBef>
            </a:pPr>
            <a:r>
              <a:rPr lang="en-US" altLang="vi-VN" sz="1600">
                <a:solidFill>
                  <a:srgbClr val="0000FF"/>
                </a:solidFill>
                <a:latin typeface="Arial" panose="020B0604020202020204" pitchFamily="34" charset="0"/>
                <a:cs typeface="Tahoma" panose="020B0604030504040204" pitchFamily="34" charset="0"/>
              </a:rPr>
              <a:t>&lt;= Tải file “cuonsach.xml” </a:t>
            </a:r>
          </a:p>
          <a:p>
            <a:pPr eaLnBrk="1" hangingPunct="1">
              <a:spcBef>
                <a:spcPct val="20000"/>
              </a:spcBef>
            </a:pPr>
            <a:endParaRPr lang="en-US" altLang="vi-VN" sz="1600">
              <a:solidFill>
                <a:schemeClr val="tx1"/>
              </a:solidFill>
              <a:latin typeface="Arial" panose="020B0604020202020204" pitchFamily="34" charset="0"/>
            </a:endParaRPr>
          </a:p>
        </p:txBody>
      </p:sp>
      <p:sp>
        <p:nvSpPr>
          <p:cNvPr id="6" name="Content Placeholder 2"/>
          <p:cNvSpPr txBox="1">
            <a:spLocks/>
          </p:cNvSpPr>
          <p:nvPr/>
        </p:nvSpPr>
        <p:spPr bwMode="auto">
          <a:xfrm>
            <a:off x="5867400" y="2438400"/>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spcBef>
                <a:spcPct val="20000"/>
              </a:spcBef>
            </a:pPr>
            <a:r>
              <a:rPr lang="en-US" altLang="vi-VN" sz="1600">
                <a:solidFill>
                  <a:srgbClr val="0000FF"/>
                </a:solidFill>
                <a:latin typeface="Arial" panose="020B0604020202020204" pitchFamily="34" charset="0"/>
                <a:cs typeface="Tahoma" panose="020B0604030504040204" pitchFamily="34" charset="0"/>
              </a:rPr>
              <a:t>&lt;= Lấy nút phần tử &lt;tieude&gt; đầu tiên gán cho x</a:t>
            </a:r>
          </a:p>
          <a:p>
            <a:pPr eaLnBrk="1" hangingPunct="1">
              <a:spcBef>
                <a:spcPct val="20000"/>
              </a:spcBef>
            </a:pPr>
            <a:endParaRPr lang="en-US" altLang="vi-VN" sz="1600">
              <a:solidFill>
                <a:schemeClr val="tx1"/>
              </a:solidFill>
              <a:latin typeface="Arial" panose="020B0604020202020204" pitchFamily="34" charset="0"/>
            </a:endParaRPr>
          </a:p>
        </p:txBody>
      </p:sp>
      <p:sp>
        <p:nvSpPr>
          <p:cNvPr id="7" name="Content Placeholder 2"/>
          <p:cNvSpPr txBox="1">
            <a:spLocks/>
          </p:cNvSpPr>
          <p:nvPr/>
        </p:nvSpPr>
        <p:spPr bwMode="auto">
          <a:xfrm>
            <a:off x="3352800" y="3352800"/>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spcBef>
                <a:spcPct val="20000"/>
              </a:spcBef>
            </a:pPr>
            <a:r>
              <a:rPr lang="en-US" altLang="vi-VN" sz="1600">
                <a:solidFill>
                  <a:srgbClr val="0000FF"/>
                </a:solidFill>
                <a:latin typeface="Arial" panose="020B0604020202020204" pitchFamily="34" charset="0"/>
                <a:cs typeface="Tahoma" panose="020B0604030504040204" pitchFamily="34" charset="0"/>
              </a:rPr>
              <a:t>&lt;= y chứa nút con đầu tiên của nút &lt;tieude&gt; đầu tiên</a:t>
            </a:r>
          </a:p>
          <a:p>
            <a:pPr eaLnBrk="1" hangingPunct="1">
              <a:spcBef>
                <a:spcPct val="20000"/>
              </a:spcBef>
            </a:pPr>
            <a:endParaRPr lang="en-US" altLang="vi-VN" sz="1600">
              <a:solidFill>
                <a:schemeClr val="tx1"/>
              </a:solidFill>
              <a:latin typeface="Arial" panose="020B0604020202020204" pitchFamily="34" charset="0"/>
            </a:endParaRPr>
          </a:p>
        </p:txBody>
      </p:sp>
      <p:sp>
        <p:nvSpPr>
          <p:cNvPr id="8" name="Content Placeholder 2"/>
          <p:cNvSpPr txBox="1">
            <a:spLocks/>
          </p:cNvSpPr>
          <p:nvPr/>
        </p:nvSpPr>
        <p:spPr bwMode="auto">
          <a:xfrm>
            <a:off x="3352800" y="4324350"/>
            <a:ext cx="3581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spcBef>
                <a:spcPct val="20000"/>
              </a:spcBef>
            </a:pPr>
            <a:r>
              <a:rPr lang="en-US" altLang="vi-VN" sz="1600">
                <a:solidFill>
                  <a:srgbClr val="0000FF"/>
                </a:solidFill>
                <a:latin typeface="Arial" panose="020B0604020202020204" pitchFamily="34" charset="0"/>
                <a:cs typeface="Tahoma" panose="020B0604030504040204" pitchFamily="34" charset="0"/>
              </a:rPr>
              <a:t>&lt;= txt chứa giá trị tài liệu của y</a:t>
            </a:r>
          </a:p>
          <a:p>
            <a:pPr eaLnBrk="1" hangingPunct="1">
              <a:spcBef>
                <a:spcPct val="20000"/>
              </a:spcBef>
            </a:pPr>
            <a:endParaRPr lang="en-US" altLang="vi-VN" sz="160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pPr eaLnBrk="1" hangingPunct="1"/>
            <a:r>
              <a:rPr lang="en-US" altLang="vi-VN" sz="2800" b="1" smtClean="0">
                <a:solidFill>
                  <a:schemeClr val="bg1"/>
                </a:solidFill>
                <a:cs typeface="Arial" panose="020B0604020202020204" pitchFamily="34" charset="0"/>
              </a:rPr>
              <a:t>Giá trị của node</a:t>
            </a:r>
          </a:p>
        </p:txBody>
      </p:sp>
      <p:sp>
        <p:nvSpPr>
          <p:cNvPr id="7171" name="Content Placeholder 2"/>
          <p:cNvSpPr>
            <a:spLocks noGrp="1"/>
          </p:cNvSpPr>
          <p:nvPr>
            <p:ph idx="1"/>
          </p:nvPr>
        </p:nvSpPr>
        <p:spPr>
          <a:xfrm>
            <a:off x="457200" y="1295400"/>
            <a:ext cx="8229600" cy="4038600"/>
          </a:xfrm>
        </p:spPr>
        <p:txBody>
          <a:bodyPr/>
          <a:lstStyle/>
          <a:p>
            <a:pPr eaLnBrk="1" hangingPunct="1">
              <a:buFontTx/>
              <a:buNone/>
              <a:defRPr/>
            </a:pPr>
            <a:r>
              <a:rPr lang="en-US" sz="1800" b="1" dirty="0" smtClean="0">
                <a:cs typeface="Arial" charset="0"/>
              </a:rPr>
              <a:t> </a:t>
            </a:r>
            <a:r>
              <a:rPr lang="en-US" sz="1800" b="1" dirty="0" err="1" smtClean="0">
                <a:cs typeface="Arial" charset="0"/>
              </a:rPr>
              <a:t>Lấy</a:t>
            </a:r>
            <a:r>
              <a:rPr lang="en-US" sz="1800" b="1" dirty="0" smtClean="0">
                <a:cs typeface="Arial" charset="0"/>
              </a:rPr>
              <a:t> </a:t>
            </a:r>
            <a:r>
              <a:rPr lang="en-US" sz="1800" b="1" dirty="0" err="1" smtClean="0">
                <a:cs typeface="Arial" charset="0"/>
              </a:rPr>
              <a:t>giá</a:t>
            </a:r>
            <a:r>
              <a:rPr lang="en-US" sz="1800" b="1" dirty="0" smtClean="0">
                <a:cs typeface="Arial" charset="0"/>
              </a:rPr>
              <a:t> </a:t>
            </a:r>
            <a:r>
              <a:rPr lang="en-US" sz="1800" b="1" dirty="0" err="1" smtClean="0">
                <a:cs typeface="Arial" charset="0"/>
              </a:rPr>
              <a:t>trị</a:t>
            </a:r>
            <a:r>
              <a:rPr lang="en-US" sz="1800" b="1" dirty="0" smtClean="0">
                <a:cs typeface="Arial" charset="0"/>
              </a:rPr>
              <a:t> </a:t>
            </a:r>
            <a:r>
              <a:rPr lang="en-US" sz="1800" b="1" dirty="0" err="1" smtClean="0">
                <a:cs typeface="Arial" charset="0"/>
              </a:rPr>
              <a:t>văn</a:t>
            </a:r>
            <a:r>
              <a:rPr lang="en-US" sz="1800" b="1" dirty="0" smtClean="0">
                <a:cs typeface="Arial" charset="0"/>
              </a:rPr>
              <a:t> </a:t>
            </a:r>
            <a:r>
              <a:rPr lang="en-US" sz="1800" b="1" dirty="0" err="1" smtClean="0">
                <a:cs typeface="Arial" charset="0"/>
              </a:rPr>
              <a:t>bản</a:t>
            </a:r>
            <a:r>
              <a:rPr lang="en-US" sz="1800" b="1" dirty="0" smtClean="0">
                <a:cs typeface="Arial" charset="0"/>
              </a:rPr>
              <a:t> </a:t>
            </a:r>
            <a:r>
              <a:rPr lang="en-US" sz="1800" b="1" dirty="0" err="1" smtClean="0">
                <a:cs typeface="Arial" charset="0"/>
              </a:rPr>
              <a:t>của</a:t>
            </a:r>
            <a:r>
              <a:rPr lang="en-US" sz="1800" b="1" dirty="0" smtClean="0">
                <a:cs typeface="Arial" charset="0"/>
              </a:rPr>
              <a:t> </a:t>
            </a:r>
            <a:r>
              <a:rPr lang="en-US" sz="1800" b="1" dirty="0" err="1" smtClean="0">
                <a:cs typeface="Arial" charset="0"/>
              </a:rPr>
              <a:t>thuộc</a:t>
            </a:r>
            <a:r>
              <a:rPr lang="en-US" sz="1800" b="1" dirty="0" smtClean="0">
                <a:cs typeface="Arial" charset="0"/>
              </a:rPr>
              <a:t> </a:t>
            </a:r>
            <a:r>
              <a:rPr lang="en-US" sz="1800" b="1" dirty="0" err="1" smtClean="0">
                <a:cs typeface="Arial" charset="0"/>
              </a:rPr>
              <a:t>tính</a:t>
            </a:r>
            <a:r>
              <a:rPr lang="en-US" sz="1800" b="1"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b="1" i="1" dirty="0" err="1" smtClean="0">
                <a:solidFill>
                  <a:srgbClr val="FF0000"/>
                </a:solidFill>
                <a:cs typeface="Arial" charset="0"/>
              </a:rPr>
              <a:t>nodeValue</a:t>
            </a:r>
            <a:r>
              <a:rPr lang="en-US" sz="1800" b="1" i="1" dirty="0" smtClean="0">
                <a:solidFill>
                  <a:srgbClr val="FF0000"/>
                </a:solidFill>
                <a:cs typeface="Arial" charset="0"/>
              </a:rPr>
              <a:t> </a:t>
            </a:r>
            <a:r>
              <a:rPr lang="en-US" sz="1800" dirty="0" smtClean="0">
                <a:cs typeface="Arial" charset="0"/>
              </a:rPr>
              <a:t> </a:t>
            </a:r>
            <a:r>
              <a:rPr lang="en-US" sz="1800" dirty="0" err="1" smtClean="0">
                <a:cs typeface="Arial" charset="0"/>
              </a:rPr>
              <a:t>của</a:t>
            </a:r>
            <a:r>
              <a:rPr lang="en-US" sz="1800" dirty="0" smtClean="0">
                <a:cs typeface="Arial" charset="0"/>
              </a:rPr>
              <a:t> </a:t>
            </a:r>
            <a:r>
              <a:rPr lang="en-US" sz="1800" dirty="0" err="1" smtClean="0">
                <a:cs typeface="Arial" charset="0"/>
              </a:rPr>
              <a:t>nút</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dirty="0" err="1" smtClean="0">
                <a:cs typeface="Arial" charset="0"/>
              </a:rPr>
              <a:t>hoặc</a:t>
            </a:r>
            <a:r>
              <a:rPr lang="en-US" sz="1800" dirty="0" smtClean="0">
                <a:cs typeface="Arial" charset="0"/>
              </a:rPr>
              <a:t> </a:t>
            </a:r>
            <a:r>
              <a:rPr lang="en-US" sz="1800" dirty="0" err="1" smtClean="0">
                <a:cs typeface="Arial" charset="0"/>
              </a:rPr>
              <a:t>dùng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b="1" i="1" dirty="0" err="1" smtClean="0">
                <a:solidFill>
                  <a:srgbClr val="FF0000"/>
                </a:solidFill>
                <a:cs typeface="Arial" charset="0"/>
              </a:rPr>
              <a:t>getAttribute</a:t>
            </a:r>
            <a:r>
              <a:rPr lang="en-US" sz="1800" b="1" i="1" dirty="0" smtClean="0">
                <a:solidFill>
                  <a:srgbClr val="FF0000"/>
                </a:solidFill>
                <a:cs typeface="Arial" charset="0"/>
              </a:rPr>
              <a:t>()</a:t>
            </a:r>
          </a:p>
          <a:p>
            <a:pPr eaLnBrk="1" hangingPunct="1">
              <a:buFontTx/>
              <a:buNone/>
              <a:defRPr/>
            </a:pPr>
            <a:r>
              <a:rPr lang="en-US" sz="1800" dirty="0" err="1" smtClean="0"/>
              <a:t>Ví</a:t>
            </a:r>
            <a:r>
              <a:rPr lang="en-US" sz="1800" dirty="0" smtClean="0"/>
              <a:t> </a:t>
            </a:r>
            <a:r>
              <a:rPr lang="en-US" sz="1800" dirty="0" err="1" smtClean="0"/>
              <a:t>dụ</a:t>
            </a:r>
            <a:r>
              <a:rPr lang="en-US" sz="1800" dirty="0" smtClean="0"/>
              <a:t>: </a:t>
            </a:r>
          </a:p>
          <a:p>
            <a:pPr indent="-57150" eaLnBrk="1" hangingPunct="1">
              <a:buFontTx/>
              <a:buNone/>
              <a:defRPr/>
            </a:pPr>
            <a:r>
              <a:rPr lang="en-US" sz="1800" dirty="0" err="1" smtClean="0"/>
              <a:t>xmlDoc</a:t>
            </a:r>
            <a:r>
              <a:rPr lang="en-US" sz="1800" dirty="0" smtClean="0"/>
              <a:t> = </a:t>
            </a:r>
            <a:r>
              <a:rPr lang="en-US" sz="1800" dirty="0" err="1" smtClean="0"/>
              <a:t>loadXMLDoc</a:t>
            </a:r>
            <a:r>
              <a:rPr lang="en-US" sz="1800" dirty="0" smtClean="0"/>
              <a:t>(“cuonsach.xml”);</a:t>
            </a:r>
          </a:p>
          <a:p>
            <a:pPr indent="-57150" eaLnBrk="1" hangingPunct="1">
              <a:buFontTx/>
              <a:buNone/>
              <a:defRPr/>
            </a:pPr>
            <a:r>
              <a:rPr lang="en-US" sz="1800" dirty="0" smtClean="0"/>
              <a:t>x = </a:t>
            </a:r>
            <a:r>
              <a:rPr lang="en-US" sz="1800" dirty="0" err="1" smtClean="0"/>
              <a:t>xmlDoc</a:t>
            </a:r>
            <a:r>
              <a:rPr lang="en-US" sz="1800" dirty="0" smtClean="0"/>
              <a:t>. </a:t>
            </a:r>
            <a:r>
              <a:rPr lang="en-US" sz="1800" dirty="0" err="1" smtClean="0"/>
              <a:t>getElementByTagName</a:t>
            </a:r>
            <a:r>
              <a:rPr lang="en-US" sz="1800" dirty="0" smtClean="0"/>
              <a:t>(“</a:t>
            </a:r>
            <a:r>
              <a:rPr lang="en-US" sz="1800" dirty="0" err="1" smtClean="0"/>
              <a:t>tieude</a:t>
            </a:r>
            <a:r>
              <a:rPr lang="en-US" sz="1800" dirty="0" smtClean="0"/>
              <a:t>”)[0].</a:t>
            </a:r>
            <a:r>
              <a:rPr lang="en-US" sz="1800" dirty="0" err="1" smtClean="0"/>
              <a:t>getAttributeNode</a:t>
            </a:r>
            <a:r>
              <a:rPr lang="en-US" sz="1800" dirty="0" smtClean="0"/>
              <a:t>(“</a:t>
            </a:r>
            <a:r>
              <a:rPr lang="en-US" sz="1800" dirty="0" err="1" smtClean="0"/>
              <a:t>ngonngu</a:t>
            </a:r>
            <a:r>
              <a:rPr lang="en-US" sz="1800" dirty="0" smtClean="0"/>
              <a:t>”);</a:t>
            </a:r>
          </a:p>
          <a:p>
            <a:pPr indent="-57150" eaLnBrk="1" hangingPunct="1">
              <a:buFontTx/>
              <a:buNone/>
              <a:defRPr/>
            </a:pPr>
            <a:r>
              <a:rPr lang="en-US" sz="1800" dirty="0" smtClean="0"/>
              <a:t>txt= </a:t>
            </a:r>
            <a:r>
              <a:rPr lang="en-US" sz="1800" dirty="0" err="1" smtClean="0"/>
              <a:t>x.nodeValue</a:t>
            </a:r>
            <a:r>
              <a:rPr lang="en-US" sz="1800" dirty="0" smtClean="0"/>
              <a:t>;</a:t>
            </a:r>
          </a:p>
          <a:p>
            <a:pPr eaLnBrk="1" hangingPunct="1">
              <a:buFontTx/>
              <a:buNone/>
              <a:defRPr/>
            </a:pPr>
            <a:r>
              <a:rPr lang="en-US" sz="1800" dirty="0" err="1" smtClean="0"/>
              <a:t>Hoặc</a:t>
            </a:r>
            <a:r>
              <a:rPr lang="en-US" sz="1800" dirty="0" smtClean="0"/>
              <a:t>:</a:t>
            </a:r>
          </a:p>
          <a:p>
            <a:pPr indent="-57150" eaLnBrk="1" hangingPunct="1">
              <a:buFontTx/>
              <a:buNone/>
              <a:defRPr/>
            </a:pPr>
            <a:r>
              <a:rPr lang="en-US" sz="1800" dirty="0" err="1" smtClean="0"/>
              <a:t>xmlDoc</a:t>
            </a:r>
            <a:r>
              <a:rPr lang="en-US" sz="1800" dirty="0" smtClean="0"/>
              <a:t> = </a:t>
            </a:r>
            <a:r>
              <a:rPr lang="en-US" sz="1800" dirty="0" err="1" smtClean="0"/>
              <a:t>loadXMLDoc</a:t>
            </a:r>
            <a:r>
              <a:rPr lang="en-US" sz="1800" dirty="0" smtClean="0"/>
              <a:t>(“cuonsach.xml”);</a:t>
            </a:r>
          </a:p>
          <a:p>
            <a:pPr indent="-57150" eaLnBrk="1" hangingPunct="1">
              <a:buFontTx/>
              <a:buNone/>
              <a:defRPr/>
            </a:pPr>
            <a:r>
              <a:rPr lang="en-US" sz="1800" dirty="0" smtClean="0"/>
              <a:t>txt = </a:t>
            </a:r>
            <a:r>
              <a:rPr lang="en-US" sz="1800" dirty="0" err="1" smtClean="0"/>
              <a:t>xmlDoc</a:t>
            </a:r>
            <a:r>
              <a:rPr lang="en-US" sz="1800" dirty="0" smtClean="0"/>
              <a:t>. </a:t>
            </a:r>
            <a:r>
              <a:rPr lang="en-US" sz="1800" dirty="0" err="1" smtClean="0"/>
              <a:t>getElementByTagName</a:t>
            </a:r>
            <a:r>
              <a:rPr lang="en-US" sz="1800" dirty="0" smtClean="0"/>
              <a:t>(“</a:t>
            </a:r>
            <a:r>
              <a:rPr lang="en-US" sz="1800" dirty="0" err="1" smtClean="0"/>
              <a:t>tieude</a:t>
            </a:r>
            <a:r>
              <a:rPr lang="en-US" sz="1800" dirty="0" smtClean="0"/>
              <a:t>”)[0].</a:t>
            </a:r>
            <a:r>
              <a:rPr lang="en-US" sz="1800" dirty="0" err="1" smtClean="0"/>
              <a:t>getAttribute</a:t>
            </a:r>
            <a:r>
              <a:rPr lang="en-US" sz="1800" dirty="0" smtClean="0"/>
              <a:t>(“</a:t>
            </a:r>
            <a:r>
              <a:rPr lang="en-US" sz="1800" dirty="0" err="1" smtClean="0"/>
              <a:t>ngonngu</a:t>
            </a:r>
            <a:r>
              <a:rPr lang="en-US" sz="1800" dirty="0" smtClean="0"/>
              <a:t>”);</a:t>
            </a:r>
          </a:p>
          <a:p>
            <a:pPr indent="-57150" eaLnBrk="1" hangingPunct="1">
              <a:lnSpc>
                <a:spcPct val="150000"/>
              </a:lnSpc>
              <a:buFontTx/>
              <a:buNone/>
              <a:defRPr/>
            </a:pPr>
            <a:endParaRPr lang="en-US" sz="1800" dirty="0" smtClean="0"/>
          </a:p>
          <a:p>
            <a:pPr indent="-57150" eaLnBrk="1" hangingPunct="1">
              <a:lnSpc>
                <a:spcPct val="150000"/>
              </a:lnSpc>
              <a:buFontTx/>
              <a:buNone/>
              <a:defRPr/>
            </a:pPr>
            <a:endParaRPr lang="en-US" sz="1800" dirty="0" smtClean="0"/>
          </a:p>
          <a:p>
            <a:pPr eaLnBrk="1" hangingPunct="1">
              <a:buFontTx/>
              <a:buNone/>
              <a:defRPr/>
            </a:pPr>
            <a:endParaRPr lang="en-US" sz="1800" dirty="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6479F617-C9DB-4796-A224-5B91B7F2B5A9}" type="slidenum">
              <a:rPr lang="en-US" altLang="vi-VN" sz="1400">
                <a:solidFill>
                  <a:schemeClr val="tx1"/>
                </a:solidFill>
                <a:latin typeface="Arial" panose="020B0604020202020204" pitchFamily="34" charset="0"/>
              </a:rPr>
              <a:pPr eaLnBrk="1" hangingPunct="1"/>
              <a:t>24</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229600" cy="1143000"/>
          </a:xfrm>
        </p:spPr>
        <p:txBody>
          <a:bodyPr/>
          <a:lstStyle/>
          <a:p>
            <a:pPr eaLnBrk="1" hangingPunct="1"/>
            <a:r>
              <a:rPr lang="en-US" altLang="vi-VN" sz="2800" b="1" smtClean="0">
                <a:solidFill>
                  <a:schemeClr val="bg1"/>
                </a:solidFill>
                <a:cs typeface="Arial" panose="020B0604020202020204" pitchFamily="34" charset="0"/>
              </a:rPr>
              <a:t>Giá trị của node</a:t>
            </a:r>
          </a:p>
        </p:txBody>
      </p:sp>
      <p:sp>
        <p:nvSpPr>
          <p:cNvPr id="7171" name="Content Placeholder 2"/>
          <p:cNvSpPr>
            <a:spLocks noGrp="1"/>
          </p:cNvSpPr>
          <p:nvPr>
            <p:ph idx="1"/>
          </p:nvPr>
        </p:nvSpPr>
        <p:spPr>
          <a:xfrm>
            <a:off x="457200" y="1219200"/>
            <a:ext cx="8229600" cy="4038600"/>
          </a:xfrm>
        </p:spPr>
        <p:txBody>
          <a:bodyPr/>
          <a:lstStyle/>
          <a:p>
            <a:pPr eaLnBrk="1" hangingPunct="1">
              <a:buFontTx/>
              <a:buNone/>
              <a:defRPr/>
            </a:pPr>
            <a:r>
              <a:rPr lang="en-US" sz="1800" b="1" dirty="0" err="1" smtClean="0">
                <a:cs typeface="Arial" charset="0"/>
              </a:rPr>
              <a:t>Thay</a:t>
            </a:r>
            <a:r>
              <a:rPr lang="en-US" sz="1800" b="1" dirty="0" smtClean="0">
                <a:cs typeface="Arial" charset="0"/>
              </a:rPr>
              <a:t> </a:t>
            </a:r>
            <a:r>
              <a:rPr lang="en-US" sz="1800" b="1" dirty="0" err="1" smtClean="0">
                <a:cs typeface="Arial" charset="0"/>
              </a:rPr>
              <a:t>đổi</a:t>
            </a:r>
            <a:r>
              <a:rPr lang="en-US" sz="1800" b="1" dirty="0" smtClean="0">
                <a:cs typeface="Arial" charset="0"/>
              </a:rPr>
              <a:t> </a:t>
            </a:r>
            <a:r>
              <a:rPr lang="en-US" sz="1800" b="1" dirty="0" err="1" smtClean="0">
                <a:cs typeface="Arial" charset="0"/>
              </a:rPr>
              <a:t>giá</a:t>
            </a:r>
            <a:r>
              <a:rPr lang="en-US" sz="1800" b="1" dirty="0" smtClean="0">
                <a:cs typeface="Arial" charset="0"/>
              </a:rPr>
              <a:t> </a:t>
            </a:r>
            <a:r>
              <a:rPr lang="en-US" sz="1800" b="1" dirty="0" err="1" smtClean="0">
                <a:cs typeface="Arial" charset="0"/>
              </a:rPr>
              <a:t>trị</a:t>
            </a:r>
            <a:r>
              <a:rPr lang="en-US" sz="1800" b="1" dirty="0" smtClean="0">
                <a:cs typeface="Arial" charset="0"/>
              </a:rPr>
              <a:t> </a:t>
            </a:r>
            <a:r>
              <a:rPr lang="en-US" sz="1800" b="1" dirty="0" err="1" smtClean="0">
                <a:cs typeface="Arial" charset="0"/>
              </a:rPr>
              <a:t>của</a:t>
            </a:r>
            <a:r>
              <a:rPr lang="en-US" sz="1800" b="1" dirty="0" smtClean="0">
                <a:cs typeface="Arial" charset="0"/>
              </a:rPr>
              <a:t> </a:t>
            </a:r>
            <a:r>
              <a:rPr lang="en-US" sz="1800" b="1" dirty="0" err="1" smtClean="0">
                <a:cs typeface="Arial" charset="0"/>
              </a:rPr>
              <a:t>thuộc</a:t>
            </a:r>
            <a:r>
              <a:rPr lang="en-US" sz="1800" b="1" dirty="0" smtClean="0">
                <a:cs typeface="Arial" charset="0"/>
              </a:rPr>
              <a:t> </a:t>
            </a:r>
            <a:r>
              <a:rPr lang="en-US" sz="1800" b="1" dirty="0" err="1" smtClean="0">
                <a:cs typeface="Arial" charset="0"/>
              </a:rPr>
              <a:t>tính</a:t>
            </a:r>
            <a:r>
              <a:rPr lang="en-US" sz="1800" b="1"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b="1" i="1" dirty="0" err="1" smtClean="0">
                <a:solidFill>
                  <a:srgbClr val="FF0000"/>
                </a:solidFill>
                <a:cs typeface="Arial" charset="0"/>
              </a:rPr>
              <a:t>nodeValue</a:t>
            </a:r>
            <a:r>
              <a:rPr lang="en-US" sz="1800" b="1" i="1" dirty="0" smtClean="0">
                <a:solidFill>
                  <a:srgbClr val="FF0000"/>
                </a:solidFill>
                <a:cs typeface="Arial" charset="0"/>
              </a:rPr>
              <a:t> </a:t>
            </a:r>
            <a:r>
              <a:rPr lang="en-US" sz="1800" dirty="0" smtClean="0">
                <a:cs typeface="Arial" charset="0"/>
              </a:rPr>
              <a:t> </a:t>
            </a:r>
            <a:r>
              <a:rPr lang="en-US" sz="1800" dirty="0" err="1" smtClean="0">
                <a:cs typeface="Arial" charset="0"/>
              </a:rPr>
              <a:t>của</a:t>
            </a:r>
            <a:r>
              <a:rPr lang="en-US" sz="1800" dirty="0" smtClean="0">
                <a:cs typeface="Arial" charset="0"/>
              </a:rPr>
              <a:t> </a:t>
            </a:r>
            <a:r>
              <a:rPr lang="en-US" sz="1800" dirty="0" err="1" smtClean="0">
                <a:cs typeface="Arial" charset="0"/>
              </a:rPr>
              <a:t>nút</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endParaRPr lang="en-US" sz="1800" b="1" i="1" dirty="0" smtClean="0">
              <a:solidFill>
                <a:srgbClr val="FF0000"/>
              </a:solidFill>
              <a:cs typeface="Arial" charset="0"/>
            </a:endParaRPr>
          </a:p>
          <a:p>
            <a:pPr eaLnBrk="1" hangingPunct="1">
              <a:buFontTx/>
              <a:buNone/>
              <a:defRPr/>
            </a:pPr>
            <a:r>
              <a:rPr lang="en-US" sz="1800" dirty="0" err="1" smtClean="0"/>
              <a:t>Ví</a:t>
            </a:r>
            <a:r>
              <a:rPr lang="en-US" sz="1800" dirty="0" smtClean="0"/>
              <a:t> </a:t>
            </a:r>
            <a:r>
              <a:rPr lang="en-US" sz="1800" dirty="0" err="1" smtClean="0"/>
              <a:t>dụ</a:t>
            </a:r>
            <a:r>
              <a:rPr lang="en-US" sz="1800" dirty="0" smtClean="0"/>
              <a:t>: </a:t>
            </a:r>
          </a:p>
          <a:p>
            <a:pPr indent="-57150" eaLnBrk="1" hangingPunct="1">
              <a:buFontTx/>
              <a:buNone/>
              <a:defRPr/>
            </a:pPr>
            <a:r>
              <a:rPr lang="en-US" sz="1800" dirty="0" err="1" smtClean="0"/>
              <a:t>xmlDoc</a:t>
            </a:r>
            <a:r>
              <a:rPr lang="en-US" sz="1800" dirty="0" smtClean="0"/>
              <a:t> = </a:t>
            </a:r>
            <a:r>
              <a:rPr lang="en-US" sz="1800" dirty="0" err="1" smtClean="0"/>
              <a:t>loadXMLDoc</a:t>
            </a:r>
            <a:r>
              <a:rPr lang="en-US" sz="1800" dirty="0" smtClean="0"/>
              <a:t>(“cuonsach.xml”);</a:t>
            </a:r>
          </a:p>
          <a:p>
            <a:pPr indent="-57150" eaLnBrk="1" hangingPunct="1">
              <a:buFontTx/>
              <a:buNone/>
              <a:defRPr/>
            </a:pPr>
            <a:r>
              <a:rPr lang="en-US" sz="1800" dirty="0" smtClean="0"/>
              <a:t>x = </a:t>
            </a:r>
            <a:r>
              <a:rPr lang="en-US" sz="1800" dirty="0" err="1" smtClean="0"/>
              <a:t>xmlDoc</a:t>
            </a:r>
            <a:r>
              <a:rPr lang="en-US" sz="1800" dirty="0" smtClean="0"/>
              <a:t>. </a:t>
            </a:r>
            <a:r>
              <a:rPr lang="en-US" sz="1800" dirty="0" err="1" smtClean="0"/>
              <a:t>getElementsByTagName</a:t>
            </a:r>
            <a:r>
              <a:rPr lang="en-US" sz="1800" dirty="0" smtClean="0"/>
              <a:t>(“</a:t>
            </a:r>
            <a:r>
              <a:rPr lang="en-US" sz="1800" dirty="0" err="1" smtClean="0"/>
              <a:t>tieude</a:t>
            </a:r>
            <a:r>
              <a:rPr lang="en-US" sz="1800" dirty="0" smtClean="0"/>
              <a:t>”)[0];</a:t>
            </a:r>
          </a:p>
          <a:p>
            <a:pPr indent="-57150" eaLnBrk="1" hangingPunct="1">
              <a:buFontTx/>
              <a:buNone/>
              <a:defRPr/>
            </a:pPr>
            <a:r>
              <a:rPr lang="en-US" sz="1800" dirty="0" smtClean="0"/>
              <a:t>y = </a:t>
            </a:r>
            <a:r>
              <a:rPr lang="en-US" sz="1800" dirty="0" err="1" smtClean="0"/>
              <a:t>x.getAttributeNode</a:t>
            </a:r>
            <a:r>
              <a:rPr lang="en-US" sz="1800" dirty="0" smtClean="0"/>
              <a:t>(“</a:t>
            </a:r>
            <a:r>
              <a:rPr lang="en-US" sz="1800" dirty="0" err="1" smtClean="0"/>
              <a:t>ngonngu</a:t>
            </a:r>
            <a:r>
              <a:rPr lang="en-US" sz="1800" dirty="0" smtClean="0"/>
              <a:t>”);</a:t>
            </a:r>
          </a:p>
          <a:p>
            <a:pPr indent="-57150" eaLnBrk="1" hangingPunct="1">
              <a:buFontTx/>
              <a:buNone/>
              <a:defRPr/>
            </a:pPr>
            <a:r>
              <a:rPr lang="en-US" sz="1800" dirty="0" err="1" smtClean="0"/>
              <a:t>y.nodeValue</a:t>
            </a:r>
            <a:r>
              <a:rPr lang="en-US" sz="1800" dirty="0" smtClean="0"/>
              <a:t>=“</a:t>
            </a:r>
            <a:r>
              <a:rPr lang="en-US" sz="1800" dirty="0" err="1" smtClean="0"/>
              <a:t>Viet_Nam</a:t>
            </a:r>
            <a:r>
              <a:rPr lang="en-US" sz="1800" dirty="0" smtClean="0"/>
              <a:t>”;</a:t>
            </a:r>
          </a:p>
          <a:p>
            <a:pPr eaLnBrk="1" hangingPunct="1">
              <a:buFontTx/>
              <a:buNone/>
              <a:defRPr/>
            </a:pPr>
            <a:endParaRPr lang="en-US" sz="1800" dirty="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A0B6D025-3BD9-4AF4-8611-EE0F27CA015A}" type="slidenum">
              <a:rPr lang="en-US" altLang="vi-VN" sz="1400">
                <a:solidFill>
                  <a:schemeClr val="tx1"/>
                </a:solidFill>
                <a:latin typeface="Arial" panose="020B0604020202020204" pitchFamily="34" charset="0"/>
              </a:rPr>
              <a:pPr eaLnBrk="1" hangingPunct="1"/>
              <a:t>25</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152400"/>
            <a:ext cx="8229600" cy="1143000"/>
          </a:xfrm>
        </p:spPr>
        <p:txBody>
          <a:bodyPr/>
          <a:lstStyle/>
          <a:p>
            <a:r>
              <a:rPr lang="en-US" altLang="vi-VN" sz="2800" smtClean="0">
                <a:solidFill>
                  <a:schemeClr val="bg1"/>
                </a:solidFill>
              </a:rPr>
              <a:t>Thao tác trên cây</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eaLnBrk="1" hangingPunct="1">
              <a:buFontTx/>
              <a:buNone/>
              <a:defRPr/>
            </a:pPr>
            <a:endParaRPr lang="en-US" sz="1800" dirty="0">
              <a:cs typeface="Arial" charset="0"/>
            </a:endParaRPr>
          </a:p>
          <a:p>
            <a:pPr eaLnBrk="1" hangingPunct="1">
              <a:buFontTx/>
              <a:buNone/>
              <a:defRPr/>
            </a:pPr>
            <a:endParaRPr lang="en-US" sz="1800" dirty="0" smtClean="0">
              <a:cs typeface="Arial" charset="0"/>
            </a:endParaRPr>
          </a:p>
          <a:p>
            <a:pPr marL="0" indent="0">
              <a:spcBef>
                <a:spcPct val="50000"/>
              </a:spcBef>
              <a:buFontTx/>
              <a:buNone/>
              <a:defRPr/>
            </a:pPr>
            <a:r>
              <a:rPr lang="en-US" sz="2000" dirty="0" smtClean="0"/>
              <a:t>1- </a:t>
            </a:r>
            <a:r>
              <a:rPr lang="en-US" sz="2000" dirty="0" err="1" smtClean="0"/>
              <a:t>Truy</a:t>
            </a:r>
            <a:r>
              <a:rPr lang="en-US" sz="2000" dirty="0" smtClean="0"/>
              <a:t> </a:t>
            </a:r>
            <a:r>
              <a:rPr lang="en-US" sz="2000" dirty="0" err="1" smtClean="0"/>
              <a:t>cập</a:t>
            </a:r>
            <a:r>
              <a:rPr lang="en-US" sz="2000" dirty="0" smtClean="0"/>
              <a:t> </a:t>
            </a:r>
            <a:r>
              <a:rPr lang="en-US" sz="2000" dirty="0" err="1" smtClean="0"/>
              <a:t>các</a:t>
            </a:r>
            <a:r>
              <a:rPr lang="en-US" sz="2000" dirty="0" smtClean="0"/>
              <a:t> node, </a:t>
            </a:r>
            <a:r>
              <a:rPr lang="en-US" sz="2000" dirty="0" err="1" smtClean="0"/>
              <a:t>thuộc</a:t>
            </a:r>
            <a:r>
              <a:rPr lang="en-US" sz="2000" dirty="0" smtClean="0"/>
              <a:t> </a:t>
            </a:r>
            <a:r>
              <a:rPr lang="en-US" sz="2000" dirty="0" err="1" smtClean="0"/>
              <a:t>tính</a:t>
            </a:r>
            <a:endParaRPr lang="en-US" sz="2000" dirty="0" smtClean="0"/>
          </a:p>
          <a:p>
            <a:pPr marL="0" indent="0">
              <a:spcBef>
                <a:spcPct val="50000"/>
              </a:spcBef>
              <a:buFontTx/>
              <a:buNone/>
              <a:defRPr/>
            </a:pPr>
            <a:r>
              <a:rPr lang="en-US" sz="2000" dirty="0" smtClean="0"/>
              <a:t>2- </a:t>
            </a:r>
            <a:r>
              <a:rPr lang="en-US" sz="2000" dirty="0" err="1" smtClean="0"/>
              <a:t>Hiệu</a:t>
            </a:r>
            <a:r>
              <a:rPr lang="en-US" sz="2000" dirty="0" smtClean="0"/>
              <a:t> </a:t>
            </a:r>
            <a:r>
              <a:rPr lang="en-US" sz="2000" dirty="0" err="1" smtClean="0"/>
              <a:t>chỉnh</a:t>
            </a:r>
            <a:r>
              <a:rPr lang="en-US" sz="2000" dirty="0" smtClean="0"/>
              <a:t> </a:t>
            </a:r>
            <a:r>
              <a:rPr lang="en-US" sz="2000" dirty="0" err="1" smtClean="0"/>
              <a:t>dữ</a:t>
            </a:r>
            <a:r>
              <a:rPr lang="en-US" sz="2000" dirty="0" smtClean="0"/>
              <a:t> </a:t>
            </a:r>
            <a:r>
              <a:rPr lang="en-US" sz="2000" dirty="0" err="1" smtClean="0"/>
              <a:t>liệu</a:t>
            </a:r>
            <a:r>
              <a:rPr lang="en-US" sz="2000" dirty="0" smtClean="0"/>
              <a:t> node, </a:t>
            </a:r>
            <a:r>
              <a:rPr lang="en-US" sz="2000" dirty="0" err="1" smtClean="0"/>
              <a:t>thuộc</a:t>
            </a:r>
            <a:r>
              <a:rPr lang="en-US" sz="2000" dirty="0" smtClean="0"/>
              <a:t> </a:t>
            </a:r>
            <a:r>
              <a:rPr lang="en-US" sz="2000" dirty="0" err="1" smtClean="0"/>
              <a:t>tính</a:t>
            </a:r>
            <a:endParaRPr lang="en-US" sz="2000" dirty="0" smtClean="0"/>
          </a:p>
          <a:p>
            <a:pPr marL="0" indent="0">
              <a:spcBef>
                <a:spcPct val="50000"/>
              </a:spcBef>
              <a:buFontTx/>
              <a:buNone/>
              <a:defRPr/>
            </a:pPr>
            <a:r>
              <a:rPr lang="en-US" sz="2000" dirty="0" smtClean="0">
                <a:solidFill>
                  <a:srgbClr val="FF0000"/>
                </a:solidFill>
              </a:rPr>
              <a:t>3- </a:t>
            </a:r>
            <a:r>
              <a:rPr lang="en-US" sz="2000" dirty="0" err="1" smtClean="0">
                <a:solidFill>
                  <a:srgbClr val="FF0000"/>
                </a:solidFill>
              </a:rPr>
              <a:t>Thêm</a:t>
            </a:r>
            <a:r>
              <a:rPr lang="en-US" sz="2000" dirty="0" smtClean="0">
                <a:solidFill>
                  <a:srgbClr val="FF0000"/>
                </a:solidFill>
              </a:rPr>
              <a:t> node</a:t>
            </a:r>
          </a:p>
          <a:p>
            <a:pPr marL="0" indent="0">
              <a:spcBef>
                <a:spcPct val="50000"/>
              </a:spcBef>
              <a:buFontTx/>
              <a:buNone/>
              <a:defRPr/>
            </a:pPr>
            <a:r>
              <a:rPr lang="en-US" sz="2000" dirty="0" smtClean="0"/>
              <a:t>4- </a:t>
            </a:r>
            <a:r>
              <a:rPr lang="en-US" sz="2000" dirty="0" err="1" smtClean="0"/>
              <a:t>Xóa</a:t>
            </a:r>
            <a:r>
              <a:rPr lang="en-US" sz="2000" dirty="0" smtClean="0"/>
              <a:t> node</a:t>
            </a:r>
            <a:endParaRPr lang="vi-VN" sz="2000" dirty="0" smtClean="0"/>
          </a:p>
          <a:p>
            <a:pPr eaLnBrk="1" hangingPunct="1">
              <a:buFontTx/>
              <a:buNone/>
              <a:defRPr/>
            </a:pPr>
            <a:endParaRPr lang="en-US" sz="18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A7D09770-1B87-40D8-BCB4-F6C81FE8331E}" type="slidenum">
              <a:rPr lang="en-US" altLang="vi-VN" sz="1400">
                <a:solidFill>
                  <a:schemeClr val="tx1"/>
                </a:solidFill>
                <a:latin typeface="Arial" panose="020B0604020202020204" pitchFamily="34" charset="0"/>
              </a:rPr>
              <a:pPr eaLnBrk="1" hangingPunct="1"/>
              <a:t>26</a:t>
            </a:fld>
            <a:endParaRPr lang="en-US" altLang="vi-VN" sz="1400">
              <a:solidFill>
                <a:schemeClr val="tx1"/>
              </a:solidFill>
              <a:latin typeface="Arial" panose="020B0604020202020204" pitchFamily="34" charset="0"/>
            </a:endParaRPr>
          </a:p>
        </p:txBody>
      </p:sp>
      <p:pic>
        <p:nvPicPr>
          <p:cNvPr id="276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524000"/>
            <a:ext cx="67056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1143000"/>
          </a:xfrm>
        </p:spPr>
        <p:txBody>
          <a:bodyPr/>
          <a:lstStyle/>
          <a:p>
            <a:pPr eaLnBrk="1" hangingPunct="1"/>
            <a:r>
              <a:rPr lang="en-US" altLang="vi-VN" sz="2800" smtClean="0">
                <a:solidFill>
                  <a:schemeClr val="bg1"/>
                </a:solidFill>
                <a:cs typeface="Arial" panose="020B0604020202020204" pitchFamily="34" charset="0"/>
              </a:rPr>
              <a:t>Các thao tác trên  nút</a:t>
            </a:r>
          </a:p>
        </p:txBody>
      </p:sp>
      <p:sp>
        <p:nvSpPr>
          <p:cNvPr id="13315" name="Content Placeholder 2"/>
          <p:cNvSpPr>
            <a:spLocks noGrp="1"/>
          </p:cNvSpPr>
          <p:nvPr>
            <p:ph idx="1"/>
          </p:nvPr>
        </p:nvSpPr>
        <p:spPr>
          <a:xfrm>
            <a:off x="457200" y="1295400"/>
            <a:ext cx="8229600" cy="4830763"/>
          </a:xfrm>
        </p:spPr>
        <p:txBody>
          <a:bodyPr/>
          <a:lstStyle/>
          <a:p>
            <a:pPr eaLnBrk="1" hangingPunct="1">
              <a:buFontTx/>
              <a:buNone/>
              <a:defRPr/>
            </a:pPr>
            <a:r>
              <a:rPr lang="en-US" sz="1800" b="1" dirty="0" err="1" smtClean="0">
                <a:solidFill>
                  <a:srgbClr val="FF0000"/>
                </a:solidFill>
              </a:rPr>
              <a:t>Tạo</a:t>
            </a:r>
            <a:r>
              <a:rPr lang="en-US" sz="1800" b="1" dirty="0" smtClean="0">
                <a:solidFill>
                  <a:srgbClr val="FF0000"/>
                </a:solidFill>
              </a:rPr>
              <a:t> </a:t>
            </a:r>
            <a:r>
              <a:rPr lang="en-US" sz="1800" b="1" dirty="0" err="1" smtClean="0">
                <a:solidFill>
                  <a:srgbClr val="FF0000"/>
                </a:solidFill>
              </a:rPr>
              <a:t>nút</a:t>
            </a:r>
            <a:endParaRPr lang="en-US" sz="1800" b="1" dirty="0" smtClean="0">
              <a:solidFill>
                <a:srgbClr val="FF0000"/>
              </a:solidFill>
            </a:endParaRPr>
          </a:p>
          <a:p>
            <a:pPr>
              <a:buFontTx/>
              <a:buNone/>
              <a:defRPr/>
            </a:pPr>
            <a:r>
              <a:rPr lang="en-US" sz="1800" b="1" i="1" dirty="0" err="1" smtClean="0">
                <a:cs typeface="Arial" charset="0"/>
              </a:rPr>
              <a:t>Tạo</a:t>
            </a:r>
            <a:r>
              <a:rPr lang="en-US" sz="1800" b="1" i="1" dirty="0" smtClean="0">
                <a:cs typeface="Arial" charset="0"/>
              </a:rPr>
              <a:t> </a:t>
            </a:r>
            <a:r>
              <a:rPr lang="en-US" sz="1800" b="1" i="1" dirty="0" err="1" smtClean="0">
                <a:cs typeface="Arial" charset="0"/>
              </a:rPr>
              <a:t>nút</a:t>
            </a:r>
            <a:r>
              <a:rPr lang="en-US" sz="1800" b="1" i="1" dirty="0" smtClean="0">
                <a:cs typeface="Arial" charset="0"/>
              </a:rPr>
              <a:t> </a:t>
            </a:r>
            <a:r>
              <a:rPr lang="en-US" sz="1800" b="1" i="1" dirty="0" err="1" smtClean="0">
                <a:cs typeface="Arial" charset="0"/>
              </a:rPr>
              <a:t>phần</a:t>
            </a:r>
            <a:r>
              <a:rPr lang="en-US" sz="1800" b="1" i="1" dirty="0" smtClean="0">
                <a:cs typeface="Arial" charset="0"/>
              </a:rPr>
              <a:t> </a:t>
            </a:r>
            <a:r>
              <a:rPr lang="en-US" sz="1800" b="1" i="1" dirty="0" err="1" smtClean="0">
                <a:cs typeface="Arial" charset="0"/>
              </a:rPr>
              <a:t>tử</a:t>
            </a:r>
            <a:r>
              <a:rPr lang="en-US" sz="1800" b="1" i="1" dirty="0" smtClean="0">
                <a:cs typeface="Arial" charset="0"/>
              </a:rPr>
              <a:t> </a:t>
            </a:r>
            <a:r>
              <a:rPr lang="en-US" sz="1800" b="1" i="1" dirty="0" err="1" smtClean="0">
                <a:cs typeface="Arial" charset="0"/>
              </a:rPr>
              <a:t>mới</a:t>
            </a:r>
            <a:r>
              <a:rPr lang="en-US" sz="1800" b="1" i="1"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b="1" i="1" dirty="0" err="1" smtClean="0">
                <a:cs typeface="Arial" charset="0"/>
              </a:rPr>
              <a:t>createElement</a:t>
            </a:r>
            <a:r>
              <a:rPr lang="en-US" sz="1800" b="1" i="1" dirty="0" smtClean="0">
                <a:cs typeface="Arial" charset="0"/>
              </a:rPr>
              <a:t>()</a:t>
            </a:r>
          </a:p>
          <a:p>
            <a:pPr>
              <a:buFontTx/>
              <a:buNone/>
              <a:defRPr/>
            </a:pPr>
            <a:r>
              <a:rPr lang="en-US" sz="1800" dirty="0" err="1" smtClean="0">
                <a:cs typeface="Arial" charset="0"/>
              </a:rPr>
              <a:t>Ví</a:t>
            </a:r>
            <a:r>
              <a:rPr lang="en-US" sz="1800" dirty="0" smtClean="0">
                <a:cs typeface="Arial" charset="0"/>
              </a:rPr>
              <a:t> </a:t>
            </a:r>
            <a:r>
              <a:rPr lang="en-US" sz="1800" dirty="0" err="1" smtClean="0">
                <a:cs typeface="Arial" charset="0"/>
              </a:rPr>
              <a:t>dụ</a:t>
            </a:r>
            <a:r>
              <a:rPr lang="en-US" sz="1800" dirty="0" smtClean="0">
                <a:cs typeface="Arial" charset="0"/>
              </a:rPr>
              <a:t>: </a:t>
            </a:r>
          </a:p>
          <a:p>
            <a:pPr indent="120650">
              <a:buFontTx/>
              <a:buNone/>
              <a:defRPr/>
            </a:pPr>
            <a:r>
              <a:rPr lang="en-US" sz="1800" dirty="0" smtClean="0">
                <a:cs typeface="Arial" charset="0"/>
              </a:rPr>
              <a:t>Element </a:t>
            </a:r>
            <a:r>
              <a:rPr lang="en-US" sz="1800" dirty="0" err="1" smtClean="0">
                <a:cs typeface="Arial" charset="0"/>
              </a:rPr>
              <a:t>xmlDoc</a:t>
            </a:r>
            <a:r>
              <a:rPr lang="en-US" sz="1800" dirty="0" smtClean="0">
                <a:cs typeface="Arial" charset="0"/>
              </a:rPr>
              <a:t> = </a:t>
            </a:r>
            <a:r>
              <a:rPr lang="en-US" sz="1800" dirty="0" err="1" smtClean="0">
                <a:cs typeface="Arial" charset="0"/>
              </a:rPr>
              <a:t>loadXMLDoc</a:t>
            </a:r>
            <a:r>
              <a:rPr lang="en-US" sz="1800" dirty="0" smtClean="0">
                <a:cs typeface="Arial" charset="0"/>
              </a:rPr>
              <a:t>(“cuonsach.xml”);</a:t>
            </a:r>
          </a:p>
          <a:p>
            <a:pPr indent="120650">
              <a:buFontTx/>
              <a:buNone/>
              <a:defRPr/>
            </a:pPr>
            <a:r>
              <a:rPr lang="en-US" sz="1800" dirty="0" smtClean="0">
                <a:cs typeface="Arial" charset="0"/>
              </a:rPr>
              <a:t>Element newel = </a:t>
            </a:r>
            <a:r>
              <a:rPr lang="en-US" sz="1800" dirty="0" err="1" smtClean="0">
                <a:cs typeface="Arial" charset="0"/>
              </a:rPr>
              <a:t>document.createElement</a:t>
            </a:r>
            <a:r>
              <a:rPr lang="en-US" sz="1800" dirty="0" smtClean="0">
                <a:cs typeface="Arial" charset="0"/>
              </a:rPr>
              <a:t>(“edition”);</a:t>
            </a:r>
          </a:p>
          <a:p>
            <a:pPr indent="120650">
              <a:buFontTx/>
              <a:buNone/>
              <a:defRPr/>
            </a:pPr>
            <a:r>
              <a:rPr lang="en-US" sz="1800" dirty="0" smtClean="0">
                <a:cs typeface="Arial" charset="0"/>
              </a:rPr>
              <a:t>Element x = </a:t>
            </a:r>
            <a:r>
              <a:rPr lang="en-US" sz="1800" dirty="0" err="1" smtClean="0">
                <a:cs typeface="Arial" charset="0"/>
              </a:rPr>
              <a:t>xmlDoc.getElementByTagName</a:t>
            </a:r>
            <a:r>
              <a:rPr lang="en-US" sz="1800" dirty="0" smtClean="0">
                <a:cs typeface="Arial" charset="0"/>
              </a:rPr>
              <a:t>(“</a:t>
            </a:r>
            <a:r>
              <a:rPr lang="en-US" sz="1800" dirty="0" err="1" smtClean="0">
                <a:cs typeface="Arial" charset="0"/>
              </a:rPr>
              <a:t>cuonsach</a:t>
            </a:r>
            <a:r>
              <a:rPr lang="en-US" sz="1800" dirty="0" smtClean="0">
                <a:cs typeface="Arial" charset="0"/>
              </a:rPr>
              <a:t>”);</a:t>
            </a:r>
          </a:p>
          <a:p>
            <a:pPr>
              <a:buFontTx/>
              <a:buNone/>
              <a:defRPr/>
            </a:pPr>
            <a:r>
              <a:rPr lang="en-US" sz="1800" dirty="0" err="1" smtClean="0">
                <a:cs typeface="Arial" charset="0"/>
              </a:rPr>
              <a:t>x.appendChild</a:t>
            </a:r>
            <a:r>
              <a:rPr lang="en-US" sz="1800" dirty="0" smtClean="0">
                <a:cs typeface="Arial" charset="0"/>
              </a:rPr>
              <a:t>(newel);</a:t>
            </a:r>
          </a:p>
          <a:p>
            <a:pPr>
              <a:buFontTx/>
              <a:buNone/>
              <a:defRPr/>
            </a:pPr>
            <a:r>
              <a:rPr lang="en-US" sz="1800" b="1" i="1" dirty="0" err="1" smtClean="0">
                <a:cs typeface="Arial" charset="0"/>
              </a:rPr>
              <a:t>Tạo</a:t>
            </a:r>
            <a:r>
              <a:rPr lang="en-US" sz="1800" b="1" i="1" dirty="0" smtClean="0">
                <a:cs typeface="Arial" charset="0"/>
              </a:rPr>
              <a:t> </a:t>
            </a:r>
            <a:r>
              <a:rPr lang="en-US" sz="1800" b="1" i="1" dirty="0" err="1" smtClean="0">
                <a:cs typeface="Arial" charset="0"/>
              </a:rPr>
              <a:t>nút</a:t>
            </a:r>
            <a:r>
              <a:rPr lang="en-US" sz="1800" b="1" i="1" dirty="0" smtClean="0">
                <a:cs typeface="Arial" charset="0"/>
              </a:rPr>
              <a:t> </a:t>
            </a:r>
            <a:r>
              <a:rPr lang="en-US" sz="1800" b="1" i="1" dirty="0" err="1" smtClean="0">
                <a:cs typeface="Arial" charset="0"/>
              </a:rPr>
              <a:t>thuộc</a:t>
            </a:r>
            <a:r>
              <a:rPr lang="en-US" sz="1800" b="1" i="1" dirty="0" smtClean="0">
                <a:cs typeface="Arial" charset="0"/>
              </a:rPr>
              <a:t> </a:t>
            </a:r>
            <a:r>
              <a:rPr lang="en-US" sz="1800" b="1" i="1" dirty="0" err="1" smtClean="0">
                <a:cs typeface="Arial" charset="0"/>
              </a:rPr>
              <a:t>tính</a:t>
            </a:r>
            <a:r>
              <a:rPr lang="en-US" sz="1800" b="1" i="1" dirty="0" smtClean="0">
                <a:cs typeface="Arial" charset="0"/>
              </a:rPr>
              <a:t>: </a:t>
            </a:r>
            <a:r>
              <a:rPr lang="en-US" sz="1800"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b="1" i="1" dirty="0" err="1" smtClean="0">
                <a:cs typeface="Arial" charset="0"/>
              </a:rPr>
              <a:t>createAttribute</a:t>
            </a:r>
            <a:r>
              <a:rPr lang="en-US" sz="1800" b="1" i="1" dirty="0" smtClean="0">
                <a:cs typeface="Arial" charset="0"/>
              </a:rPr>
              <a:t>()</a:t>
            </a:r>
          </a:p>
          <a:p>
            <a:pPr indent="60325">
              <a:buFontTx/>
              <a:buNone/>
              <a:defRPr/>
            </a:pPr>
            <a:r>
              <a:rPr lang="en-US" sz="1800" dirty="0" err="1" smtClean="0">
                <a:cs typeface="Arial" charset="0"/>
              </a:rPr>
              <a:t>xmlDoc</a:t>
            </a:r>
            <a:r>
              <a:rPr lang="en-US" sz="1800" dirty="0" smtClean="0">
                <a:cs typeface="Arial" charset="0"/>
              </a:rPr>
              <a:t> = </a:t>
            </a:r>
            <a:r>
              <a:rPr lang="en-US" sz="1800" dirty="0" err="1" smtClean="0">
                <a:cs typeface="Arial" charset="0"/>
              </a:rPr>
              <a:t>loadXMLDoc</a:t>
            </a:r>
            <a:r>
              <a:rPr lang="en-US" sz="1800" dirty="0" smtClean="0">
                <a:cs typeface="Arial" charset="0"/>
              </a:rPr>
              <a:t>(“cuonsach.xml”);</a:t>
            </a:r>
          </a:p>
          <a:p>
            <a:pPr indent="60325">
              <a:buFontTx/>
              <a:buNone/>
              <a:defRPr/>
            </a:pPr>
            <a:r>
              <a:rPr lang="en-US" sz="1800" dirty="0" err="1" smtClean="0">
                <a:cs typeface="Arial" charset="0"/>
              </a:rPr>
              <a:t>Newatt</a:t>
            </a:r>
            <a:r>
              <a:rPr lang="en-US" sz="1800" dirty="0" smtClean="0">
                <a:cs typeface="Arial" charset="0"/>
              </a:rPr>
              <a:t> = </a:t>
            </a:r>
            <a:r>
              <a:rPr lang="en-US" sz="1800" dirty="0" err="1" smtClean="0">
                <a:cs typeface="Arial" charset="0"/>
              </a:rPr>
              <a:t>xmlDoc.createAttribute</a:t>
            </a:r>
            <a:r>
              <a:rPr lang="en-US" sz="1800" dirty="0" smtClean="0">
                <a:cs typeface="Arial" charset="0"/>
              </a:rPr>
              <a:t>(“edition”);</a:t>
            </a:r>
          </a:p>
          <a:p>
            <a:pPr indent="60325">
              <a:buFontTx/>
              <a:buNone/>
              <a:defRPr/>
            </a:pPr>
            <a:r>
              <a:rPr lang="en-US" sz="1800" dirty="0" err="1" smtClean="0">
                <a:cs typeface="Arial" charset="0"/>
              </a:rPr>
              <a:t>Newatt.nodeValue</a:t>
            </a:r>
            <a:r>
              <a:rPr lang="en-US" sz="1800" dirty="0" smtClean="0">
                <a:cs typeface="Arial" charset="0"/>
              </a:rPr>
              <a:t> = “first”;</a:t>
            </a:r>
          </a:p>
          <a:p>
            <a:pPr indent="60325">
              <a:buFontTx/>
              <a:buNone/>
              <a:defRPr/>
            </a:pPr>
            <a:r>
              <a:rPr lang="en-US" sz="1800" dirty="0" smtClean="0">
                <a:cs typeface="Arial" charset="0"/>
              </a:rPr>
              <a:t>x = </a:t>
            </a:r>
            <a:r>
              <a:rPr lang="en-US" sz="1800" dirty="0" err="1" smtClean="0">
                <a:cs typeface="Arial" charset="0"/>
              </a:rPr>
              <a:t>xmlDoc.getElementByTagName</a:t>
            </a:r>
            <a:r>
              <a:rPr lang="en-US" sz="1800" dirty="0" smtClean="0">
                <a:cs typeface="Arial" charset="0"/>
              </a:rPr>
              <a:t>(“</a:t>
            </a:r>
            <a:r>
              <a:rPr lang="en-US" sz="1800" dirty="0" err="1" smtClean="0">
                <a:cs typeface="Arial" charset="0"/>
              </a:rPr>
              <a:t>tieude</a:t>
            </a:r>
            <a:r>
              <a:rPr lang="en-US" sz="1800" dirty="0" smtClean="0">
                <a:cs typeface="Arial" charset="0"/>
              </a:rPr>
              <a:t>”);</a:t>
            </a:r>
          </a:p>
          <a:p>
            <a:pPr indent="60325">
              <a:buFontTx/>
              <a:buNone/>
              <a:defRPr/>
            </a:pPr>
            <a:r>
              <a:rPr lang="en-US" sz="1800" dirty="0" smtClean="0">
                <a:cs typeface="Arial" charset="0"/>
              </a:rPr>
              <a:t>X[0].</a:t>
            </a:r>
            <a:r>
              <a:rPr lang="en-US" sz="1800" dirty="0" err="1" smtClean="0">
                <a:cs typeface="Arial" charset="0"/>
              </a:rPr>
              <a:t>setAttribute</a:t>
            </a:r>
            <a:r>
              <a:rPr lang="en-US" sz="1800" dirty="0" smtClean="0">
                <a:cs typeface="Arial" charset="0"/>
              </a:rPr>
              <a:t> Node(</a:t>
            </a:r>
            <a:r>
              <a:rPr lang="en-US" sz="1800" dirty="0" err="1" smtClean="0">
                <a:cs typeface="Arial" charset="0"/>
              </a:rPr>
              <a:t>newatt</a:t>
            </a:r>
            <a:r>
              <a:rPr lang="en-US" sz="1800" dirty="0" smtClean="0">
                <a:cs typeface="Arial" charset="0"/>
              </a:rPr>
              <a:t>);</a:t>
            </a:r>
          </a:p>
          <a:p>
            <a:pPr>
              <a:buFontTx/>
              <a:buNone/>
              <a:defRPr/>
            </a:pPr>
            <a:r>
              <a:rPr lang="en-US" sz="1800" dirty="0" err="1" smtClean="0">
                <a:cs typeface="Arial" charset="0"/>
              </a:rPr>
              <a:t>Chú</a:t>
            </a:r>
            <a:r>
              <a:rPr lang="en-US" sz="1800" dirty="0" smtClean="0">
                <a:cs typeface="Arial" charset="0"/>
              </a:rPr>
              <a:t> ý: </a:t>
            </a:r>
            <a:r>
              <a:rPr lang="en-US" sz="1800" dirty="0" err="1" smtClean="0">
                <a:cs typeface="Arial" charset="0"/>
              </a:rPr>
              <a:t>nếu</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dirty="0" err="1" smtClean="0">
                <a:cs typeface="Arial" charset="0"/>
              </a:rPr>
              <a:t>đã</a:t>
            </a:r>
            <a:r>
              <a:rPr lang="en-US" sz="1800" dirty="0" smtClean="0">
                <a:cs typeface="Arial" charset="0"/>
              </a:rPr>
              <a:t> </a:t>
            </a:r>
            <a:r>
              <a:rPr lang="en-US" sz="1800" dirty="0" err="1" smtClean="0">
                <a:cs typeface="Arial" charset="0"/>
              </a:rPr>
              <a:t>tồn</a:t>
            </a:r>
            <a:r>
              <a:rPr lang="en-US" sz="1800" dirty="0" smtClean="0">
                <a:cs typeface="Arial" charset="0"/>
              </a:rPr>
              <a:t> </a:t>
            </a:r>
            <a:r>
              <a:rPr lang="en-US" sz="1800" dirty="0" err="1" smtClean="0">
                <a:cs typeface="Arial" charset="0"/>
              </a:rPr>
              <a:t>tại</a:t>
            </a:r>
            <a:r>
              <a:rPr lang="en-US" sz="1800" dirty="0" smtClean="0">
                <a:cs typeface="Arial" charset="0"/>
              </a:rPr>
              <a:t> </a:t>
            </a:r>
            <a:r>
              <a:rPr lang="en-US" sz="1800" dirty="0" err="1" smtClean="0">
                <a:cs typeface="Arial" charset="0"/>
              </a:rPr>
              <a:t>thì</a:t>
            </a:r>
            <a:r>
              <a:rPr lang="en-US" sz="1800" dirty="0" smtClean="0">
                <a:cs typeface="Arial" charset="0"/>
              </a:rPr>
              <a:t> </a:t>
            </a:r>
            <a:r>
              <a:rPr lang="en-US" sz="1800" dirty="0" err="1" smtClean="0">
                <a:cs typeface="Arial" charset="0"/>
              </a:rPr>
              <a:t>nó</a:t>
            </a:r>
            <a:r>
              <a:rPr lang="en-US" sz="1800" dirty="0" smtClean="0">
                <a:cs typeface="Arial" charset="0"/>
              </a:rPr>
              <a:t> </a:t>
            </a:r>
            <a:r>
              <a:rPr lang="en-US" sz="1800" dirty="0" err="1" smtClean="0">
                <a:cs typeface="Arial" charset="0"/>
              </a:rPr>
              <a:t>được</a:t>
            </a:r>
            <a:r>
              <a:rPr lang="en-US" sz="1800" dirty="0" smtClean="0">
                <a:cs typeface="Arial" charset="0"/>
              </a:rPr>
              <a:t> </a:t>
            </a:r>
            <a:r>
              <a:rPr lang="en-US" sz="1800" dirty="0" err="1" smtClean="0">
                <a:cs typeface="Arial" charset="0"/>
              </a:rPr>
              <a:t>thay</a:t>
            </a:r>
            <a:r>
              <a:rPr lang="en-US" sz="1800" dirty="0" smtClean="0">
                <a:cs typeface="Arial" charset="0"/>
              </a:rPr>
              <a:t> </a:t>
            </a:r>
            <a:r>
              <a:rPr lang="en-US" sz="1800" dirty="0" err="1" smtClean="0">
                <a:cs typeface="Arial" charset="0"/>
              </a:rPr>
              <a:t>bởi</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dirty="0" err="1" smtClean="0">
                <a:cs typeface="Arial" charset="0"/>
              </a:rPr>
              <a:t>mới</a:t>
            </a:r>
            <a:endParaRPr lang="en-US" sz="18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07972806-157E-4BB0-87C5-A4BFF2565A45}" type="slidenum">
              <a:rPr lang="en-US" altLang="vi-VN" sz="1400">
                <a:solidFill>
                  <a:schemeClr val="tx1"/>
                </a:solidFill>
                <a:latin typeface="Arial" panose="020B0604020202020204" pitchFamily="34" charset="0"/>
              </a:rPr>
              <a:pPr eaLnBrk="1" hangingPunct="1"/>
              <a:t>27</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152400"/>
            <a:ext cx="8229600" cy="1143000"/>
          </a:xfrm>
        </p:spPr>
        <p:txBody>
          <a:bodyPr/>
          <a:lstStyle/>
          <a:p>
            <a:pPr eaLnBrk="1" hangingPunct="1"/>
            <a:r>
              <a:rPr lang="en-US" altLang="vi-VN" sz="2800" b="1" smtClean="0">
                <a:solidFill>
                  <a:schemeClr val="bg1"/>
                </a:solidFill>
                <a:cs typeface="Arial" panose="020B0604020202020204" pitchFamily="34" charset="0"/>
              </a:rPr>
              <a:t>Các thao tác trên  nút</a:t>
            </a:r>
          </a:p>
        </p:txBody>
      </p:sp>
      <p:sp>
        <p:nvSpPr>
          <p:cNvPr id="13315" name="Content Placeholder 2"/>
          <p:cNvSpPr>
            <a:spLocks noGrp="1"/>
          </p:cNvSpPr>
          <p:nvPr>
            <p:ph idx="1"/>
          </p:nvPr>
        </p:nvSpPr>
        <p:spPr>
          <a:xfrm>
            <a:off x="457200" y="1295400"/>
            <a:ext cx="8229600" cy="4830763"/>
          </a:xfrm>
        </p:spPr>
        <p:txBody>
          <a:bodyPr/>
          <a:lstStyle/>
          <a:p>
            <a:pPr eaLnBrk="1" hangingPunct="1">
              <a:buFontTx/>
              <a:buNone/>
              <a:defRPr/>
            </a:pPr>
            <a:r>
              <a:rPr lang="en-US" sz="1800" dirty="0" err="1" smtClean="0">
                <a:solidFill>
                  <a:srgbClr val="FF0000"/>
                </a:solidFill>
              </a:rPr>
              <a:t>Tạo</a:t>
            </a:r>
            <a:r>
              <a:rPr lang="en-US" sz="1800" dirty="0" smtClean="0">
                <a:solidFill>
                  <a:srgbClr val="FF0000"/>
                </a:solidFill>
              </a:rPr>
              <a:t> </a:t>
            </a:r>
            <a:r>
              <a:rPr lang="en-US" sz="1800" dirty="0" err="1" smtClean="0">
                <a:solidFill>
                  <a:srgbClr val="FF0000"/>
                </a:solidFill>
              </a:rPr>
              <a:t>nút</a:t>
            </a:r>
            <a:endParaRPr lang="en-US" sz="1800" dirty="0" smtClean="0">
              <a:solidFill>
                <a:srgbClr val="FF0000"/>
              </a:solidFill>
            </a:endParaRPr>
          </a:p>
          <a:p>
            <a:pPr>
              <a:buFontTx/>
              <a:buNone/>
              <a:defRPr/>
            </a:pPr>
            <a:r>
              <a:rPr lang="en-US" sz="1800" b="1" i="1" dirty="0" err="1" smtClean="0">
                <a:cs typeface="Arial" charset="0"/>
              </a:rPr>
              <a:t>Tạo</a:t>
            </a:r>
            <a:r>
              <a:rPr lang="en-US" sz="1800" b="1" i="1" dirty="0" smtClean="0">
                <a:cs typeface="Arial" charset="0"/>
              </a:rPr>
              <a:t> </a:t>
            </a:r>
            <a:r>
              <a:rPr lang="en-US" sz="1800" b="1" i="1" dirty="0" err="1" smtClean="0">
                <a:cs typeface="Arial" charset="0"/>
              </a:rPr>
              <a:t>nút</a:t>
            </a:r>
            <a:r>
              <a:rPr lang="en-US" sz="1800" b="1" i="1" dirty="0" smtClean="0">
                <a:cs typeface="Arial" charset="0"/>
              </a:rPr>
              <a:t> </a:t>
            </a:r>
            <a:r>
              <a:rPr lang="en-US" sz="1800" b="1" i="1" dirty="0" err="1" smtClean="0">
                <a:cs typeface="Arial" charset="0"/>
              </a:rPr>
              <a:t>văn</a:t>
            </a:r>
            <a:r>
              <a:rPr lang="en-US" sz="1800" b="1" i="1" dirty="0" smtClean="0">
                <a:cs typeface="Arial" charset="0"/>
              </a:rPr>
              <a:t> </a:t>
            </a:r>
            <a:r>
              <a:rPr lang="en-US" sz="1800" b="1" i="1" dirty="0" err="1" smtClean="0">
                <a:cs typeface="Arial" charset="0"/>
              </a:rPr>
              <a:t>bản</a:t>
            </a:r>
            <a:r>
              <a:rPr lang="en-US" sz="1800" b="1" i="1"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b="1" i="1" dirty="0" err="1" smtClean="0">
                <a:cs typeface="Arial" charset="0"/>
              </a:rPr>
              <a:t>createTextNode</a:t>
            </a:r>
            <a:r>
              <a:rPr lang="en-US" sz="1800" b="1" i="1" dirty="0" smtClean="0">
                <a:cs typeface="Arial" charset="0"/>
              </a:rPr>
              <a:t>()</a:t>
            </a:r>
          </a:p>
          <a:p>
            <a:pPr indent="60325">
              <a:buFontTx/>
              <a:buNone/>
              <a:defRPr/>
            </a:pPr>
            <a:r>
              <a:rPr lang="en-US" sz="1800" dirty="0" err="1" smtClean="0">
                <a:cs typeface="Arial" charset="0"/>
              </a:rPr>
              <a:t>xmlDoc</a:t>
            </a:r>
            <a:r>
              <a:rPr lang="en-US" sz="1800" dirty="0" smtClean="0">
                <a:cs typeface="Arial" charset="0"/>
              </a:rPr>
              <a:t> = </a:t>
            </a:r>
            <a:r>
              <a:rPr lang="en-US" sz="1800" dirty="0" err="1" smtClean="0">
                <a:cs typeface="Arial" charset="0"/>
              </a:rPr>
              <a:t>loadXMLDoc</a:t>
            </a:r>
            <a:r>
              <a:rPr lang="en-US" sz="1800" dirty="0" smtClean="0">
                <a:cs typeface="Arial" charset="0"/>
              </a:rPr>
              <a:t>(“cuonsach.xml”);</a:t>
            </a:r>
          </a:p>
          <a:p>
            <a:pPr indent="60325">
              <a:buFontTx/>
              <a:buNone/>
              <a:defRPr/>
            </a:pPr>
            <a:r>
              <a:rPr lang="en-US" sz="1800" dirty="0" smtClean="0">
                <a:cs typeface="Arial" charset="0"/>
              </a:rPr>
              <a:t>newel = </a:t>
            </a:r>
            <a:r>
              <a:rPr lang="en-US" sz="1800" dirty="0" err="1" smtClean="0">
                <a:cs typeface="Arial" charset="0"/>
              </a:rPr>
              <a:t>document.createElement</a:t>
            </a:r>
            <a:r>
              <a:rPr lang="en-US" sz="1800" dirty="0" smtClean="0">
                <a:cs typeface="Arial" charset="0"/>
              </a:rPr>
              <a:t>(“edition”);</a:t>
            </a:r>
          </a:p>
          <a:p>
            <a:pPr indent="60325">
              <a:buFontTx/>
              <a:buNone/>
              <a:defRPr/>
            </a:pPr>
            <a:r>
              <a:rPr lang="en-US" sz="1800" dirty="0" err="1" smtClean="0">
                <a:cs typeface="Arial" charset="0"/>
              </a:rPr>
              <a:t>Newtext</a:t>
            </a:r>
            <a:r>
              <a:rPr lang="en-US" sz="1800" dirty="0" smtClean="0">
                <a:cs typeface="Arial" charset="0"/>
              </a:rPr>
              <a:t> = </a:t>
            </a:r>
            <a:r>
              <a:rPr lang="en-US" sz="1800" dirty="0" err="1" smtClean="0">
                <a:cs typeface="Arial" charset="0"/>
              </a:rPr>
              <a:t>xmlDoc.createTextNode</a:t>
            </a:r>
            <a:r>
              <a:rPr lang="en-US" sz="1800" dirty="0" smtClean="0">
                <a:cs typeface="Arial" charset="0"/>
              </a:rPr>
              <a:t>(“first”);</a:t>
            </a:r>
          </a:p>
          <a:p>
            <a:pPr indent="60325">
              <a:buFontTx/>
              <a:buNone/>
              <a:defRPr/>
            </a:pPr>
            <a:r>
              <a:rPr lang="en-US" sz="1800" dirty="0" err="1" smtClean="0">
                <a:cs typeface="Arial" charset="0"/>
              </a:rPr>
              <a:t>Newel.appendChild</a:t>
            </a:r>
            <a:r>
              <a:rPr lang="en-US" sz="1800" dirty="0" smtClean="0">
                <a:cs typeface="Arial" charset="0"/>
              </a:rPr>
              <a:t>(</a:t>
            </a:r>
            <a:r>
              <a:rPr lang="en-US" sz="1800" dirty="0" err="1" smtClean="0">
                <a:cs typeface="Arial" charset="0"/>
              </a:rPr>
              <a:t>Newtext</a:t>
            </a:r>
            <a:r>
              <a:rPr lang="en-US" sz="1800" dirty="0" smtClean="0">
                <a:cs typeface="Arial" charset="0"/>
              </a:rPr>
              <a:t>);</a:t>
            </a:r>
          </a:p>
          <a:p>
            <a:pPr indent="60325">
              <a:buFontTx/>
              <a:buNone/>
              <a:defRPr/>
            </a:pPr>
            <a:r>
              <a:rPr lang="en-US" sz="1800" dirty="0" smtClean="0">
                <a:cs typeface="Arial" charset="0"/>
              </a:rPr>
              <a:t>x = </a:t>
            </a:r>
            <a:r>
              <a:rPr lang="en-US" sz="1800" dirty="0" err="1" smtClean="0">
                <a:cs typeface="Arial" charset="0"/>
              </a:rPr>
              <a:t>xmlDoc.getElementByTagName</a:t>
            </a:r>
            <a:r>
              <a:rPr lang="en-US" sz="1800" dirty="0" smtClean="0">
                <a:cs typeface="Arial" charset="0"/>
              </a:rPr>
              <a:t>(“</a:t>
            </a:r>
            <a:r>
              <a:rPr lang="en-US" sz="1800" dirty="0" err="1" smtClean="0">
                <a:cs typeface="Arial" charset="0"/>
              </a:rPr>
              <a:t>cuonsach</a:t>
            </a:r>
            <a:r>
              <a:rPr lang="en-US" sz="1800" dirty="0" smtClean="0">
                <a:cs typeface="Arial" charset="0"/>
              </a:rPr>
              <a:t>”)[0];</a:t>
            </a:r>
          </a:p>
          <a:p>
            <a:pPr indent="60325">
              <a:buFontTx/>
              <a:buNone/>
              <a:defRPr/>
            </a:pPr>
            <a:r>
              <a:rPr lang="en-US" sz="1800" dirty="0" err="1" smtClean="0">
                <a:cs typeface="Arial" charset="0"/>
              </a:rPr>
              <a:t>x.appendChild</a:t>
            </a:r>
            <a:r>
              <a:rPr lang="en-US" sz="1800" dirty="0" smtClean="0">
                <a:cs typeface="Arial" charset="0"/>
              </a:rPr>
              <a:t>(newel);</a:t>
            </a:r>
          </a:p>
          <a:p>
            <a:pPr>
              <a:buFontTx/>
              <a:buNone/>
              <a:defRPr/>
            </a:pPr>
            <a:r>
              <a:rPr lang="en-US" sz="1800" b="1" i="1" dirty="0" err="1" smtClean="0">
                <a:cs typeface="Arial" charset="0"/>
              </a:rPr>
              <a:t>Tạo</a:t>
            </a:r>
            <a:r>
              <a:rPr lang="en-US" sz="1800" b="1" i="1" dirty="0" smtClean="0">
                <a:cs typeface="Arial" charset="0"/>
              </a:rPr>
              <a:t> </a:t>
            </a:r>
            <a:r>
              <a:rPr lang="en-US" sz="1800" b="1" i="1" dirty="0" err="1" smtClean="0">
                <a:cs typeface="Arial" charset="0"/>
              </a:rPr>
              <a:t>nút</a:t>
            </a:r>
            <a:r>
              <a:rPr lang="en-US" sz="1800" b="1" i="1" dirty="0" smtClean="0">
                <a:cs typeface="Arial" charset="0"/>
              </a:rPr>
              <a:t> </a:t>
            </a:r>
            <a:r>
              <a:rPr lang="en-US" sz="1800" b="1" i="1" dirty="0" err="1" smtClean="0">
                <a:cs typeface="Arial" charset="0"/>
              </a:rPr>
              <a:t>phần</a:t>
            </a:r>
            <a:r>
              <a:rPr lang="en-US" sz="1800" b="1" i="1" dirty="0" smtClean="0">
                <a:cs typeface="Arial" charset="0"/>
              </a:rPr>
              <a:t> CDATA: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b="1" i="1" dirty="0" err="1" smtClean="0">
                <a:cs typeface="Arial" charset="0"/>
              </a:rPr>
              <a:t>createCDATASection</a:t>
            </a:r>
            <a:r>
              <a:rPr lang="en-US" sz="1800" b="1" i="1" dirty="0" smtClean="0">
                <a:cs typeface="Arial" charset="0"/>
              </a:rPr>
              <a:t>()</a:t>
            </a:r>
          </a:p>
          <a:p>
            <a:pPr indent="1588">
              <a:buFontTx/>
              <a:buNone/>
              <a:defRPr/>
            </a:pPr>
            <a:r>
              <a:rPr lang="en-US" sz="1800" dirty="0" err="1" smtClean="0">
                <a:cs typeface="Arial" charset="0"/>
              </a:rPr>
              <a:t>xmlDoc</a:t>
            </a:r>
            <a:r>
              <a:rPr lang="en-US" sz="1800" dirty="0" smtClean="0">
                <a:cs typeface="Arial" charset="0"/>
              </a:rPr>
              <a:t> = </a:t>
            </a:r>
            <a:r>
              <a:rPr lang="en-US" sz="1800" dirty="0" err="1" smtClean="0">
                <a:cs typeface="Arial" charset="0"/>
              </a:rPr>
              <a:t>loadXMLDoc</a:t>
            </a:r>
            <a:r>
              <a:rPr lang="en-US" sz="1800" dirty="0" smtClean="0">
                <a:cs typeface="Arial" charset="0"/>
              </a:rPr>
              <a:t>(“cuonsach.xml”);</a:t>
            </a:r>
          </a:p>
          <a:p>
            <a:pPr indent="1588">
              <a:buFontTx/>
              <a:buNone/>
              <a:defRPr/>
            </a:pPr>
            <a:r>
              <a:rPr lang="en-US" sz="1800" dirty="0" err="1" smtClean="0">
                <a:cs typeface="Arial" charset="0"/>
              </a:rPr>
              <a:t>newCDATA</a:t>
            </a:r>
            <a:r>
              <a:rPr lang="en-US" sz="1800" dirty="0" smtClean="0">
                <a:cs typeface="Arial" charset="0"/>
              </a:rPr>
              <a:t> = </a:t>
            </a:r>
            <a:r>
              <a:rPr lang="en-US" sz="1800" dirty="0" err="1" smtClean="0">
                <a:cs typeface="Arial" charset="0"/>
              </a:rPr>
              <a:t>xmlDoc.createCDATASection</a:t>
            </a:r>
            <a:r>
              <a:rPr lang="en-US" sz="1800" dirty="0" smtClean="0">
                <a:cs typeface="Arial" charset="0"/>
              </a:rPr>
              <a:t>(“</a:t>
            </a:r>
            <a:r>
              <a:rPr lang="en-US" sz="1800" dirty="0" err="1" smtClean="0">
                <a:cs typeface="Arial" charset="0"/>
              </a:rPr>
              <a:t>cuon</a:t>
            </a:r>
            <a:r>
              <a:rPr lang="en-US" sz="1800" dirty="0" smtClean="0">
                <a:cs typeface="Arial" charset="0"/>
              </a:rPr>
              <a:t> </a:t>
            </a:r>
            <a:r>
              <a:rPr lang="en-US" sz="1800" dirty="0" err="1" smtClean="0">
                <a:cs typeface="Arial" charset="0"/>
              </a:rPr>
              <a:t>sach</a:t>
            </a:r>
            <a:r>
              <a:rPr lang="en-US" sz="1800" dirty="0" smtClean="0">
                <a:cs typeface="Arial" charset="0"/>
              </a:rPr>
              <a:t> dang </a:t>
            </a:r>
            <a:r>
              <a:rPr lang="en-US" sz="1800" dirty="0" err="1" smtClean="0">
                <a:cs typeface="Arial" charset="0"/>
              </a:rPr>
              <a:t>giam</a:t>
            </a:r>
            <a:r>
              <a:rPr lang="en-US" sz="1800" dirty="0" smtClean="0">
                <a:cs typeface="Arial" charset="0"/>
              </a:rPr>
              <a:t> </a:t>
            </a:r>
            <a:r>
              <a:rPr lang="en-US" sz="1800" dirty="0" err="1" smtClean="0">
                <a:cs typeface="Arial" charset="0"/>
              </a:rPr>
              <a:t>gia</a:t>
            </a:r>
            <a:r>
              <a:rPr lang="en-US" sz="1800" dirty="0" smtClean="0">
                <a:cs typeface="Arial" charset="0"/>
              </a:rPr>
              <a:t>”);</a:t>
            </a:r>
          </a:p>
          <a:p>
            <a:pPr indent="60325">
              <a:buFontTx/>
              <a:buNone/>
              <a:defRPr/>
            </a:pPr>
            <a:r>
              <a:rPr lang="en-US" sz="1800" dirty="0" smtClean="0">
                <a:cs typeface="Arial" charset="0"/>
              </a:rPr>
              <a:t>x = </a:t>
            </a:r>
            <a:r>
              <a:rPr lang="en-US" sz="1800" dirty="0" err="1" smtClean="0">
                <a:cs typeface="Arial" charset="0"/>
              </a:rPr>
              <a:t>xmlDoc.getElementByTagName</a:t>
            </a:r>
            <a:r>
              <a:rPr lang="en-US" sz="1800" dirty="0" smtClean="0">
                <a:cs typeface="Arial" charset="0"/>
              </a:rPr>
              <a:t>(“</a:t>
            </a:r>
            <a:r>
              <a:rPr lang="en-US" sz="1800" dirty="0" err="1" smtClean="0">
                <a:cs typeface="Arial" charset="0"/>
              </a:rPr>
              <a:t>cuonsach</a:t>
            </a:r>
            <a:r>
              <a:rPr lang="en-US" sz="1800" dirty="0" smtClean="0">
                <a:cs typeface="Arial" charset="0"/>
              </a:rPr>
              <a:t>”)[0];</a:t>
            </a:r>
          </a:p>
          <a:p>
            <a:pPr indent="60325">
              <a:buFontTx/>
              <a:buNone/>
              <a:defRPr/>
            </a:pPr>
            <a:r>
              <a:rPr lang="en-US" sz="1800" dirty="0" err="1" smtClean="0">
                <a:cs typeface="Arial" charset="0"/>
              </a:rPr>
              <a:t>x.appendChild</a:t>
            </a:r>
            <a:r>
              <a:rPr lang="en-US" sz="1800" dirty="0" smtClean="0">
                <a:cs typeface="Arial" charset="0"/>
              </a:rPr>
              <a:t>(</a:t>
            </a:r>
            <a:r>
              <a:rPr lang="en-US" sz="1800" dirty="0" err="1" smtClean="0">
                <a:cs typeface="Arial" charset="0"/>
              </a:rPr>
              <a:t>newCDATA</a:t>
            </a:r>
            <a:r>
              <a:rPr lang="en-US" sz="1800" dirty="0" smtClean="0">
                <a:cs typeface="Arial" charset="0"/>
              </a:rPr>
              <a:t>);</a:t>
            </a:r>
          </a:p>
          <a:p>
            <a:pPr indent="1588">
              <a:buFontTx/>
              <a:buNone/>
              <a:defRPr/>
            </a:pPr>
            <a:endParaRPr lang="en-US" sz="1800"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EAA0DFB3-9CA0-4DD6-BBDB-32984779FA76}" type="slidenum">
              <a:rPr lang="en-US" altLang="vi-VN" sz="1400">
                <a:solidFill>
                  <a:schemeClr val="tx1"/>
                </a:solidFill>
                <a:latin typeface="Arial" panose="020B0604020202020204" pitchFamily="34" charset="0"/>
              </a:rPr>
              <a:pPr eaLnBrk="1" hangingPunct="1"/>
              <a:t>28</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52400"/>
            <a:ext cx="8229600" cy="1143000"/>
          </a:xfrm>
        </p:spPr>
        <p:txBody>
          <a:bodyPr/>
          <a:lstStyle/>
          <a:p>
            <a:pPr eaLnBrk="1" hangingPunct="1"/>
            <a:r>
              <a:rPr lang="en-US" altLang="vi-VN" sz="2800" smtClean="0">
                <a:solidFill>
                  <a:schemeClr val="bg1"/>
                </a:solidFill>
                <a:cs typeface="Arial" panose="020B0604020202020204" pitchFamily="34" charset="0"/>
              </a:rPr>
              <a:t>Các thao tác trên  nút</a:t>
            </a:r>
          </a:p>
        </p:txBody>
      </p:sp>
      <p:sp>
        <p:nvSpPr>
          <p:cNvPr id="13315" name="Content Placeholder 2"/>
          <p:cNvSpPr>
            <a:spLocks noGrp="1"/>
          </p:cNvSpPr>
          <p:nvPr>
            <p:ph idx="1"/>
          </p:nvPr>
        </p:nvSpPr>
        <p:spPr>
          <a:xfrm>
            <a:off x="457200" y="1295400"/>
            <a:ext cx="8229600" cy="4830763"/>
          </a:xfrm>
        </p:spPr>
        <p:txBody>
          <a:bodyPr/>
          <a:lstStyle/>
          <a:p>
            <a:pPr eaLnBrk="1" hangingPunct="1">
              <a:buFontTx/>
              <a:buNone/>
              <a:defRPr/>
            </a:pPr>
            <a:r>
              <a:rPr lang="en-US" sz="1800" b="1" i="1" dirty="0" err="1" smtClean="0">
                <a:solidFill>
                  <a:srgbClr val="FF0000"/>
                </a:solidFill>
              </a:rPr>
              <a:t>Tạo</a:t>
            </a:r>
            <a:r>
              <a:rPr lang="en-US" sz="1800" b="1" i="1" dirty="0" smtClean="0">
                <a:solidFill>
                  <a:srgbClr val="FF0000"/>
                </a:solidFill>
              </a:rPr>
              <a:t> </a:t>
            </a:r>
            <a:r>
              <a:rPr lang="en-US" sz="1800" b="1" i="1" dirty="0" err="1" smtClean="0">
                <a:solidFill>
                  <a:srgbClr val="FF0000"/>
                </a:solidFill>
              </a:rPr>
              <a:t>nút</a:t>
            </a:r>
            <a:endParaRPr lang="en-US" sz="1800" b="1" i="1" dirty="0" smtClean="0">
              <a:solidFill>
                <a:srgbClr val="FF0000"/>
              </a:solidFill>
            </a:endParaRPr>
          </a:p>
          <a:p>
            <a:pPr>
              <a:buFontTx/>
              <a:buNone/>
              <a:defRPr/>
            </a:pPr>
            <a:r>
              <a:rPr lang="en-US" sz="1800" b="1" i="1" dirty="0" err="1" smtClean="0">
                <a:cs typeface="Arial" charset="0"/>
              </a:rPr>
              <a:t>Tạo</a:t>
            </a:r>
            <a:r>
              <a:rPr lang="en-US" sz="1800" b="1" i="1" dirty="0" smtClean="0">
                <a:cs typeface="Arial" charset="0"/>
              </a:rPr>
              <a:t> </a:t>
            </a:r>
            <a:r>
              <a:rPr lang="en-US" sz="1800" b="1" i="1" dirty="0" err="1" smtClean="0">
                <a:cs typeface="Arial" charset="0"/>
              </a:rPr>
              <a:t>nút</a:t>
            </a:r>
            <a:r>
              <a:rPr lang="en-US" sz="1800" b="1" i="1" dirty="0" smtClean="0">
                <a:cs typeface="Arial" charset="0"/>
              </a:rPr>
              <a:t> </a:t>
            </a:r>
            <a:r>
              <a:rPr lang="en-US" sz="1800" b="1" i="1" dirty="0" err="1" smtClean="0">
                <a:cs typeface="Arial" charset="0"/>
              </a:rPr>
              <a:t>chú</a:t>
            </a:r>
            <a:r>
              <a:rPr lang="en-US" sz="1800" b="1" i="1" dirty="0" smtClean="0">
                <a:cs typeface="Arial" charset="0"/>
              </a:rPr>
              <a:t> </a:t>
            </a:r>
            <a:r>
              <a:rPr lang="en-US" sz="1800" b="1" i="1" dirty="0" err="1" smtClean="0">
                <a:cs typeface="Arial" charset="0"/>
              </a:rPr>
              <a:t>thích</a:t>
            </a:r>
            <a:r>
              <a:rPr lang="en-US" sz="1800" b="1" i="1"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b="1" i="1" dirty="0" err="1" smtClean="0">
                <a:cs typeface="Arial" charset="0"/>
              </a:rPr>
              <a:t>createComment</a:t>
            </a:r>
            <a:r>
              <a:rPr lang="en-US" sz="1800" b="1" i="1" dirty="0" smtClean="0">
                <a:cs typeface="Arial" charset="0"/>
              </a:rPr>
              <a:t>()</a:t>
            </a:r>
          </a:p>
          <a:p>
            <a:pPr indent="60325">
              <a:buFontTx/>
              <a:buNone/>
              <a:defRPr/>
            </a:pPr>
            <a:r>
              <a:rPr lang="en-US" sz="1800" dirty="0" err="1" smtClean="0">
                <a:solidFill>
                  <a:srgbClr val="0000FF"/>
                </a:solidFill>
                <a:cs typeface="Arial" charset="0"/>
              </a:rPr>
              <a:t>xmlDoc</a:t>
            </a:r>
            <a:r>
              <a:rPr lang="en-US" sz="1800" dirty="0" smtClean="0">
                <a:solidFill>
                  <a:srgbClr val="0000FF"/>
                </a:solidFill>
                <a:cs typeface="Arial" charset="0"/>
              </a:rPr>
              <a:t> = </a:t>
            </a:r>
            <a:r>
              <a:rPr lang="en-US" sz="1800" dirty="0" err="1" smtClean="0">
                <a:solidFill>
                  <a:srgbClr val="0000FF"/>
                </a:solidFill>
                <a:cs typeface="Arial" charset="0"/>
              </a:rPr>
              <a:t>loadXMLDoc</a:t>
            </a:r>
            <a:r>
              <a:rPr lang="en-US" sz="1800" dirty="0" smtClean="0">
                <a:solidFill>
                  <a:srgbClr val="0000FF"/>
                </a:solidFill>
                <a:cs typeface="Arial" charset="0"/>
              </a:rPr>
              <a:t>(“cuonsach.xml”);</a:t>
            </a:r>
          </a:p>
          <a:p>
            <a:pPr indent="60325">
              <a:buFontTx/>
              <a:buNone/>
              <a:defRPr/>
            </a:pPr>
            <a:r>
              <a:rPr lang="en-US" sz="1800" dirty="0" err="1" smtClean="0">
                <a:solidFill>
                  <a:srgbClr val="0000FF"/>
                </a:solidFill>
                <a:cs typeface="Arial" charset="0"/>
              </a:rPr>
              <a:t>Newcomment</a:t>
            </a:r>
            <a:r>
              <a:rPr lang="en-US" sz="1800" dirty="0" smtClean="0">
                <a:solidFill>
                  <a:srgbClr val="0000FF"/>
                </a:solidFill>
                <a:cs typeface="Arial" charset="0"/>
              </a:rPr>
              <a:t> = </a:t>
            </a:r>
            <a:r>
              <a:rPr lang="en-US" sz="1800" dirty="0" err="1" smtClean="0">
                <a:solidFill>
                  <a:srgbClr val="0000FF"/>
                </a:solidFill>
                <a:cs typeface="Arial" charset="0"/>
              </a:rPr>
              <a:t>xmlDoc.createComment</a:t>
            </a:r>
            <a:r>
              <a:rPr lang="en-US" sz="1800" dirty="0" smtClean="0">
                <a:solidFill>
                  <a:srgbClr val="0000FF"/>
                </a:solidFill>
                <a:cs typeface="Arial" charset="0"/>
              </a:rPr>
              <a:t>(“</a:t>
            </a:r>
            <a:r>
              <a:rPr lang="en-US" sz="1800" dirty="0" err="1" smtClean="0">
                <a:solidFill>
                  <a:srgbClr val="0000FF"/>
                </a:solidFill>
                <a:cs typeface="Arial" charset="0"/>
              </a:rPr>
              <a:t>abcdef</a:t>
            </a:r>
            <a:r>
              <a:rPr lang="en-US" sz="1800" dirty="0" smtClean="0">
                <a:solidFill>
                  <a:srgbClr val="0000FF"/>
                </a:solidFill>
                <a:cs typeface="Arial" charset="0"/>
              </a:rPr>
              <a:t>”);</a:t>
            </a:r>
          </a:p>
          <a:p>
            <a:pPr indent="60325">
              <a:buFontTx/>
              <a:buNone/>
              <a:defRPr/>
            </a:pPr>
            <a:r>
              <a:rPr lang="en-US" sz="1800" dirty="0" smtClean="0">
                <a:solidFill>
                  <a:srgbClr val="0000FF"/>
                </a:solidFill>
                <a:cs typeface="Arial" charset="0"/>
              </a:rPr>
              <a:t>x = </a:t>
            </a:r>
            <a:r>
              <a:rPr lang="en-US" sz="1800" dirty="0" err="1" smtClean="0">
                <a:solidFill>
                  <a:srgbClr val="0000FF"/>
                </a:solidFill>
                <a:cs typeface="Arial" charset="0"/>
              </a:rPr>
              <a:t>xmlDoc.getElementByTagName</a:t>
            </a:r>
            <a:r>
              <a:rPr lang="en-US" sz="1800" dirty="0" smtClean="0">
                <a:solidFill>
                  <a:srgbClr val="0000FF"/>
                </a:solidFill>
                <a:cs typeface="Arial" charset="0"/>
              </a:rPr>
              <a:t>(“</a:t>
            </a:r>
            <a:r>
              <a:rPr lang="en-US" sz="1800" dirty="0" err="1" smtClean="0">
                <a:solidFill>
                  <a:srgbClr val="0000FF"/>
                </a:solidFill>
                <a:cs typeface="Arial" charset="0"/>
              </a:rPr>
              <a:t>cuonsach</a:t>
            </a:r>
            <a:r>
              <a:rPr lang="en-US" sz="1800" dirty="0" smtClean="0">
                <a:solidFill>
                  <a:srgbClr val="0000FF"/>
                </a:solidFill>
                <a:cs typeface="Arial" charset="0"/>
              </a:rPr>
              <a:t>”)[0];</a:t>
            </a:r>
          </a:p>
          <a:p>
            <a:pPr indent="60325">
              <a:buFontTx/>
              <a:buNone/>
              <a:defRPr/>
            </a:pPr>
            <a:r>
              <a:rPr lang="en-US" sz="1800" dirty="0" err="1" smtClean="0">
                <a:solidFill>
                  <a:srgbClr val="0000FF"/>
                </a:solidFill>
                <a:cs typeface="Arial" charset="0"/>
              </a:rPr>
              <a:t>x.appendChild</a:t>
            </a:r>
            <a:r>
              <a:rPr lang="en-US" sz="1800" dirty="0" smtClean="0">
                <a:solidFill>
                  <a:srgbClr val="0000FF"/>
                </a:solidFill>
                <a:cs typeface="Arial" charset="0"/>
              </a:rPr>
              <a:t>(</a:t>
            </a:r>
            <a:r>
              <a:rPr lang="en-US" sz="1800" dirty="0" err="1" smtClean="0">
                <a:solidFill>
                  <a:srgbClr val="0000FF"/>
                </a:solidFill>
                <a:cs typeface="Arial" charset="0"/>
              </a:rPr>
              <a:t>Newcomment</a:t>
            </a:r>
            <a:r>
              <a:rPr lang="en-US" sz="1800" dirty="0" smtClean="0">
                <a:solidFill>
                  <a:srgbClr val="0000FF"/>
                </a:solidFill>
                <a:cs typeface="Arial" charset="0"/>
              </a:rPr>
              <a:t>);</a:t>
            </a:r>
          </a:p>
          <a:p>
            <a:pPr>
              <a:buFontTx/>
              <a:buNone/>
              <a:defRPr/>
            </a:pPr>
            <a:r>
              <a:rPr lang="en-US" sz="1800" b="1" i="1" dirty="0" err="1" smtClean="0">
                <a:solidFill>
                  <a:srgbClr val="FF0000"/>
                </a:solidFill>
                <a:cs typeface="Arial" charset="0"/>
              </a:rPr>
              <a:t>Xóa</a:t>
            </a:r>
            <a:r>
              <a:rPr lang="en-US" sz="1800" b="1" i="1" dirty="0" smtClean="0">
                <a:solidFill>
                  <a:srgbClr val="FF0000"/>
                </a:solidFill>
                <a:cs typeface="Arial" charset="0"/>
              </a:rPr>
              <a:t> </a:t>
            </a:r>
            <a:r>
              <a:rPr lang="en-US" sz="1800" b="1" i="1" dirty="0" err="1" smtClean="0">
                <a:solidFill>
                  <a:srgbClr val="FF0000"/>
                </a:solidFill>
                <a:cs typeface="Arial" charset="0"/>
              </a:rPr>
              <a:t>nút</a:t>
            </a:r>
            <a:endParaRPr lang="en-US" sz="1800" b="1" i="1" dirty="0" smtClean="0">
              <a:solidFill>
                <a:srgbClr val="FF0000"/>
              </a:solidFill>
              <a:cs typeface="Arial" charset="0"/>
            </a:endParaRPr>
          </a:p>
          <a:p>
            <a:pPr>
              <a:buFontTx/>
              <a:buNone/>
              <a:defRPr/>
            </a:pPr>
            <a:r>
              <a:rPr lang="en-US" sz="1800" b="1" i="1" dirty="0" err="1" smtClean="0">
                <a:cs typeface="Arial" charset="0"/>
              </a:rPr>
              <a:t>Xóa</a:t>
            </a:r>
            <a:r>
              <a:rPr lang="en-US" sz="1800" b="1" i="1" dirty="0" smtClean="0">
                <a:cs typeface="Arial" charset="0"/>
              </a:rPr>
              <a:t> </a:t>
            </a:r>
            <a:r>
              <a:rPr lang="en-US" sz="1800" b="1" i="1" dirty="0" err="1" smtClean="0">
                <a:cs typeface="Arial" charset="0"/>
              </a:rPr>
              <a:t>nút</a:t>
            </a:r>
            <a:r>
              <a:rPr lang="en-US" sz="1800" b="1" i="1" dirty="0" smtClean="0">
                <a:cs typeface="Arial" charset="0"/>
              </a:rPr>
              <a:t> con: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dirty="0" err="1" smtClean="0">
                <a:cs typeface="Arial" charset="0"/>
              </a:rPr>
              <a:t>removeChild</a:t>
            </a:r>
            <a:r>
              <a:rPr lang="en-US" sz="1800" dirty="0" smtClean="0">
                <a:cs typeface="Arial" charset="0"/>
              </a:rPr>
              <a:t>(). </a:t>
            </a:r>
            <a:r>
              <a:rPr lang="en-US" sz="1800" dirty="0" err="1" smtClean="0">
                <a:cs typeface="Arial" charset="0"/>
              </a:rPr>
              <a:t>Khi</a:t>
            </a:r>
            <a:r>
              <a:rPr lang="en-US" sz="1800" dirty="0" smtClean="0">
                <a:cs typeface="Arial" charset="0"/>
              </a:rPr>
              <a:t> </a:t>
            </a:r>
            <a:r>
              <a:rPr lang="en-US" sz="1800" dirty="0" err="1" smtClean="0">
                <a:cs typeface="Arial" charset="0"/>
              </a:rPr>
              <a:t>một</a:t>
            </a:r>
            <a:r>
              <a:rPr lang="en-US" sz="1800" dirty="0" smtClean="0">
                <a:cs typeface="Arial" charset="0"/>
              </a:rPr>
              <a:t> </a:t>
            </a:r>
            <a:r>
              <a:rPr lang="en-US" sz="1800" dirty="0" err="1" smtClean="0">
                <a:cs typeface="Arial" charset="0"/>
              </a:rPr>
              <a:t>nút</a:t>
            </a:r>
            <a:r>
              <a:rPr lang="en-US" sz="1800" dirty="0" smtClean="0">
                <a:cs typeface="Arial" charset="0"/>
              </a:rPr>
              <a:t> </a:t>
            </a:r>
            <a:r>
              <a:rPr lang="en-US" sz="1800" dirty="0" err="1" smtClean="0">
                <a:cs typeface="Arial" charset="0"/>
              </a:rPr>
              <a:t>được</a:t>
            </a:r>
            <a:r>
              <a:rPr lang="en-US" sz="1800" dirty="0" smtClean="0">
                <a:cs typeface="Arial" charset="0"/>
              </a:rPr>
              <a:t> </a:t>
            </a:r>
            <a:r>
              <a:rPr lang="en-US" sz="1800" dirty="0" err="1" smtClean="0">
                <a:cs typeface="Arial" charset="0"/>
              </a:rPr>
              <a:t>xóa</a:t>
            </a:r>
            <a:r>
              <a:rPr lang="en-US" sz="1800" dirty="0" smtClean="0">
                <a:cs typeface="Arial" charset="0"/>
              </a:rPr>
              <a:t> </a:t>
            </a:r>
            <a:r>
              <a:rPr lang="en-US" sz="1800" dirty="0" err="1" smtClean="0">
                <a:cs typeface="Arial" charset="0"/>
              </a:rPr>
              <a:t>thì</a:t>
            </a:r>
            <a:r>
              <a:rPr lang="en-US" sz="1800" dirty="0" smtClean="0">
                <a:cs typeface="Arial" charset="0"/>
              </a:rPr>
              <a:t> </a:t>
            </a:r>
            <a:r>
              <a:rPr lang="en-US" sz="1800" dirty="0" err="1" smtClean="0">
                <a:cs typeface="Arial" charset="0"/>
              </a:rPr>
              <a:t>tất</a:t>
            </a:r>
            <a:r>
              <a:rPr lang="en-US" sz="1800" dirty="0" smtClean="0">
                <a:cs typeface="Arial" charset="0"/>
              </a:rPr>
              <a:t> </a:t>
            </a:r>
            <a:r>
              <a:rPr lang="en-US" sz="1800" dirty="0" err="1" smtClean="0">
                <a:cs typeface="Arial" charset="0"/>
              </a:rPr>
              <a:t>cả</a:t>
            </a:r>
            <a:r>
              <a:rPr lang="en-US" sz="1800" dirty="0" smtClean="0">
                <a:cs typeface="Arial" charset="0"/>
              </a:rPr>
              <a:t> </a:t>
            </a:r>
            <a:r>
              <a:rPr lang="en-US" sz="1800" dirty="0" err="1" smtClean="0">
                <a:cs typeface="Arial" charset="0"/>
              </a:rPr>
              <a:t>các</a:t>
            </a:r>
            <a:r>
              <a:rPr lang="en-US" sz="1800" dirty="0" smtClean="0">
                <a:cs typeface="Arial" charset="0"/>
              </a:rPr>
              <a:t> </a:t>
            </a:r>
            <a:r>
              <a:rPr lang="en-US" sz="1800" dirty="0" err="1" smtClean="0">
                <a:cs typeface="Arial" charset="0"/>
              </a:rPr>
              <a:t>nút</a:t>
            </a:r>
            <a:r>
              <a:rPr lang="en-US" sz="1800" dirty="0" smtClean="0">
                <a:cs typeface="Arial" charset="0"/>
              </a:rPr>
              <a:t> con </a:t>
            </a:r>
            <a:r>
              <a:rPr lang="en-US" sz="1800" dirty="0" err="1" smtClean="0">
                <a:cs typeface="Arial" charset="0"/>
              </a:rPr>
              <a:t>của</a:t>
            </a:r>
            <a:r>
              <a:rPr lang="en-US" sz="1800" dirty="0" smtClean="0">
                <a:cs typeface="Arial" charset="0"/>
              </a:rPr>
              <a:t> </a:t>
            </a:r>
            <a:r>
              <a:rPr lang="en-US" sz="1800" dirty="0" err="1" smtClean="0">
                <a:cs typeface="Arial" charset="0"/>
              </a:rPr>
              <a:t>nó</a:t>
            </a:r>
            <a:r>
              <a:rPr lang="en-US" sz="1800" dirty="0" smtClean="0">
                <a:cs typeface="Arial" charset="0"/>
              </a:rPr>
              <a:t> </a:t>
            </a:r>
            <a:r>
              <a:rPr lang="en-US" sz="1800" dirty="0" err="1" smtClean="0">
                <a:cs typeface="Arial" charset="0"/>
              </a:rPr>
              <a:t>cũng</a:t>
            </a:r>
            <a:r>
              <a:rPr lang="en-US" sz="1800" dirty="0" smtClean="0">
                <a:cs typeface="Arial" charset="0"/>
              </a:rPr>
              <a:t> </a:t>
            </a:r>
            <a:r>
              <a:rPr lang="en-US" sz="1800" dirty="0" err="1" smtClean="0">
                <a:cs typeface="Arial" charset="0"/>
              </a:rPr>
              <a:t>được</a:t>
            </a:r>
            <a:r>
              <a:rPr lang="en-US" sz="1800" dirty="0" smtClean="0">
                <a:cs typeface="Arial" charset="0"/>
              </a:rPr>
              <a:t> </a:t>
            </a:r>
            <a:r>
              <a:rPr lang="en-US" sz="1800" dirty="0" err="1" smtClean="0">
                <a:cs typeface="Arial" charset="0"/>
              </a:rPr>
              <a:t>xóa</a:t>
            </a:r>
            <a:r>
              <a:rPr lang="en-US" sz="1800" dirty="0" smtClean="0">
                <a:cs typeface="Arial" charset="0"/>
              </a:rPr>
              <a:t>.</a:t>
            </a:r>
          </a:p>
          <a:p>
            <a:pPr marL="0" indent="285750">
              <a:buFontTx/>
              <a:buNone/>
              <a:defRPr/>
            </a:pPr>
            <a:r>
              <a:rPr lang="en-US" sz="1800" dirty="0" err="1" smtClean="0">
                <a:cs typeface="Arial" charset="0"/>
              </a:rPr>
              <a:t>Khi</a:t>
            </a:r>
            <a:r>
              <a:rPr lang="en-US" sz="1800" dirty="0" smtClean="0">
                <a:cs typeface="Arial" charset="0"/>
              </a:rPr>
              <a:t> </a:t>
            </a:r>
            <a:r>
              <a:rPr lang="en-US" sz="1800" dirty="0" err="1" smtClean="0">
                <a:cs typeface="Arial" charset="0"/>
              </a:rPr>
              <a:t>xác</a:t>
            </a:r>
            <a:r>
              <a:rPr lang="en-US" sz="1800" dirty="0" smtClean="0">
                <a:cs typeface="Arial" charset="0"/>
              </a:rPr>
              <a:t> </a:t>
            </a:r>
            <a:r>
              <a:rPr lang="en-US" sz="1800" dirty="0" err="1" smtClean="0">
                <a:cs typeface="Arial" charset="0"/>
              </a:rPr>
              <a:t>định</a:t>
            </a:r>
            <a:r>
              <a:rPr lang="en-US" sz="1800" dirty="0" smtClean="0">
                <a:cs typeface="Arial" charset="0"/>
              </a:rPr>
              <a:t> </a:t>
            </a:r>
            <a:r>
              <a:rPr lang="en-US" sz="1800" dirty="0" err="1" smtClean="0">
                <a:cs typeface="Arial" charset="0"/>
              </a:rPr>
              <a:t>nút</a:t>
            </a:r>
            <a:r>
              <a:rPr lang="en-US" sz="1800" dirty="0" smtClean="0">
                <a:cs typeface="Arial" charset="0"/>
              </a:rPr>
              <a:t> </a:t>
            </a:r>
            <a:r>
              <a:rPr lang="en-US" sz="1800" dirty="0" err="1" smtClean="0">
                <a:cs typeface="Arial" charset="0"/>
              </a:rPr>
              <a:t>muốn</a:t>
            </a:r>
            <a:r>
              <a:rPr lang="en-US" sz="1800" dirty="0" smtClean="0">
                <a:cs typeface="Arial" charset="0"/>
              </a:rPr>
              <a:t> </a:t>
            </a:r>
            <a:r>
              <a:rPr lang="en-US" sz="1800" dirty="0" err="1" smtClean="0">
                <a:cs typeface="Arial" charset="0"/>
              </a:rPr>
              <a:t>xóa</a:t>
            </a:r>
            <a:r>
              <a:rPr lang="en-US" sz="1800" dirty="0" smtClean="0">
                <a:cs typeface="Arial" charset="0"/>
              </a:rPr>
              <a:t> ta </a:t>
            </a:r>
            <a:r>
              <a:rPr lang="en-US" sz="1800" dirty="0" err="1" smtClean="0">
                <a:cs typeface="Arial" charset="0"/>
              </a:rPr>
              <a:t>có</a:t>
            </a:r>
            <a:r>
              <a:rPr lang="en-US" sz="1800" dirty="0" smtClean="0">
                <a:cs typeface="Arial" charset="0"/>
              </a:rPr>
              <a:t> </a:t>
            </a:r>
            <a:r>
              <a:rPr lang="en-US" sz="1800" dirty="0" err="1" smtClean="0">
                <a:cs typeface="Arial" charset="0"/>
              </a:rPr>
              <a:t>thể</a:t>
            </a:r>
            <a:r>
              <a:rPr lang="en-US" sz="1800"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các</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dirty="0" err="1" smtClean="0">
                <a:cs typeface="Arial" charset="0"/>
              </a:rPr>
              <a:t>parentNode</a:t>
            </a:r>
            <a:r>
              <a:rPr lang="en-US" sz="1800" dirty="0" smtClean="0">
                <a:cs typeface="Arial" charset="0"/>
              </a:rPr>
              <a:t> </a:t>
            </a:r>
            <a:r>
              <a:rPr lang="en-US" sz="1800" dirty="0" err="1" smtClean="0">
                <a:cs typeface="Arial" charset="0"/>
              </a:rPr>
              <a:t>để</a:t>
            </a:r>
            <a:r>
              <a:rPr lang="en-US" sz="1800" dirty="0" smtClean="0">
                <a:cs typeface="Arial" charset="0"/>
              </a:rPr>
              <a:t> di </a:t>
            </a:r>
            <a:r>
              <a:rPr lang="en-US" sz="1800" dirty="0" err="1" smtClean="0">
                <a:cs typeface="Arial" charset="0"/>
              </a:rPr>
              <a:t>chuyển</a:t>
            </a:r>
            <a:r>
              <a:rPr lang="en-US" sz="1800" dirty="0" smtClean="0">
                <a:cs typeface="Arial" charset="0"/>
              </a:rPr>
              <a:t> </a:t>
            </a:r>
            <a:r>
              <a:rPr lang="en-US" sz="1800" dirty="0" err="1" smtClean="0">
                <a:cs typeface="Arial" charset="0"/>
              </a:rPr>
              <a:t>đến</a:t>
            </a:r>
            <a:r>
              <a:rPr lang="en-US" sz="1800" dirty="0" smtClean="0">
                <a:cs typeface="Arial" charset="0"/>
              </a:rPr>
              <a:t> </a:t>
            </a:r>
            <a:r>
              <a:rPr lang="en-US" sz="1800" dirty="0" err="1" smtClean="0">
                <a:cs typeface="Arial" charset="0"/>
              </a:rPr>
              <a:t>nút</a:t>
            </a:r>
            <a:r>
              <a:rPr lang="en-US" sz="1800" dirty="0" smtClean="0">
                <a:cs typeface="Arial" charset="0"/>
              </a:rPr>
              <a:t> cha </a:t>
            </a:r>
            <a:r>
              <a:rPr lang="en-US" sz="1800" dirty="0" err="1" smtClean="0">
                <a:cs typeface="Arial" charset="0"/>
              </a:rPr>
              <a:t>và</a:t>
            </a:r>
            <a:r>
              <a:rPr lang="en-US" sz="1800" dirty="0" smtClean="0">
                <a:cs typeface="Arial" charset="0"/>
              </a:rPr>
              <a:t> </a:t>
            </a:r>
            <a:r>
              <a:rPr lang="en-US" sz="1800" dirty="0" err="1" smtClean="0">
                <a:cs typeface="Arial" charset="0"/>
              </a:rPr>
              <a:t>dùng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dirty="0" err="1" smtClean="0">
                <a:cs typeface="Arial" charset="0"/>
              </a:rPr>
              <a:t>removeChild</a:t>
            </a:r>
            <a:r>
              <a:rPr lang="en-US" sz="1800" dirty="0" smtClean="0">
                <a:cs typeface="Arial" charset="0"/>
              </a:rPr>
              <a:t>():</a:t>
            </a:r>
          </a:p>
          <a:p>
            <a:pPr indent="120650">
              <a:buFontTx/>
              <a:buNone/>
              <a:defRPr/>
            </a:pPr>
            <a:r>
              <a:rPr lang="en-US" sz="1800" dirty="0" err="1" smtClean="0">
                <a:solidFill>
                  <a:srgbClr val="0000FF"/>
                </a:solidFill>
                <a:cs typeface="Arial" charset="0"/>
              </a:rPr>
              <a:t>xmlDoc</a:t>
            </a:r>
            <a:r>
              <a:rPr lang="en-US" sz="1800" dirty="0" smtClean="0">
                <a:solidFill>
                  <a:srgbClr val="0000FF"/>
                </a:solidFill>
                <a:cs typeface="Arial" charset="0"/>
              </a:rPr>
              <a:t> = </a:t>
            </a:r>
            <a:r>
              <a:rPr lang="en-US" sz="1800" dirty="0" err="1" smtClean="0">
                <a:solidFill>
                  <a:srgbClr val="0000FF"/>
                </a:solidFill>
                <a:cs typeface="Arial" charset="0"/>
              </a:rPr>
              <a:t>loadXMLDoc</a:t>
            </a:r>
            <a:r>
              <a:rPr lang="en-US" sz="1800" dirty="0" smtClean="0">
                <a:solidFill>
                  <a:srgbClr val="0000FF"/>
                </a:solidFill>
                <a:cs typeface="Arial" charset="0"/>
              </a:rPr>
              <a:t>(“cuonsach.xml”);</a:t>
            </a:r>
          </a:p>
          <a:p>
            <a:pPr indent="60325">
              <a:buFontTx/>
              <a:buNone/>
              <a:defRPr/>
            </a:pPr>
            <a:r>
              <a:rPr lang="en-US" sz="1800" dirty="0" smtClean="0">
                <a:solidFill>
                  <a:srgbClr val="0000FF"/>
                </a:solidFill>
                <a:cs typeface="Arial" charset="0"/>
              </a:rPr>
              <a:t>x = </a:t>
            </a:r>
            <a:r>
              <a:rPr lang="en-US" sz="1800" dirty="0" err="1" smtClean="0">
                <a:solidFill>
                  <a:srgbClr val="0000FF"/>
                </a:solidFill>
                <a:cs typeface="Arial" charset="0"/>
              </a:rPr>
              <a:t>xmlDoc.getElementByTagName</a:t>
            </a:r>
            <a:r>
              <a:rPr lang="en-US" sz="1800" dirty="0" smtClean="0">
                <a:solidFill>
                  <a:srgbClr val="0000FF"/>
                </a:solidFill>
                <a:cs typeface="Arial" charset="0"/>
              </a:rPr>
              <a:t>(“</a:t>
            </a:r>
            <a:r>
              <a:rPr lang="en-US" sz="1800" dirty="0" err="1" smtClean="0">
                <a:solidFill>
                  <a:srgbClr val="0000FF"/>
                </a:solidFill>
                <a:cs typeface="Arial" charset="0"/>
              </a:rPr>
              <a:t>cuonsach</a:t>
            </a:r>
            <a:r>
              <a:rPr lang="en-US" sz="1800" dirty="0" smtClean="0">
                <a:solidFill>
                  <a:srgbClr val="0000FF"/>
                </a:solidFill>
                <a:cs typeface="Arial" charset="0"/>
              </a:rPr>
              <a:t>”)[0];</a:t>
            </a:r>
          </a:p>
          <a:p>
            <a:pPr indent="60325">
              <a:buFontTx/>
              <a:buNone/>
              <a:defRPr/>
            </a:pPr>
            <a:r>
              <a:rPr lang="en-US" sz="1800" dirty="0" err="1" smtClean="0">
                <a:solidFill>
                  <a:srgbClr val="0000FF"/>
                </a:solidFill>
                <a:cs typeface="Arial" charset="0"/>
              </a:rPr>
              <a:t>x.parentNode.removeChild</a:t>
            </a:r>
            <a:r>
              <a:rPr lang="en-US" sz="1800" dirty="0" smtClean="0">
                <a:solidFill>
                  <a:srgbClr val="0000FF"/>
                </a:solidFill>
                <a:cs typeface="Arial" charset="0"/>
              </a:rPr>
              <a:t>(x);</a:t>
            </a:r>
          </a:p>
          <a:p>
            <a:pPr indent="120650">
              <a:buFontTx/>
              <a:buNone/>
              <a:defRPr/>
            </a:pPr>
            <a:endParaRPr lang="en-US" sz="1800" dirty="0" smtClean="0">
              <a:cs typeface="Arial" charset="0"/>
            </a:endParaRPr>
          </a:p>
          <a:p>
            <a:pPr>
              <a:buFontTx/>
              <a:buNone/>
              <a:defRPr/>
            </a:pPr>
            <a:endParaRPr lang="en-US" sz="1800" b="1" i="1" dirty="0" smtClean="0">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E55A8C39-0870-49D0-8755-541FEBAF6E51}" type="slidenum">
              <a:rPr lang="en-US" altLang="vi-VN" sz="1400">
                <a:solidFill>
                  <a:schemeClr val="tx1"/>
                </a:solidFill>
                <a:latin typeface="Arial" panose="020B0604020202020204" pitchFamily="34" charset="0"/>
              </a:rPr>
              <a:pPr eaLnBrk="1" hangingPunct="1"/>
              <a:t>29</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1143000"/>
          </a:xfrm>
        </p:spPr>
        <p:txBody>
          <a:bodyPr/>
          <a:lstStyle/>
          <a:p>
            <a:pPr eaLnBrk="1" hangingPunct="1"/>
            <a:r>
              <a:rPr lang="en-US" altLang="vi-VN" sz="2800" b="1" smtClean="0">
                <a:solidFill>
                  <a:schemeClr val="bg1"/>
                </a:solidFill>
                <a:cs typeface="Arial" panose="020B0604020202020204" pitchFamily="34" charset="0"/>
              </a:rPr>
              <a:t>Giới thiệu</a:t>
            </a:r>
          </a:p>
        </p:txBody>
      </p:sp>
      <p:sp>
        <p:nvSpPr>
          <p:cNvPr id="4099" name="Content Placeholder 2"/>
          <p:cNvSpPr>
            <a:spLocks noGrp="1"/>
          </p:cNvSpPr>
          <p:nvPr>
            <p:ph idx="1"/>
          </p:nvPr>
        </p:nvSpPr>
        <p:spPr>
          <a:xfrm>
            <a:off x="533400" y="1295400"/>
            <a:ext cx="8229600" cy="4830763"/>
          </a:xfrm>
        </p:spPr>
        <p:txBody>
          <a:bodyPr/>
          <a:lstStyle/>
          <a:p>
            <a:pPr>
              <a:buFont typeface="Wingdings" panose="05000000000000000000" pitchFamily="2" charset="2"/>
              <a:buChar char="v"/>
            </a:pPr>
            <a:r>
              <a:rPr lang="de-DE" altLang="vi-VN" sz="2400" smtClean="0"/>
              <a:t>Cây được tạo thành từ nút.</a:t>
            </a:r>
          </a:p>
          <a:p>
            <a:pPr>
              <a:buFont typeface="Wingdings" panose="05000000000000000000" pitchFamily="2" charset="2"/>
              <a:buChar char="v"/>
            </a:pPr>
            <a:r>
              <a:rPr lang="de-DE" altLang="vi-VN" sz="2400" smtClean="0"/>
              <a:t>Có 12 loại kiểu nút khác nhau.</a:t>
            </a:r>
          </a:p>
          <a:p>
            <a:pPr>
              <a:buFont typeface="Wingdings" panose="05000000000000000000" pitchFamily="2" charset="2"/>
              <a:buChar char="v"/>
            </a:pPr>
            <a:r>
              <a:rPr lang="de-DE" altLang="vi-VN" sz="2400" smtClean="0"/>
              <a:t>Nút có thể chứa những nút khác (phụ thuộc vào loại nút).</a:t>
            </a:r>
          </a:p>
          <a:p>
            <a:pPr lvl="1">
              <a:buFont typeface="Wingdings" panose="05000000000000000000" pitchFamily="2" charset="2"/>
              <a:buChar char="§"/>
            </a:pPr>
            <a:r>
              <a:rPr lang="de-DE" altLang="vi-VN" sz="2000" smtClean="0">
                <a:solidFill>
                  <a:srgbClr val="006666"/>
                </a:solidFill>
              </a:rPr>
              <a:t>Nút cha chứa những nút con</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DA559AAF-9777-4946-A658-22545FC23195}" type="slidenum">
              <a:rPr lang="en-US" altLang="vi-VN" sz="1400">
                <a:solidFill>
                  <a:schemeClr val="tx1"/>
                </a:solidFill>
                <a:latin typeface="Arial" panose="020B0604020202020204" pitchFamily="34" charset="0"/>
              </a:rPr>
              <a:pPr eaLnBrk="1" hangingPunct="1"/>
              <a:t>3</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52400"/>
            <a:ext cx="8229600" cy="1143000"/>
          </a:xfrm>
        </p:spPr>
        <p:txBody>
          <a:bodyPr/>
          <a:lstStyle/>
          <a:p>
            <a:pPr eaLnBrk="1" hangingPunct="1"/>
            <a:r>
              <a:rPr lang="en-US" altLang="vi-VN" sz="2800" smtClean="0">
                <a:solidFill>
                  <a:schemeClr val="bg1"/>
                </a:solidFill>
                <a:cs typeface="Arial" panose="020B0604020202020204" pitchFamily="34" charset="0"/>
              </a:rPr>
              <a:t>Các thao tác trên  nút</a:t>
            </a:r>
          </a:p>
        </p:txBody>
      </p:sp>
      <p:sp>
        <p:nvSpPr>
          <p:cNvPr id="13315" name="Content Placeholder 2"/>
          <p:cNvSpPr>
            <a:spLocks noGrp="1"/>
          </p:cNvSpPr>
          <p:nvPr>
            <p:ph idx="1"/>
          </p:nvPr>
        </p:nvSpPr>
        <p:spPr>
          <a:xfrm>
            <a:off x="457200" y="1295400"/>
            <a:ext cx="8229600" cy="4830763"/>
          </a:xfrm>
        </p:spPr>
        <p:txBody>
          <a:bodyPr/>
          <a:lstStyle/>
          <a:p>
            <a:pPr eaLnBrk="1" hangingPunct="1">
              <a:buFontTx/>
              <a:buNone/>
              <a:defRPr/>
            </a:pPr>
            <a:r>
              <a:rPr lang="en-US" sz="1800" b="1" dirty="0" err="1" smtClean="0">
                <a:solidFill>
                  <a:srgbClr val="FF0000"/>
                </a:solidFill>
                <a:cs typeface="Arial" charset="0"/>
              </a:rPr>
              <a:t>Xóa</a:t>
            </a:r>
            <a:r>
              <a:rPr lang="en-US" sz="1800" b="1" dirty="0" smtClean="0">
                <a:solidFill>
                  <a:srgbClr val="FF0000"/>
                </a:solidFill>
                <a:cs typeface="Arial" charset="0"/>
              </a:rPr>
              <a:t> </a:t>
            </a:r>
            <a:r>
              <a:rPr lang="en-US" sz="1800" b="1" dirty="0" err="1" smtClean="0">
                <a:solidFill>
                  <a:srgbClr val="FF0000"/>
                </a:solidFill>
                <a:cs typeface="Arial" charset="0"/>
              </a:rPr>
              <a:t>nút</a:t>
            </a:r>
            <a:endParaRPr lang="en-US" sz="1800" b="1" dirty="0" smtClean="0">
              <a:solidFill>
                <a:srgbClr val="FF0000"/>
              </a:solidFill>
              <a:cs typeface="Arial" charset="0"/>
            </a:endParaRPr>
          </a:p>
          <a:p>
            <a:pPr>
              <a:buFontTx/>
              <a:buNone/>
              <a:defRPr/>
            </a:pPr>
            <a:r>
              <a:rPr lang="en-US" sz="1800" b="1" i="1" dirty="0" err="1" smtClean="0">
                <a:cs typeface="Arial" charset="0"/>
              </a:rPr>
              <a:t>Xóa</a:t>
            </a:r>
            <a:r>
              <a:rPr lang="en-US" sz="1800" b="1" i="1" dirty="0" smtClean="0">
                <a:cs typeface="Arial" charset="0"/>
              </a:rPr>
              <a:t> </a:t>
            </a:r>
            <a:r>
              <a:rPr lang="en-US" sz="1800" b="1" i="1" dirty="0" err="1" smtClean="0">
                <a:cs typeface="Arial" charset="0"/>
              </a:rPr>
              <a:t>nút</a:t>
            </a:r>
            <a:r>
              <a:rPr lang="en-US" sz="1800" b="1" i="1" dirty="0" smtClean="0">
                <a:cs typeface="Arial" charset="0"/>
              </a:rPr>
              <a:t> </a:t>
            </a:r>
            <a:r>
              <a:rPr lang="en-US" sz="1800" b="1" i="1" dirty="0" err="1" smtClean="0">
                <a:cs typeface="Arial" charset="0"/>
              </a:rPr>
              <a:t>văn</a:t>
            </a:r>
            <a:r>
              <a:rPr lang="en-US" sz="1800" b="1" i="1" dirty="0" smtClean="0">
                <a:cs typeface="Arial" charset="0"/>
              </a:rPr>
              <a:t> </a:t>
            </a:r>
            <a:r>
              <a:rPr lang="en-US" sz="1800" b="1" i="1" dirty="0" err="1" smtClean="0">
                <a:cs typeface="Arial" charset="0"/>
              </a:rPr>
              <a:t>bản</a:t>
            </a:r>
            <a:r>
              <a:rPr lang="en-US" sz="1800" b="1" i="1"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dirty="0" err="1" smtClean="0">
                <a:cs typeface="Arial" charset="0"/>
              </a:rPr>
              <a:t>removeChild</a:t>
            </a:r>
            <a:r>
              <a:rPr lang="en-US" sz="1800" dirty="0" smtClean="0">
                <a:cs typeface="Arial" charset="0"/>
              </a:rPr>
              <a:t>(): </a:t>
            </a:r>
            <a:r>
              <a:rPr lang="en-US" sz="1800" dirty="0" err="1" smtClean="0">
                <a:cs typeface="Arial" charset="0"/>
              </a:rPr>
              <a:t>xóa</a:t>
            </a:r>
            <a:r>
              <a:rPr lang="en-US" sz="1800" dirty="0" smtClean="0">
                <a:cs typeface="Arial" charset="0"/>
              </a:rPr>
              <a:t> </a:t>
            </a:r>
            <a:r>
              <a:rPr lang="en-US" sz="1800" dirty="0" err="1" smtClean="0">
                <a:cs typeface="Arial" charset="0"/>
              </a:rPr>
              <a:t>một</a:t>
            </a:r>
            <a:r>
              <a:rPr lang="en-US" sz="1800" dirty="0" smtClean="0">
                <a:cs typeface="Arial" charset="0"/>
              </a:rPr>
              <a:t> </a:t>
            </a:r>
            <a:r>
              <a:rPr lang="en-US" sz="1800" dirty="0" err="1" smtClean="0">
                <a:cs typeface="Arial" charset="0"/>
              </a:rPr>
              <a:t>nút</a:t>
            </a:r>
            <a:r>
              <a:rPr lang="en-US" sz="1800" dirty="0" smtClean="0">
                <a:cs typeface="Arial" charset="0"/>
              </a:rPr>
              <a:t> </a:t>
            </a:r>
            <a:r>
              <a:rPr lang="en-US" sz="1800" dirty="0" err="1" smtClean="0">
                <a:cs typeface="Arial" charset="0"/>
              </a:rPr>
              <a:t>được</a:t>
            </a:r>
            <a:r>
              <a:rPr lang="en-US" sz="1800" dirty="0" smtClean="0">
                <a:cs typeface="Arial" charset="0"/>
              </a:rPr>
              <a:t> </a:t>
            </a:r>
            <a:r>
              <a:rPr lang="en-US" sz="1800" dirty="0" err="1" smtClean="0">
                <a:cs typeface="Arial" charset="0"/>
              </a:rPr>
              <a:t>chỉ</a:t>
            </a:r>
            <a:r>
              <a:rPr lang="en-US" sz="1800" dirty="0" smtClean="0">
                <a:cs typeface="Arial" charset="0"/>
              </a:rPr>
              <a:t> </a:t>
            </a:r>
            <a:r>
              <a:rPr lang="en-US" sz="1800" dirty="0" err="1" smtClean="0">
                <a:cs typeface="Arial" charset="0"/>
              </a:rPr>
              <a:t>ra</a:t>
            </a:r>
            <a:r>
              <a:rPr lang="en-US" sz="1800" dirty="0" smtClean="0">
                <a:cs typeface="Arial" charset="0"/>
              </a:rPr>
              <a:t>. </a:t>
            </a:r>
          </a:p>
          <a:p>
            <a:pPr indent="120650">
              <a:buFontTx/>
              <a:buNone/>
              <a:defRPr/>
            </a:pPr>
            <a:r>
              <a:rPr lang="en-US" sz="1800" dirty="0" err="1" smtClean="0">
                <a:solidFill>
                  <a:srgbClr val="0000FF"/>
                </a:solidFill>
                <a:cs typeface="Arial" charset="0"/>
              </a:rPr>
              <a:t>xmlDoc</a:t>
            </a:r>
            <a:r>
              <a:rPr lang="en-US" sz="1800" dirty="0" smtClean="0">
                <a:solidFill>
                  <a:srgbClr val="0000FF"/>
                </a:solidFill>
                <a:cs typeface="Arial" charset="0"/>
              </a:rPr>
              <a:t> = </a:t>
            </a:r>
            <a:r>
              <a:rPr lang="en-US" sz="1800" dirty="0" err="1" smtClean="0">
                <a:solidFill>
                  <a:srgbClr val="0000FF"/>
                </a:solidFill>
                <a:cs typeface="Arial" charset="0"/>
              </a:rPr>
              <a:t>loadXMLDoc</a:t>
            </a:r>
            <a:r>
              <a:rPr lang="en-US" sz="1800" dirty="0" smtClean="0">
                <a:solidFill>
                  <a:srgbClr val="0000FF"/>
                </a:solidFill>
                <a:cs typeface="Arial" charset="0"/>
              </a:rPr>
              <a:t>(“cuonsach.xml”);</a:t>
            </a:r>
          </a:p>
          <a:p>
            <a:pPr indent="60325">
              <a:buFontTx/>
              <a:buNone/>
              <a:defRPr/>
            </a:pPr>
            <a:r>
              <a:rPr lang="en-US" sz="1800" dirty="0" smtClean="0">
                <a:solidFill>
                  <a:srgbClr val="0000FF"/>
                </a:solidFill>
                <a:cs typeface="Arial" charset="0"/>
              </a:rPr>
              <a:t>x = </a:t>
            </a:r>
            <a:r>
              <a:rPr lang="en-US" sz="1800" dirty="0" err="1" smtClean="0">
                <a:solidFill>
                  <a:srgbClr val="0000FF"/>
                </a:solidFill>
                <a:cs typeface="Arial" charset="0"/>
              </a:rPr>
              <a:t>xmlDoc.getElementByTagName</a:t>
            </a:r>
            <a:r>
              <a:rPr lang="en-US" sz="1800" dirty="0" smtClean="0">
                <a:solidFill>
                  <a:srgbClr val="0000FF"/>
                </a:solidFill>
                <a:cs typeface="Arial" charset="0"/>
              </a:rPr>
              <a:t>(“</a:t>
            </a:r>
            <a:r>
              <a:rPr lang="en-US" sz="1800" dirty="0" err="1" smtClean="0">
                <a:solidFill>
                  <a:srgbClr val="0000FF"/>
                </a:solidFill>
                <a:cs typeface="Arial" charset="0"/>
              </a:rPr>
              <a:t>tieude</a:t>
            </a:r>
            <a:r>
              <a:rPr lang="en-US" sz="1800" dirty="0" smtClean="0">
                <a:solidFill>
                  <a:srgbClr val="0000FF"/>
                </a:solidFill>
                <a:cs typeface="Arial" charset="0"/>
              </a:rPr>
              <a:t>”)[0];</a:t>
            </a:r>
          </a:p>
          <a:p>
            <a:pPr indent="60325">
              <a:buFontTx/>
              <a:buNone/>
              <a:defRPr/>
            </a:pPr>
            <a:r>
              <a:rPr lang="en-US" sz="1800" dirty="0" smtClean="0">
                <a:solidFill>
                  <a:srgbClr val="0000FF"/>
                </a:solidFill>
                <a:cs typeface="Arial" charset="0"/>
              </a:rPr>
              <a:t>y= </a:t>
            </a:r>
            <a:r>
              <a:rPr lang="en-US" sz="1800" dirty="0" err="1" smtClean="0">
                <a:solidFill>
                  <a:srgbClr val="0000FF"/>
                </a:solidFill>
                <a:cs typeface="Arial" charset="0"/>
              </a:rPr>
              <a:t>x.childNode</a:t>
            </a:r>
            <a:r>
              <a:rPr lang="en-US" sz="1800" dirty="0" smtClean="0">
                <a:solidFill>
                  <a:srgbClr val="0000FF"/>
                </a:solidFill>
                <a:cs typeface="Arial" charset="0"/>
              </a:rPr>
              <a:t>[0];</a:t>
            </a:r>
          </a:p>
          <a:p>
            <a:pPr indent="120650">
              <a:buFontTx/>
              <a:buNone/>
              <a:defRPr/>
            </a:pPr>
            <a:r>
              <a:rPr lang="en-US" sz="1800" dirty="0" err="1" smtClean="0">
                <a:solidFill>
                  <a:srgbClr val="0000FF"/>
                </a:solidFill>
                <a:cs typeface="Arial" charset="0"/>
              </a:rPr>
              <a:t>x.removeChild</a:t>
            </a:r>
            <a:r>
              <a:rPr lang="en-US" sz="1800" dirty="0" smtClean="0">
                <a:solidFill>
                  <a:srgbClr val="0000FF"/>
                </a:solidFill>
                <a:cs typeface="Arial" charset="0"/>
              </a:rPr>
              <a:t>(y);</a:t>
            </a:r>
          </a:p>
          <a:p>
            <a:pPr>
              <a:buFontTx/>
              <a:buNone/>
              <a:defRPr/>
            </a:pPr>
            <a:r>
              <a:rPr lang="en-US" sz="1800" i="1" dirty="0" err="1" smtClean="0">
                <a:cs typeface="Arial" charset="0"/>
              </a:rPr>
              <a:t>Thay</a:t>
            </a:r>
            <a:r>
              <a:rPr lang="en-US" sz="1800" i="1" dirty="0" smtClean="0">
                <a:cs typeface="Arial" charset="0"/>
              </a:rPr>
              <a:t> </a:t>
            </a:r>
            <a:r>
              <a:rPr lang="en-US" sz="1800" i="1" dirty="0" err="1" smtClean="0">
                <a:cs typeface="Arial" charset="0"/>
              </a:rPr>
              <a:t>đổi</a:t>
            </a:r>
            <a:r>
              <a:rPr lang="en-US" sz="1800" i="1" dirty="0" smtClean="0">
                <a:cs typeface="Arial" charset="0"/>
              </a:rPr>
              <a:t> </a:t>
            </a:r>
            <a:r>
              <a:rPr lang="en-US" sz="1800" i="1" dirty="0" err="1" smtClean="0">
                <a:cs typeface="Arial" charset="0"/>
              </a:rPr>
              <a:t>hoặc</a:t>
            </a:r>
            <a:r>
              <a:rPr lang="en-US" sz="1800" i="1" dirty="0" smtClean="0">
                <a:cs typeface="Arial" charset="0"/>
              </a:rPr>
              <a:t> </a:t>
            </a:r>
            <a:r>
              <a:rPr lang="en-US" sz="1800" i="1" dirty="0" err="1" smtClean="0">
                <a:cs typeface="Arial" charset="0"/>
              </a:rPr>
              <a:t>loại</a:t>
            </a:r>
            <a:r>
              <a:rPr lang="en-US" sz="1800" i="1" dirty="0" smtClean="0">
                <a:cs typeface="Arial" charset="0"/>
              </a:rPr>
              <a:t> </a:t>
            </a:r>
            <a:r>
              <a:rPr lang="en-US" sz="1800" i="1" dirty="0" err="1" smtClean="0">
                <a:cs typeface="Arial" charset="0"/>
              </a:rPr>
              <a:t>bỏ</a:t>
            </a:r>
            <a:r>
              <a:rPr lang="en-US" sz="1800" i="1" dirty="0" smtClean="0">
                <a:cs typeface="Arial" charset="0"/>
              </a:rPr>
              <a:t> </a:t>
            </a:r>
            <a:r>
              <a:rPr lang="en-US" sz="1800" i="1" dirty="0" err="1" smtClean="0">
                <a:cs typeface="Arial" charset="0"/>
              </a:rPr>
              <a:t>giá</a:t>
            </a:r>
            <a:r>
              <a:rPr lang="en-US" sz="1800" i="1" dirty="0" smtClean="0">
                <a:cs typeface="Arial" charset="0"/>
              </a:rPr>
              <a:t> </a:t>
            </a:r>
            <a:r>
              <a:rPr lang="en-US" sz="1800" i="1" dirty="0" err="1" smtClean="0">
                <a:cs typeface="Arial" charset="0"/>
              </a:rPr>
              <a:t>trị</a:t>
            </a:r>
            <a:r>
              <a:rPr lang="en-US" sz="1800" i="1" dirty="0" smtClean="0">
                <a:cs typeface="Arial" charset="0"/>
              </a:rPr>
              <a:t> </a:t>
            </a:r>
            <a:r>
              <a:rPr lang="en-US" sz="1800" i="1" dirty="0" err="1" smtClean="0">
                <a:cs typeface="Arial" charset="0"/>
              </a:rPr>
              <a:t>của</a:t>
            </a:r>
            <a:r>
              <a:rPr lang="en-US" sz="1800" i="1" dirty="0" smtClean="0">
                <a:cs typeface="Arial" charset="0"/>
              </a:rPr>
              <a:t> </a:t>
            </a:r>
            <a:r>
              <a:rPr lang="en-US" sz="1800" i="1" dirty="0" err="1" smtClean="0">
                <a:cs typeface="Arial" charset="0"/>
              </a:rPr>
              <a:t>nút</a:t>
            </a:r>
            <a:r>
              <a:rPr lang="en-US" sz="1800" i="1" dirty="0" smtClean="0">
                <a:cs typeface="Arial" charset="0"/>
              </a:rPr>
              <a:t> </a:t>
            </a:r>
            <a:r>
              <a:rPr lang="en-US" sz="1800" i="1" dirty="0" err="1" smtClean="0">
                <a:cs typeface="Arial" charset="0"/>
              </a:rPr>
              <a:t>văn</a:t>
            </a:r>
            <a:r>
              <a:rPr lang="en-US" sz="1800" i="1" dirty="0" smtClean="0">
                <a:cs typeface="Arial" charset="0"/>
              </a:rPr>
              <a:t> </a:t>
            </a:r>
            <a:r>
              <a:rPr lang="en-US" sz="1800" i="1" dirty="0" err="1" smtClean="0">
                <a:cs typeface="Arial" charset="0"/>
              </a:rPr>
              <a:t>bản</a:t>
            </a:r>
            <a:r>
              <a:rPr lang="en-US" sz="1800" i="1" dirty="0" smtClean="0">
                <a:cs typeface="Arial" charset="0"/>
              </a:rPr>
              <a:t>: </a:t>
            </a:r>
          </a:p>
          <a:p>
            <a:pPr indent="120650">
              <a:buFontTx/>
              <a:buNone/>
              <a:defRPr/>
            </a:pPr>
            <a:r>
              <a:rPr lang="en-US" sz="1800" dirty="0" err="1" smtClean="0">
                <a:solidFill>
                  <a:srgbClr val="0000FF"/>
                </a:solidFill>
                <a:cs typeface="Arial" charset="0"/>
              </a:rPr>
              <a:t>xmlDoc</a:t>
            </a:r>
            <a:r>
              <a:rPr lang="en-US" sz="1800" dirty="0" smtClean="0">
                <a:solidFill>
                  <a:srgbClr val="0000FF"/>
                </a:solidFill>
                <a:cs typeface="Arial" charset="0"/>
              </a:rPr>
              <a:t> = </a:t>
            </a:r>
            <a:r>
              <a:rPr lang="en-US" sz="1800" dirty="0" err="1" smtClean="0">
                <a:solidFill>
                  <a:srgbClr val="0000FF"/>
                </a:solidFill>
                <a:cs typeface="Arial" charset="0"/>
              </a:rPr>
              <a:t>loadXMLDoc</a:t>
            </a:r>
            <a:r>
              <a:rPr lang="en-US" sz="1800" dirty="0" smtClean="0">
                <a:solidFill>
                  <a:srgbClr val="0000FF"/>
                </a:solidFill>
                <a:cs typeface="Arial" charset="0"/>
              </a:rPr>
              <a:t>(“cuonsach.xml”);</a:t>
            </a:r>
          </a:p>
          <a:p>
            <a:pPr indent="60325">
              <a:buFontTx/>
              <a:buNone/>
              <a:defRPr/>
            </a:pPr>
            <a:r>
              <a:rPr lang="en-US" sz="1800" dirty="0" smtClean="0">
                <a:solidFill>
                  <a:srgbClr val="0000FF"/>
                </a:solidFill>
                <a:cs typeface="Arial" charset="0"/>
              </a:rPr>
              <a:t>x = </a:t>
            </a:r>
            <a:r>
              <a:rPr lang="en-US" sz="1800" dirty="0" err="1" smtClean="0">
                <a:solidFill>
                  <a:srgbClr val="0000FF"/>
                </a:solidFill>
                <a:cs typeface="Arial" charset="0"/>
              </a:rPr>
              <a:t>xmlDoc.getElementByTagName</a:t>
            </a:r>
            <a:r>
              <a:rPr lang="en-US" sz="1800" dirty="0" smtClean="0">
                <a:solidFill>
                  <a:srgbClr val="0000FF"/>
                </a:solidFill>
                <a:cs typeface="Arial" charset="0"/>
              </a:rPr>
              <a:t>(“</a:t>
            </a:r>
            <a:r>
              <a:rPr lang="en-US" sz="1800" dirty="0" err="1" smtClean="0">
                <a:solidFill>
                  <a:srgbClr val="0000FF"/>
                </a:solidFill>
                <a:cs typeface="Arial" charset="0"/>
              </a:rPr>
              <a:t>tieude</a:t>
            </a:r>
            <a:r>
              <a:rPr lang="en-US" sz="1800" dirty="0" smtClean="0">
                <a:solidFill>
                  <a:srgbClr val="0000FF"/>
                </a:solidFill>
                <a:cs typeface="Arial" charset="0"/>
              </a:rPr>
              <a:t>”)[0].</a:t>
            </a:r>
            <a:r>
              <a:rPr lang="en-US" sz="1800" dirty="0" err="1" smtClean="0">
                <a:solidFill>
                  <a:srgbClr val="0000FF"/>
                </a:solidFill>
                <a:cs typeface="Arial" charset="0"/>
              </a:rPr>
              <a:t>childNodes</a:t>
            </a:r>
            <a:r>
              <a:rPr lang="en-US" sz="1800" dirty="0" smtClean="0">
                <a:solidFill>
                  <a:srgbClr val="0000FF"/>
                </a:solidFill>
                <a:cs typeface="Arial" charset="0"/>
              </a:rPr>
              <a:t>[0];</a:t>
            </a:r>
          </a:p>
          <a:p>
            <a:pPr indent="60325">
              <a:buFontTx/>
              <a:buNone/>
              <a:defRPr/>
            </a:pPr>
            <a:r>
              <a:rPr lang="en-US" sz="1800" dirty="0" err="1" smtClean="0">
                <a:solidFill>
                  <a:srgbClr val="0000FF"/>
                </a:solidFill>
                <a:cs typeface="Arial" charset="0"/>
              </a:rPr>
              <a:t>x.nodeValue</a:t>
            </a:r>
            <a:r>
              <a:rPr lang="en-US" sz="1800" dirty="0" smtClean="0">
                <a:solidFill>
                  <a:srgbClr val="0000FF"/>
                </a:solidFill>
                <a:cs typeface="Arial" charset="0"/>
              </a:rPr>
              <a:t> = “”;</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A513949A-9005-43EE-BE2B-7A3FFB51BB75}" type="slidenum">
              <a:rPr lang="en-US" altLang="vi-VN" sz="1400">
                <a:solidFill>
                  <a:schemeClr val="tx1"/>
                </a:solidFill>
                <a:latin typeface="Arial" panose="020B0604020202020204" pitchFamily="34" charset="0"/>
              </a:rPr>
              <a:pPr eaLnBrk="1" hangingPunct="1"/>
              <a:t>30</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152400"/>
            <a:ext cx="8229600" cy="1143000"/>
          </a:xfrm>
        </p:spPr>
        <p:txBody>
          <a:bodyPr/>
          <a:lstStyle/>
          <a:p>
            <a:pPr eaLnBrk="1" hangingPunct="1"/>
            <a:r>
              <a:rPr lang="en-US" altLang="vi-VN" sz="2800" smtClean="0">
                <a:solidFill>
                  <a:schemeClr val="bg1"/>
                </a:solidFill>
                <a:cs typeface="Arial" panose="020B0604020202020204" pitchFamily="34" charset="0"/>
              </a:rPr>
              <a:t>Các thao tác trên  nút</a:t>
            </a:r>
          </a:p>
        </p:txBody>
      </p:sp>
      <p:sp>
        <p:nvSpPr>
          <p:cNvPr id="13315" name="Content Placeholder 2"/>
          <p:cNvSpPr>
            <a:spLocks noGrp="1"/>
          </p:cNvSpPr>
          <p:nvPr>
            <p:ph idx="1"/>
          </p:nvPr>
        </p:nvSpPr>
        <p:spPr>
          <a:xfrm>
            <a:off x="457200" y="1295400"/>
            <a:ext cx="8229600" cy="4830763"/>
          </a:xfrm>
        </p:spPr>
        <p:txBody>
          <a:bodyPr/>
          <a:lstStyle/>
          <a:p>
            <a:pPr eaLnBrk="1" hangingPunct="1">
              <a:buFontTx/>
              <a:buNone/>
              <a:defRPr/>
            </a:pPr>
            <a:r>
              <a:rPr lang="en-US" sz="1800" b="1" dirty="0" smtClean="0">
                <a:solidFill>
                  <a:srgbClr val="FF0000"/>
                </a:solidFill>
                <a:cs typeface="Arial" charset="0"/>
              </a:rPr>
              <a:t> </a:t>
            </a:r>
            <a:r>
              <a:rPr lang="en-US" sz="1800" b="1" dirty="0" err="1" smtClean="0">
                <a:solidFill>
                  <a:srgbClr val="FF0000"/>
                </a:solidFill>
                <a:cs typeface="Arial" charset="0"/>
              </a:rPr>
              <a:t>Xóa</a:t>
            </a:r>
            <a:r>
              <a:rPr lang="en-US" sz="1800" b="1" dirty="0" smtClean="0">
                <a:solidFill>
                  <a:srgbClr val="FF0000"/>
                </a:solidFill>
                <a:cs typeface="Arial" charset="0"/>
              </a:rPr>
              <a:t> </a:t>
            </a:r>
            <a:r>
              <a:rPr lang="en-US" sz="1800" b="1" dirty="0" err="1" smtClean="0">
                <a:solidFill>
                  <a:srgbClr val="FF0000"/>
                </a:solidFill>
                <a:cs typeface="Arial" charset="0"/>
              </a:rPr>
              <a:t>nút</a:t>
            </a:r>
            <a:endParaRPr lang="en-US" sz="1800" b="1" dirty="0" smtClean="0">
              <a:solidFill>
                <a:srgbClr val="FF0000"/>
              </a:solidFill>
              <a:cs typeface="Arial" charset="0"/>
            </a:endParaRPr>
          </a:p>
          <a:p>
            <a:pPr>
              <a:buFontTx/>
              <a:buNone/>
              <a:defRPr/>
            </a:pPr>
            <a:r>
              <a:rPr lang="en-US" sz="1800" b="1" i="1" dirty="0" err="1" smtClean="0">
                <a:cs typeface="Arial" charset="0"/>
              </a:rPr>
              <a:t>Xóa</a:t>
            </a:r>
            <a:r>
              <a:rPr lang="en-US" sz="1800" b="1" i="1" dirty="0" smtClean="0">
                <a:cs typeface="Arial" charset="0"/>
              </a:rPr>
              <a:t> </a:t>
            </a:r>
            <a:r>
              <a:rPr lang="en-US" sz="1800" b="1" i="1" dirty="0" err="1" smtClean="0">
                <a:cs typeface="Arial" charset="0"/>
              </a:rPr>
              <a:t>một</a:t>
            </a:r>
            <a:r>
              <a:rPr lang="en-US" sz="1800" b="1" i="1" dirty="0" smtClean="0">
                <a:cs typeface="Arial" charset="0"/>
              </a:rPr>
              <a:t> </a:t>
            </a:r>
            <a:r>
              <a:rPr lang="en-US" sz="1800" b="1" i="1" dirty="0" err="1" smtClean="0">
                <a:cs typeface="Arial" charset="0"/>
              </a:rPr>
              <a:t>nút</a:t>
            </a:r>
            <a:r>
              <a:rPr lang="en-US" sz="1800" b="1" i="1" dirty="0" smtClean="0">
                <a:cs typeface="Arial" charset="0"/>
              </a:rPr>
              <a:t> </a:t>
            </a:r>
            <a:r>
              <a:rPr lang="en-US" sz="1800" b="1" i="1" dirty="0" err="1" smtClean="0">
                <a:cs typeface="Arial" charset="0"/>
              </a:rPr>
              <a:t>thuộc</a:t>
            </a:r>
            <a:r>
              <a:rPr lang="en-US" sz="1800" b="1" i="1" dirty="0" smtClean="0">
                <a:cs typeface="Arial" charset="0"/>
              </a:rPr>
              <a:t> </a:t>
            </a:r>
            <a:r>
              <a:rPr lang="en-US" sz="1800" b="1" i="1" dirty="0" err="1" smtClean="0">
                <a:cs typeface="Arial" charset="0"/>
              </a:rPr>
              <a:t>tính</a:t>
            </a:r>
            <a:r>
              <a:rPr lang="en-US" sz="1800" b="1" i="1" dirty="0" smtClean="0">
                <a:cs typeface="Arial" charset="0"/>
              </a:rPr>
              <a:t> </a:t>
            </a:r>
            <a:r>
              <a:rPr lang="en-US" sz="1800" b="1" i="1" dirty="0" err="1" smtClean="0">
                <a:cs typeface="Arial" charset="0"/>
              </a:rPr>
              <a:t>theo</a:t>
            </a:r>
            <a:r>
              <a:rPr lang="en-US" sz="1800" b="1" i="1" dirty="0" smtClean="0">
                <a:cs typeface="Arial" charset="0"/>
              </a:rPr>
              <a:t> </a:t>
            </a:r>
            <a:r>
              <a:rPr lang="en-US" sz="1800" b="1" i="1" dirty="0" err="1" smtClean="0">
                <a:cs typeface="Arial" charset="0"/>
              </a:rPr>
              <a:t>tên</a:t>
            </a:r>
            <a:r>
              <a:rPr lang="en-US" sz="1800" b="1" i="1" dirty="0" smtClean="0">
                <a:cs typeface="Arial" charset="0"/>
              </a:rPr>
              <a:t>: </a:t>
            </a:r>
            <a:r>
              <a:rPr lang="en-US" sz="1800" dirty="0" err="1" smtClean="0">
                <a:cs typeface="Arial" charset="0"/>
              </a:rPr>
              <a:t>sử</a:t>
            </a:r>
            <a:r>
              <a:rPr lang="en-US" sz="1800" dirty="0" smtClean="0">
                <a:cs typeface="Arial" charset="0"/>
              </a:rPr>
              <a:t> </a:t>
            </a:r>
            <a:r>
              <a:rPr lang="en-US" sz="1800" dirty="0" err="1" smtClean="0">
                <a:cs typeface="Arial" charset="0"/>
              </a:rPr>
              <a:t>dụng</a:t>
            </a:r>
            <a:r>
              <a:rPr lang="en-US" sz="1800" dirty="0" smtClean="0">
                <a:cs typeface="Arial" charset="0"/>
              </a:rPr>
              <a:t> </a:t>
            </a:r>
            <a:r>
              <a:rPr lang="en-US" sz="1800" dirty="0" err="1" smtClean="0">
                <a:cs typeface="Arial" charset="0"/>
              </a:rPr>
              <a:t>phương</a:t>
            </a:r>
            <a:r>
              <a:rPr lang="en-US" sz="1800" dirty="0" smtClean="0">
                <a:cs typeface="Arial" charset="0"/>
              </a:rPr>
              <a:t> </a:t>
            </a:r>
            <a:r>
              <a:rPr lang="en-US" sz="1800" dirty="0" err="1" smtClean="0">
                <a:cs typeface="Arial" charset="0"/>
              </a:rPr>
              <a:t>thức</a:t>
            </a:r>
            <a:r>
              <a:rPr lang="en-US" sz="1800" dirty="0" smtClean="0">
                <a:cs typeface="Arial" charset="0"/>
              </a:rPr>
              <a:t> </a:t>
            </a:r>
            <a:r>
              <a:rPr lang="en-US" sz="1800" b="1" i="1" dirty="0" err="1" smtClean="0">
                <a:cs typeface="Arial" charset="0"/>
              </a:rPr>
              <a:t>removeAttribute</a:t>
            </a:r>
            <a:r>
              <a:rPr lang="en-US" sz="1800" b="1" i="1" dirty="0" smtClean="0">
                <a:cs typeface="Arial" charset="0"/>
              </a:rPr>
              <a:t>(name): </a:t>
            </a:r>
            <a:r>
              <a:rPr lang="en-US" sz="1800" dirty="0" err="1" smtClean="0">
                <a:cs typeface="Arial" charset="0"/>
              </a:rPr>
              <a:t>xóa</a:t>
            </a:r>
            <a:r>
              <a:rPr lang="en-US" sz="1800" dirty="0" smtClean="0">
                <a:cs typeface="Arial" charset="0"/>
              </a:rPr>
              <a:t> </a:t>
            </a:r>
            <a:r>
              <a:rPr lang="en-US" sz="1800" dirty="0" err="1" smtClean="0">
                <a:cs typeface="Arial" charset="0"/>
              </a:rPr>
              <a:t>một</a:t>
            </a:r>
            <a:r>
              <a:rPr lang="en-US" sz="1800" dirty="0" smtClean="0">
                <a:cs typeface="Arial" charset="0"/>
              </a:rPr>
              <a:t> </a:t>
            </a:r>
            <a:r>
              <a:rPr lang="en-US" sz="1800" dirty="0" err="1" smtClean="0">
                <a:cs typeface="Arial" charset="0"/>
              </a:rPr>
              <a:t>nút</a:t>
            </a:r>
            <a:r>
              <a:rPr lang="en-US" sz="1800" dirty="0" smtClean="0">
                <a:cs typeface="Arial" charset="0"/>
              </a:rPr>
              <a:t> </a:t>
            </a:r>
            <a:r>
              <a:rPr lang="en-US" sz="1800" dirty="0" err="1" smtClean="0">
                <a:cs typeface="Arial" charset="0"/>
              </a:rPr>
              <a:t>thuộc</a:t>
            </a:r>
            <a:r>
              <a:rPr lang="en-US" sz="1800" dirty="0" smtClean="0">
                <a:cs typeface="Arial" charset="0"/>
              </a:rPr>
              <a:t> </a:t>
            </a:r>
            <a:r>
              <a:rPr lang="en-US" sz="1800" dirty="0" err="1" smtClean="0">
                <a:cs typeface="Arial" charset="0"/>
              </a:rPr>
              <a:t>tính</a:t>
            </a:r>
            <a:r>
              <a:rPr lang="en-US" sz="1800" dirty="0" smtClean="0">
                <a:cs typeface="Arial" charset="0"/>
              </a:rPr>
              <a:t> </a:t>
            </a:r>
            <a:r>
              <a:rPr lang="en-US" sz="1800" dirty="0" err="1" smtClean="0">
                <a:cs typeface="Arial" charset="0"/>
              </a:rPr>
              <a:t>bởi</a:t>
            </a:r>
            <a:r>
              <a:rPr lang="en-US" sz="1800" dirty="0" smtClean="0">
                <a:cs typeface="Arial" charset="0"/>
              </a:rPr>
              <a:t> </a:t>
            </a:r>
            <a:r>
              <a:rPr lang="en-US" sz="1800" dirty="0" err="1" smtClean="0">
                <a:cs typeface="Arial" charset="0"/>
              </a:rPr>
              <a:t>tên</a:t>
            </a:r>
            <a:r>
              <a:rPr lang="en-US" sz="1800" dirty="0" smtClean="0">
                <a:cs typeface="Arial" charset="0"/>
              </a:rPr>
              <a:t> </a:t>
            </a:r>
            <a:r>
              <a:rPr lang="en-US" sz="1800" dirty="0" err="1" smtClean="0">
                <a:cs typeface="Arial" charset="0"/>
              </a:rPr>
              <a:t>của</a:t>
            </a:r>
            <a:r>
              <a:rPr lang="en-US" sz="1800" dirty="0" smtClean="0">
                <a:cs typeface="Arial" charset="0"/>
              </a:rPr>
              <a:t> </a:t>
            </a:r>
            <a:r>
              <a:rPr lang="en-US" sz="1800" dirty="0" err="1" smtClean="0">
                <a:cs typeface="Arial" charset="0"/>
              </a:rPr>
              <a:t>nó</a:t>
            </a:r>
            <a:endParaRPr lang="en-US" sz="1800" dirty="0" smtClean="0">
              <a:cs typeface="Arial" charset="0"/>
            </a:endParaRPr>
          </a:p>
          <a:p>
            <a:pPr indent="120650">
              <a:buFontTx/>
              <a:buNone/>
              <a:defRPr/>
            </a:pPr>
            <a:r>
              <a:rPr lang="en-US" sz="1800" dirty="0" err="1" smtClean="0">
                <a:solidFill>
                  <a:srgbClr val="0000FF"/>
                </a:solidFill>
                <a:cs typeface="Arial" charset="0"/>
              </a:rPr>
              <a:t>xmlDoc</a:t>
            </a:r>
            <a:r>
              <a:rPr lang="en-US" sz="1800" dirty="0" smtClean="0">
                <a:solidFill>
                  <a:srgbClr val="0000FF"/>
                </a:solidFill>
                <a:cs typeface="Arial" charset="0"/>
              </a:rPr>
              <a:t> = </a:t>
            </a:r>
            <a:r>
              <a:rPr lang="en-US" sz="1800" dirty="0" err="1" smtClean="0">
                <a:solidFill>
                  <a:srgbClr val="0000FF"/>
                </a:solidFill>
                <a:cs typeface="Arial" charset="0"/>
              </a:rPr>
              <a:t>loadXMLDoc</a:t>
            </a:r>
            <a:r>
              <a:rPr lang="en-US" sz="1800" dirty="0" smtClean="0">
                <a:solidFill>
                  <a:srgbClr val="0000FF"/>
                </a:solidFill>
                <a:cs typeface="Arial" charset="0"/>
              </a:rPr>
              <a:t>(“cuonsach.xml”);</a:t>
            </a:r>
          </a:p>
          <a:p>
            <a:pPr indent="60325">
              <a:buFontTx/>
              <a:buNone/>
              <a:defRPr/>
            </a:pPr>
            <a:r>
              <a:rPr lang="en-US" sz="1800" dirty="0" smtClean="0">
                <a:solidFill>
                  <a:srgbClr val="0000FF"/>
                </a:solidFill>
                <a:cs typeface="Arial" charset="0"/>
              </a:rPr>
              <a:t> x = </a:t>
            </a:r>
            <a:r>
              <a:rPr lang="en-US" sz="1800" dirty="0" err="1" smtClean="0">
                <a:solidFill>
                  <a:srgbClr val="0000FF"/>
                </a:solidFill>
                <a:cs typeface="Arial" charset="0"/>
              </a:rPr>
              <a:t>xmlDoc.getElementByTagName</a:t>
            </a:r>
            <a:r>
              <a:rPr lang="en-US" sz="1800" dirty="0" smtClean="0">
                <a:solidFill>
                  <a:srgbClr val="0000FF"/>
                </a:solidFill>
                <a:cs typeface="Arial" charset="0"/>
              </a:rPr>
              <a:t>(“</a:t>
            </a:r>
            <a:r>
              <a:rPr lang="en-US" sz="1800" dirty="0" err="1" smtClean="0">
                <a:solidFill>
                  <a:srgbClr val="0000FF"/>
                </a:solidFill>
                <a:cs typeface="Arial" charset="0"/>
              </a:rPr>
              <a:t>cuonsach</a:t>
            </a:r>
            <a:r>
              <a:rPr lang="en-US" sz="1800" dirty="0" smtClean="0">
                <a:solidFill>
                  <a:srgbClr val="0000FF"/>
                </a:solidFill>
                <a:cs typeface="Arial" charset="0"/>
              </a:rPr>
              <a:t>”);</a:t>
            </a:r>
          </a:p>
          <a:p>
            <a:pPr indent="120650">
              <a:buFontTx/>
              <a:buNone/>
              <a:defRPr/>
            </a:pPr>
            <a:r>
              <a:rPr lang="en-US" sz="1800" dirty="0" smtClean="0">
                <a:solidFill>
                  <a:srgbClr val="0000FF"/>
                </a:solidFill>
                <a:cs typeface="Arial" charset="0"/>
              </a:rPr>
              <a:t>x[0].</a:t>
            </a:r>
            <a:r>
              <a:rPr lang="en-US" sz="1800" dirty="0" err="1" smtClean="0">
                <a:solidFill>
                  <a:srgbClr val="0000FF"/>
                </a:solidFill>
                <a:cs typeface="Arial" charset="0"/>
              </a:rPr>
              <a:t>removeAttribute</a:t>
            </a:r>
            <a:r>
              <a:rPr lang="en-US" sz="1800" dirty="0" smtClean="0">
                <a:solidFill>
                  <a:srgbClr val="0000FF"/>
                </a:solidFill>
                <a:cs typeface="Arial" charset="0"/>
              </a:rPr>
              <a:t>(“</a:t>
            </a:r>
            <a:r>
              <a:rPr lang="en-US" sz="1800" dirty="0" err="1" smtClean="0">
                <a:solidFill>
                  <a:srgbClr val="0000FF"/>
                </a:solidFill>
                <a:cs typeface="Arial" charset="0"/>
              </a:rPr>
              <a:t>theloai</a:t>
            </a:r>
            <a:r>
              <a:rPr lang="en-US" sz="1800" dirty="0" smtClean="0">
                <a:solidFill>
                  <a:srgbClr val="0000FF"/>
                </a:solidFill>
                <a:cs typeface="Arial" charset="0"/>
              </a:rPr>
              <a:t>”);</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5C10E5FD-104C-4B57-AC16-FD5378FEB063}" type="slidenum">
              <a:rPr lang="en-US" altLang="vi-VN" sz="1400">
                <a:solidFill>
                  <a:schemeClr val="tx1"/>
                </a:solidFill>
                <a:latin typeface="Arial" panose="020B0604020202020204" pitchFamily="34" charset="0"/>
              </a:rPr>
              <a:pPr eaLnBrk="1" hangingPunct="1"/>
              <a:t>31</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vi-VN" sz="3200" b="1" smtClean="0">
                <a:solidFill>
                  <a:schemeClr val="bg1"/>
                </a:solidFill>
              </a:rPr>
              <a:t>BÀI TẬP</a:t>
            </a:r>
            <a:br>
              <a:rPr lang="en-US" altLang="vi-VN" sz="3200" b="1" smtClean="0">
                <a:solidFill>
                  <a:schemeClr val="bg1"/>
                </a:solidFill>
              </a:rPr>
            </a:br>
            <a:endParaRPr lang="en-US" altLang="vi-VN" sz="1800" b="1" smtClean="0">
              <a:solidFill>
                <a:schemeClr val="bg1"/>
              </a:solidFill>
            </a:endParaRPr>
          </a:p>
        </p:txBody>
      </p:sp>
      <p:sp>
        <p:nvSpPr>
          <p:cNvPr id="33795" name="Content Placeholder 2"/>
          <p:cNvSpPr>
            <a:spLocks noGrp="1"/>
          </p:cNvSpPr>
          <p:nvPr>
            <p:ph idx="1"/>
          </p:nvPr>
        </p:nvSpPr>
        <p:spPr/>
        <p:txBody>
          <a:bodyPr/>
          <a:lstStyle/>
          <a:p>
            <a:pPr marL="0" indent="0">
              <a:buFontTx/>
              <a:buNone/>
            </a:pPr>
            <a:r>
              <a:rPr lang="en-US" altLang="vi-VN" sz="1800" smtClean="0"/>
              <a:t>Một hóa đơn bán thuốc của một cửa hàng bao gồm: </a:t>
            </a:r>
          </a:p>
          <a:p>
            <a:pPr marL="0" indent="0">
              <a:buFontTx/>
              <a:buNone/>
            </a:pPr>
            <a:r>
              <a:rPr lang="en-US" altLang="vi-VN" sz="1800" smtClean="0"/>
              <a:t>+ Thông tin khách hàng: Mã khách hàng, họ tên, địa chỉ, số điện thoại. </a:t>
            </a:r>
          </a:p>
          <a:p>
            <a:pPr marL="0" indent="0">
              <a:buFontTx/>
              <a:buNone/>
            </a:pPr>
            <a:r>
              <a:rPr lang="en-US" altLang="vi-VN" sz="1800" smtClean="0"/>
              <a:t>+ Thông tin về các loại thuốc mà khách hàng đó đã mua bao gồm:Mã thuốc, tên thuốc, số lượng, đơn giá, thành tiền, ghi chú.</a:t>
            </a:r>
          </a:p>
          <a:p>
            <a:pPr marL="0" indent="0">
              <a:buFontTx/>
              <a:buNone/>
            </a:pPr>
            <a:r>
              <a:rPr lang="en-US" altLang="vi-VN" sz="1800" smtClean="0"/>
              <a:t>Anh (chị) hãy:</a:t>
            </a:r>
          </a:p>
          <a:p>
            <a:pPr marL="0" indent="0">
              <a:buFontTx/>
              <a:buNone/>
            </a:pPr>
            <a:r>
              <a:rPr lang="en-US" altLang="vi-VN" sz="1800" smtClean="0"/>
              <a:t>Định nghĩa XML Schema tương ứng với 1 quyển hóa đơn với các yêu cầu sau:</a:t>
            </a:r>
          </a:p>
          <a:p>
            <a:pPr marL="0" indent="0">
              <a:buFontTx/>
              <a:buNone/>
            </a:pPr>
            <a:r>
              <a:rPr lang="en-US" altLang="vi-VN" sz="1800" smtClean="0"/>
              <a:t>+ Mã khách hàng, mã thuốc gồm có 4 kí tự .</a:t>
            </a:r>
          </a:p>
          <a:p>
            <a:pPr marL="0" indent="0">
              <a:buFontTx/>
              <a:buNone/>
            </a:pPr>
            <a:r>
              <a:rPr lang="en-US" altLang="vi-VN" sz="1800" smtClean="0"/>
              <a:t>+ Số lượng thuốc lớn hơn 0.</a:t>
            </a:r>
          </a:p>
          <a:p>
            <a:pPr marL="0" indent="0">
              <a:buFontTx/>
              <a:buNone/>
            </a:pPr>
            <a:r>
              <a:rPr lang="en-US" altLang="vi-VN" sz="1800" smtClean="0"/>
              <a:t>+ Điện thoại có độ dài là 10 hoặc 11</a:t>
            </a:r>
          </a:p>
          <a:p>
            <a:pPr marL="0" indent="0">
              <a:buFontTx/>
              <a:buNone/>
            </a:pPr>
            <a:r>
              <a:rPr lang="en-US" altLang="vi-VN" sz="1800" smtClean="0"/>
              <a:t>Tạo tài liệu XML hợp lệ tương ứng với định nghĩa ở câu 1.</a:t>
            </a:r>
          </a:p>
          <a:p>
            <a:pPr marL="0" indent="0">
              <a:buFontTx/>
              <a:buNone/>
            </a:pPr>
            <a:r>
              <a:rPr lang="en-US" altLang="vi-VN" sz="1800" smtClean="0"/>
              <a:t>Đưa ra mô hình DOM.</a:t>
            </a:r>
          </a:p>
          <a:p>
            <a:pPr marL="0" indent="0">
              <a:buFontTx/>
              <a:buNone/>
            </a:pPr>
            <a:r>
              <a:rPr lang="en-US" altLang="vi-VN" sz="1800" smtClean="0"/>
              <a:t>Với mô hình DOM trên hãy hiển thị thông tin trên hóa đơn thứ 30.</a:t>
            </a:r>
          </a:p>
          <a:p>
            <a:pPr marL="0" indent="0">
              <a:buFontTx/>
              <a:buNone/>
            </a:pPr>
            <a:endParaRPr lang="en-US" altLang="vi-VN" sz="180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BF5DF047-426A-4D6E-B047-5BFE05ED9C10}" type="slidenum">
              <a:rPr lang="en-US" altLang="vi-VN" sz="1400">
                <a:solidFill>
                  <a:schemeClr val="tx1"/>
                </a:solidFill>
                <a:latin typeface="Arial" panose="020B0604020202020204" pitchFamily="34" charset="0"/>
              </a:rPr>
              <a:pPr eaLnBrk="1" hangingPunct="1"/>
              <a:t>32</a:t>
            </a:fld>
            <a:endParaRPr lang="en-US" altLang="vi-VN" sz="14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vi-VN" sz="3200" b="1" smtClean="0">
                <a:solidFill>
                  <a:schemeClr val="bg1"/>
                </a:solidFill>
              </a:rPr>
              <a:t>BÀI TẬP</a:t>
            </a:r>
            <a:br>
              <a:rPr lang="en-US" altLang="vi-VN" sz="3200" b="1" smtClean="0">
                <a:solidFill>
                  <a:schemeClr val="bg1"/>
                </a:solidFill>
              </a:rPr>
            </a:br>
            <a:endParaRPr lang="en-US" altLang="vi-VN" sz="1800" b="1" smtClean="0">
              <a:solidFill>
                <a:schemeClr val="bg1"/>
              </a:solidFill>
            </a:endParaRPr>
          </a:p>
        </p:txBody>
      </p:sp>
      <p:sp>
        <p:nvSpPr>
          <p:cNvPr id="34819" name="Content Placeholder 2"/>
          <p:cNvSpPr>
            <a:spLocks noGrp="1"/>
          </p:cNvSpPr>
          <p:nvPr>
            <p:ph idx="1"/>
          </p:nvPr>
        </p:nvSpPr>
        <p:spPr/>
        <p:txBody>
          <a:bodyPr/>
          <a:lstStyle/>
          <a:p>
            <a:pPr marL="0" indent="0">
              <a:buFontTx/>
              <a:buNone/>
            </a:pPr>
            <a:r>
              <a:rPr lang="en-US" altLang="vi-VN" sz="1800" smtClean="0"/>
              <a:t>Một chương trình quản lý thông tin khách hàng và danh sách các mặt hàng đã mua của họ bao gồm:</a:t>
            </a:r>
          </a:p>
          <a:p>
            <a:pPr marL="0" indent="0">
              <a:buFontTx/>
              <a:buNone/>
            </a:pPr>
            <a:r>
              <a:rPr lang="en-US" altLang="vi-VN" sz="1800" smtClean="0"/>
              <a:t>+ Thông tin về khách hàng được lưu trong tài liệu </a:t>
            </a:r>
            <a:r>
              <a:rPr lang="en-US" altLang="vi-VN" sz="1800" i="1" smtClean="0"/>
              <a:t>khachhang.xml</a:t>
            </a:r>
            <a:r>
              <a:rPr lang="en-US" altLang="vi-VN" sz="1800" smtClean="0"/>
              <a:t> gồm: Mã khách hàng, họ tên, địa chỉ, số điện thoại.</a:t>
            </a:r>
          </a:p>
          <a:p>
            <a:pPr marL="0" indent="0">
              <a:buFontTx/>
              <a:buNone/>
            </a:pPr>
            <a:r>
              <a:rPr lang="en-US" altLang="vi-VN" sz="1800" smtClean="0"/>
              <a:t>+ Thông tin về hóa đơn mua hàng được lưu trong tài liệu </a:t>
            </a:r>
            <a:r>
              <a:rPr lang="en-US" altLang="vi-VN" sz="1800" i="1" smtClean="0"/>
              <a:t>hoadon.xml</a:t>
            </a:r>
            <a:r>
              <a:rPr lang="en-US" altLang="vi-VN" sz="1800" b="1" smtClean="0"/>
              <a:t> </a:t>
            </a:r>
            <a:r>
              <a:rPr lang="en-US" altLang="vi-VN" sz="1800" smtClean="0"/>
              <a:t>gồm: Mã hóa đơn, mã khách hàng, mã hàng, tên hàng, số lượng, đơn giá, tổng tiền.</a:t>
            </a:r>
          </a:p>
          <a:p>
            <a:pPr marL="0" indent="0">
              <a:buFontTx/>
              <a:buNone/>
            </a:pPr>
            <a:r>
              <a:rPr lang="en-US" altLang="vi-VN" sz="1800" smtClean="0"/>
              <a:t>1. Hãy tạo các tài liệu XML để lưu trữ các thông tin trên.</a:t>
            </a:r>
          </a:p>
          <a:p>
            <a:pPr marL="0" indent="0">
              <a:buFontTx/>
              <a:buNone/>
            </a:pPr>
            <a:r>
              <a:rPr lang="en-US" altLang="vi-VN" sz="1800" smtClean="0"/>
              <a:t>2. Hãy đặc tả cấu trúc của các tài liệu trên.</a:t>
            </a:r>
          </a:p>
          <a:p>
            <a:pPr marL="0" indent="0">
              <a:buFontTx/>
              <a:buNone/>
            </a:pPr>
            <a:r>
              <a:rPr lang="en-US" altLang="vi-VN" sz="1800" smtClean="0"/>
              <a:t>3. Sử dụng công nghệ DOM để hiển thị thông tin về các mặt hàng đã mua của khách hàng có mã là “ HD01” </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A2EA6F26-1D52-4F40-9203-4DF53B81DF7C}" type="slidenum">
              <a:rPr lang="en-US" altLang="vi-VN" sz="1400">
                <a:solidFill>
                  <a:schemeClr val="tx1"/>
                </a:solidFill>
                <a:latin typeface="Arial" panose="020B0604020202020204" pitchFamily="34" charset="0"/>
              </a:rPr>
              <a:pPr eaLnBrk="1" hangingPunct="1"/>
              <a:t>33</a:t>
            </a:fld>
            <a:endParaRPr lang="en-US" altLang="vi-VN" sz="14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vi-VN" sz="3200" b="1" smtClean="0">
                <a:solidFill>
                  <a:schemeClr val="bg1"/>
                </a:solidFill>
              </a:rPr>
              <a:t>BÀI TẬP</a:t>
            </a:r>
            <a:br>
              <a:rPr lang="en-US" altLang="vi-VN" sz="3200" b="1" smtClean="0">
                <a:solidFill>
                  <a:schemeClr val="bg1"/>
                </a:solidFill>
              </a:rPr>
            </a:br>
            <a:endParaRPr lang="en-US" altLang="vi-VN" sz="1800" b="1" smtClean="0">
              <a:solidFill>
                <a:schemeClr val="bg1"/>
              </a:solidFill>
            </a:endParaRPr>
          </a:p>
        </p:txBody>
      </p:sp>
      <p:sp>
        <p:nvSpPr>
          <p:cNvPr id="34819" name="Content Placeholder 2"/>
          <p:cNvSpPr>
            <a:spLocks noGrp="1"/>
          </p:cNvSpPr>
          <p:nvPr>
            <p:ph idx="1"/>
          </p:nvPr>
        </p:nvSpPr>
        <p:spPr/>
        <p:txBody>
          <a:bodyPr/>
          <a:lstStyle/>
          <a:p>
            <a:pPr marL="0" indent="0">
              <a:buFontTx/>
              <a:buNone/>
              <a:defRPr/>
            </a:pPr>
            <a:r>
              <a:rPr lang="en-US" sz="1800" dirty="0" err="1" smtClean="0"/>
              <a:t>Bài</a:t>
            </a:r>
            <a:r>
              <a:rPr lang="en-US" sz="1800" smtClean="0"/>
              <a:t> 3. Cho </a:t>
            </a:r>
            <a:r>
              <a:rPr lang="en-US" sz="1800" dirty="0" err="1"/>
              <a:t>biểu</a:t>
            </a:r>
            <a:r>
              <a:rPr lang="en-US" sz="1800" dirty="0"/>
              <a:t> </a:t>
            </a:r>
            <a:r>
              <a:rPr lang="en-US" sz="1800" dirty="0" err="1"/>
              <a:t>đồ</a:t>
            </a:r>
            <a:r>
              <a:rPr lang="en-US" sz="1800" dirty="0"/>
              <a:t> </a:t>
            </a:r>
            <a:r>
              <a:rPr lang="en-US" sz="1800" dirty="0" err="1"/>
              <a:t>quan</a:t>
            </a:r>
            <a:r>
              <a:rPr lang="en-US" sz="1800" dirty="0"/>
              <a:t> </a:t>
            </a:r>
            <a:r>
              <a:rPr lang="en-US" sz="1800" dirty="0" err="1"/>
              <a:t>hệ</a:t>
            </a:r>
            <a:r>
              <a:rPr lang="en-US" sz="1800" dirty="0"/>
              <a:t> </a:t>
            </a:r>
            <a:r>
              <a:rPr lang="en-US" sz="1800" dirty="0" err="1"/>
              <a:t>thực</a:t>
            </a:r>
            <a:r>
              <a:rPr lang="en-US" sz="1800" dirty="0"/>
              <a:t> </a:t>
            </a:r>
            <a:r>
              <a:rPr lang="en-US" sz="1800" dirty="0" err="1"/>
              <a:t>thể</a:t>
            </a:r>
            <a:r>
              <a:rPr lang="en-US" sz="1800" dirty="0"/>
              <a:t> </a:t>
            </a:r>
            <a:r>
              <a:rPr lang="en-US" sz="1800" dirty="0" err="1"/>
              <a:t>sau</a:t>
            </a:r>
            <a:r>
              <a:rPr lang="en-US" sz="1800" dirty="0" smtClean="0"/>
              <a:t>:</a:t>
            </a:r>
          </a:p>
          <a:p>
            <a:pPr>
              <a:defRPr/>
            </a:pPr>
            <a:endParaRPr lang="en-US" sz="1800" dirty="0"/>
          </a:p>
          <a:p>
            <a:pPr>
              <a:defRPr/>
            </a:pPr>
            <a:endParaRPr lang="en-US" sz="1800" dirty="0" smtClean="0"/>
          </a:p>
          <a:p>
            <a:pPr>
              <a:defRPr/>
            </a:pPr>
            <a:endParaRPr lang="en-US" sz="1800" dirty="0"/>
          </a:p>
          <a:p>
            <a:pPr>
              <a:defRPr/>
            </a:pPr>
            <a:endParaRPr lang="en-US" sz="1800" dirty="0" smtClean="0"/>
          </a:p>
          <a:p>
            <a:pPr>
              <a:defRPr/>
            </a:pPr>
            <a:endParaRPr lang="en-US" sz="1800" dirty="0"/>
          </a:p>
          <a:p>
            <a:pPr>
              <a:defRPr/>
            </a:pPr>
            <a:endParaRPr lang="en-US" sz="1800" dirty="0" smtClean="0"/>
          </a:p>
          <a:p>
            <a:pPr marL="0" indent="0">
              <a:buFontTx/>
              <a:buNone/>
              <a:defRPr/>
            </a:pPr>
            <a:r>
              <a:rPr lang="en-US" sz="1800" dirty="0"/>
              <a:t>1. </a:t>
            </a:r>
            <a:r>
              <a:rPr lang="en-US" sz="1800" dirty="0" err="1"/>
              <a:t>Sử</a:t>
            </a:r>
            <a:r>
              <a:rPr lang="en-US" sz="1800" dirty="0"/>
              <a:t> </a:t>
            </a:r>
            <a:r>
              <a:rPr lang="en-US" sz="1800" dirty="0" err="1"/>
              <a:t>dụng</a:t>
            </a:r>
            <a:r>
              <a:rPr lang="en-US" sz="1800" dirty="0"/>
              <a:t> DTD </a:t>
            </a:r>
            <a:r>
              <a:rPr lang="en-US" sz="1800" dirty="0" err="1"/>
              <a:t>định</a:t>
            </a:r>
            <a:r>
              <a:rPr lang="en-US" sz="1800" dirty="0"/>
              <a:t> </a:t>
            </a:r>
            <a:r>
              <a:rPr lang="en-US" sz="1800" dirty="0" err="1"/>
              <a:t>nghĩa</a:t>
            </a:r>
            <a:r>
              <a:rPr lang="en-US" sz="1800" dirty="0"/>
              <a:t> </a:t>
            </a:r>
            <a:r>
              <a:rPr lang="en-US" sz="1800" dirty="0" err="1"/>
              <a:t>lược</a:t>
            </a:r>
            <a:r>
              <a:rPr lang="en-US" sz="1800" dirty="0"/>
              <a:t> </a:t>
            </a:r>
            <a:r>
              <a:rPr lang="en-US" sz="1800" dirty="0" err="1"/>
              <a:t>đồ</a:t>
            </a:r>
            <a:r>
              <a:rPr lang="en-US" sz="1800" dirty="0"/>
              <a:t> </a:t>
            </a:r>
            <a:r>
              <a:rPr lang="en-US" sz="1800" dirty="0" err="1"/>
              <a:t>trên</a:t>
            </a:r>
            <a:r>
              <a:rPr lang="en-US" sz="1800" dirty="0"/>
              <a:t>.</a:t>
            </a:r>
          </a:p>
          <a:p>
            <a:pPr marL="0" indent="0">
              <a:buFontTx/>
              <a:buNone/>
              <a:defRPr/>
            </a:pPr>
            <a:r>
              <a:rPr lang="en-US" sz="1800" dirty="0"/>
              <a:t>2. </a:t>
            </a:r>
            <a:r>
              <a:rPr lang="en-US" sz="1800" dirty="0" err="1"/>
              <a:t>Tạo</a:t>
            </a:r>
            <a:r>
              <a:rPr lang="en-US" sz="1800" dirty="0"/>
              <a:t> </a:t>
            </a:r>
            <a:r>
              <a:rPr lang="en-US" sz="1800" dirty="0" err="1"/>
              <a:t>tài</a:t>
            </a:r>
            <a:r>
              <a:rPr lang="en-US" sz="1800" dirty="0"/>
              <a:t> </a:t>
            </a:r>
            <a:r>
              <a:rPr lang="en-US" sz="1800" dirty="0" err="1"/>
              <a:t>liệu</a:t>
            </a:r>
            <a:r>
              <a:rPr lang="en-US" sz="1800" dirty="0"/>
              <a:t> XML </a:t>
            </a:r>
            <a:r>
              <a:rPr lang="en-US" sz="1800" dirty="0" err="1"/>
              <a:t>hợp</a:t>
            </a:r>
            <a:r>
              <a:rPr lang="en-US" sz="1800" dirty="0"/>
              <a:t> </a:t>
            </a:r>
            <a:r>
              <a:rPr lang="en-US" sz="1800" dirty="0" err="1"/>
              <a:t>lệ</a:t>
            </a:r>
            <a:r>
              <a:rPr lang="en-US" sz="1800" dirty="0"/>
              <a:t> </a:t>
            </a:r>
            <a:r>
              <a:rPr lang="en-US" sz="1800" dirty="0" err="1"/>
              <a:t>với</a:t>
            </a:r>
            <a:r>
              <a:rPr lang="en-US" sz="1800" dirty="0"/>
              <a:t> </a:t>
            </a:r>
            <a:r>
              <a:rPr lang="en-US" sz="1800" dirty="0" err="1"/>
              <a:t>đặc</a:t>
            </a:r>
            <a:r>
              <a:rPr lang="en-US" sz="1800" dirty="0"/>
              <a:t> </a:t>
            </a:r>
            <a:r>
              <a:rPr lang="en-US" sz="1800" dirty="0" err="1"/>
              <a:t>tả</a:t>
            </a:r>
            <a:r>
              <a:rPr lang="en-US" sz="1800" dirty="0"/>
              <a:t> ở </a:t>
            </a:r>
            <a:r>
              <a:rPr lang="en-US" sz="1800" dirty="0" err="1"/>
              <a:t>câu</a:t>
            </a:r>
            <a:r>
              <a:rPr lang="en-US" sz="1800" dirty="0"/>
              <a:t> 1.</a:t>
            </a:r>
          </a:p>
          <a:p>
            <a:pPr marL="0" indent="0">
              <a:buFontTx/>
              <a:buNone/>
              <a:defRPr/>
            </a:pPr>
            <a:r>
              <a:rPr lang="en-US" sz="1800" dirty="0"/>
              <a:t>3. </a:t>
            </a:r>
            <a:r>
              <a:rPr lang="en-US" sz="1800" dirty="0" err="1"/>
              <a:t>Viết</a:t>
            </a:r>
            <a:r>
              <a:rPr lang="en-US" sz="1800" dirty="0"/>
              <a:t> </a:t>
            </a:r>
            <a:r>
              <a:rPr lang="en-US" sz="1800" dirty="0" err="1"/>
              <a:t>thu</a:t>
            </a:r>
            <a:r>
              <a:rPr lang="en-US" sz="1800" dirty="0"/>
              <a:t>̉ </a:t>
            </a:r>
            <a:r>
              <a:rPr lang="en-US" sz="1800" dirty="0" err="1"/>
              <a:t>tục</a:t>
            </a:r>
            <a:r>
              <a:rPr lang="en-US" sz="1800" dirty="0"/>
              <a:t> </a:t>
            </a:r>
            <a:r>
              <a:rPr lang="en-US" sz="1800" dirty="0" err="1"/>
              <a:t>hiển</a:t>
            </a:r>
            <a:r>
              <a:rPr lang="en-US" sz="1800" dirty="0"/>
              <a:t> </a:t>
            </a:r>
            <a:r>
              <a:rPr lang="en-US" sz="1800" dirty="0" err="1"/>
              <a:t>thị</a:t>
            </a:r>
            <a:r>
              <a:rPr lang="en-US" sz="1800" dirty="0"/>
              <a:t> </a:t>
            </a:r>
            <a:r>
              <a:rPr lang="en-US" sz="1800" dirty="0" err="1"/>
              <a:t>danh</a:t>
            </a:r>
            <a:r>
              <a:rPr lang="en-US" sz="1800" dirty="0"/>
              <a:t> </a:t>
            </a:r>
            <a:r>
              <a:rPr lang="en-US" sz="1800" dirty="0" err="1"/>
              <a:t>sách</a:t>
            </a:r>
            <a:r>
              <a:rPr lang="en-US" sz="1800" dirty="0"/>
              <a:t> </a:t>
            </a:r>
            <a:r>
              <a:rPr lang="en-US" sz="1800" dirty="0" err="1"/>
              <a:t>phòng</a:t>
            </a:r>
            <a:r>
              <a:rPr lang="en-US" sz="1800" dirty="0"/>
              <a:t> </a:t>
            </a:r>
            <a:r>
              <a:rPr lang="en-US" sz="1800" dirty="0" err="1"/>
              <a:t>đang</a:t>
            </a:r>
            <a:r>
              <a:rPr lang="en-US" sz="1800" dirty="0"/>
              <a:t> </a:t>
            </a:r>
            <a:r>
              <a:rPr lang="en-US" sz="1800" dirty="0" err="1"/>
              <a:t>có</a:t>
            </a:r>
            <a:r>
              <a:rPr lang="en-US" sz="1800" dirty="0"/>
              <a:t> </a:t>
            </a:r>
            <a:r>
              <a:rPr lang="en-US" sz="1800" dirty="0" err="1"/>
              <a:t>khách</a:t>
            </a:r>
            <a:r>
              <a:rPr lang="en-US" sz="1800" dirty="0"/>
              <a:t> </a:t>
            </a:r>
            <a:r>
              <a:rPr lang="en-US" sz="1800" dirty="0" err="1"/>
              <a:t>sử</a:t>
            </a:r>
            <a:r>
              <a:rPr lang="en-US" sz="1800" dirty="0"/>
              <a:t> </a:t>
            </a:r>
            <a:r>
              <a:rPr lang="en-US" sz="1800" dirty="0" err="1"/>
              <a:t>dụng</a:t>
            </a:r>
            <a:r>
              <a:rPr lang="en-US" sz="1800" dirty="0"/>
              <a:t>, </a:t>
            </a:r>
            <a:r>
              <a:rPr lang="en-US" sz="1800" dirty="0" err="1"/>
              <a:t>thông</a:t>
            </a:r>
            <a:r>
              <a:rPr lang="en-US" sz="1800" dirty="0"/>
              <a:t> tin </a:t>
            </a:r>
            <a:r>
              <a:rPr lang="en-US" sz="1800" dirty="0" err="1"/>
              <a:t>hiển</a:t>
            </a:r>
            <a:r>
              <a:rPr lang="en-US" sz="1800" dirty="0"/>
              <a:t> </a:t>
            </a:r>
            <a:r>
              <a:rPr lang="en-US" sz="1800" dirty="0" err="1"/>
              <a:t>thị</a:t>
            </a:r>
            <a:r>
              <a:rPr lang="en-US" sz="1800" dirty="0"/>
              <a:t> </a:t>
            </a:r>
            <a:r>
              <a:rPr lang="en-US" sz="1800" dirty="0" err="1"/>
              <a:t>là</a:t>
            </a:r>
            <a:r>
              <a:rPr lang="en-US" sz="1800" dirty="0"/>
              <a:t> </a:t>
            </a:r>
            <a:r>
              <a:rPr lang="en-US" sz="1800" dirty="0" err="1"/>
              <a:t>MaPhong</a:t>
            </a:r>
            <a:r>
              <a:rPr lang="en-US" sz="1800" dirty="0"/>
              <a:t>, </a:t>
            </a:r>
            <a:r>
              <a:rPr lang="en-US" sz="1800" dirty="0" err="1"/>
              <a:t>TenPhong</a:t>
            </a:r>
            <a:r>
              <a:rPr lang="en-US" sz="1800" dirty="0"/>
              <a:t>, </a:t>
            </a:r>
            <a:r>
              <a:rPr lang="en-US" sz="1800" dirty="0" err="1"/>
              <a:t>Ngay</a:t>
            </a:r>
            <a:r>
              <a:rPr lang="en-US" sz="1800" dirty="0"/>
              <a:t>, </a:t>
            </a:r>
            <a:r>
              <a:rPr lang="en-US" sz="1800" dirty="0" err="1"/>
              <a:t>Giobatdau</a:t>
            </a:r>
            <a:r>
              <a:rPr lang="en-US" sz="1800" dirty="0"/>
              <a:t> (</a:t>
            </a:r>
            <a:r>
              <a:rPr lang="en-US" sz="1800" dirty="0" err="1"/>
              <a:t>sử</a:t>
            </a:r>
            <a:r>
              <a:rPr lang="en-US" sz="1800" dirty="0"/>
              <a:t> </a:t>
            </a:r>
            <a:r>
              <a:rPr lang="en-US" sz="1800" dirty="0" err="1"/>
              <a:t>dụng</a:t>
            </a:r>
            <a:r>
              <a:rPr lang="en-US" sz="1800" dirty="0"/>
              <a:t> </a:t>
            </a:r>
            <a:r>
              <a:rPr lang="en-US" sz="1800" dirty="0" err="1"/>
              <a:t>công</a:t>
            </a:r>
            <a:r>
              <a:rPr lang="en-US" sz="1800" dirty="0"/>
              <a:t> </a:t>
            </a:r>
            <a:r>
              <a:rPr lang="en-US" sz="1800" dirty="0" err="1"/>
              <a:t>nghệ</a:t>
            </a:r>
            <a:r>
              <a:rPr lang="en-US" sz="1800" dirty="0"/>
              <a:t> DOM).</a:t>
            </a:r>
          </a:p>
          <a:p>
            <a:pPr>
              <a:defRPr/>
            </a:pPr>
            <a:endParaRPr lang="en-US" sz="1800" dirty="0" smtClean="0"/>
          </a:p>
          <a:p>
            <a:pPr>
              <a:defRPr/>
            </a:pPr>
            <a:endParaRPr lang="en-US" sz="1800" dirty="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C85883C6-A85A-400E-B5F8-B73D5CCBC8DF}" type="slidenum">
              <a:rPr lang="en-US" altLang="vi-VN" sz="1400">
                <a:solidFill>
                  <a:schemeClr val="tx1"/>
                </a:solidFill>
                <a:latin typeface="Arial" panose="020B0604020202020204" pitchFamily="34" charset="0"/>
              </a:rPr>
              <a:pPr eaLnBrk="1" hangingPunct="1"/>
              <a:t>34</a:t>
            </a:fld>
            <a:endParaRPr lang="en-US" altLang="vi-VN" sz="1400">
              <a:solidFill>
                <a:schemeClr val="tx1"/>
              </a:solidFill>
              <a:latin typeface="Arial" panose="020B0604020202020204" pitchFamily="34" charset="0"/>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2055813"/>
            <a:ext cx="57245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8229600" cy="1143000"/>
          </a:xfrm>
        </p:spPr>
        <p:txBody>
          <a:bodyPr/>
          <a:lstStyle/>
          <a:p>
            <a:pPr eaLnBrk="1" hangingPunct="1"/>
            <a:r>
              <a:rPr lang="de-DE" altLang="vi-VN" sz="2800" smtClean="0">
                <a:solidFill>
                  <a:schemeClr val="bg1"/>
                </a:solidFill>
              </a:rPr>
              <a:t>Các loại nút</a:t>
            </a:r>
            <a:endParaRPr lang="en-US" altLang="vi-VN" sz="2800" b="1" smtClean="0">
              <a:solidFill>
                <a:schemeClr val="bg1"/>
              </a:solidFill>
              <a:cs typeface="Arial" panose="020B0604020202020204" pitchFamily="34" charset="0"/>
            </a:endParaRPr>
          </a:p>
        </p:txBody>
      </p:sp>
      <p:sp>
        <p:nvSpPr>
          <p:cNvPr id="5123" name="Content Placeholder 2"/>
          <p:cNvSpPr>
            <a:spLocks noGrp="1"/>
          </p:cNvSpPr>
          <p:nvPr>
            <p:ph idx="1"/>
          </p:nvPr>
        </p:nvSpPr>
        <p:spPr>
          <a:xfrm>
            <a:off x="533400" y="1295400"/>
            <a:ext cx="8229600" cy="4830763"/>
          </a:xfrm>
        </p:spPr>
        <p:txBody>
          <a:bodyPr/>
          <a:lstStyle/>
          <a:p>
            <a:pPr>
              <a:lnSpc>
                <a:spcPct val="90000"/>
              </a:lnSpc>
              <a:buFont typeface="Wingdings" panose="05000000000000000000" pitchFamily="2" charset="2"/>
              <a:buChar char="v"/>
            </a:pPr>
            <a:r>
              <a:rPr lang="de-DE" altLang="vi-VN" sz="2000" smtClean="0">
                <a:solidFill>
                  <a:srgbClr val="FF0000"/>
                </a:solidFill>
              </a:rPr>
              <a:t>Document node: </a:t>
            </a:r>
            <a:r>
              <a:rPr lang="en-US" altLang="vi-VN" sz="2000" smtClean="0"/>
              <a:t>Mô tả một nút lớn nhất đó là toàn bộ tài liệu XML</a:t>
            </a:r>
            <a:endParaRPr lang="de-DE" altLang="vi-VN" sz="2000" smtClean="0">
              <a:solidFill>
                <a:srgbClr val="FF0000"/>
              </a:solidFill>
            </a:endParaRPr>
          </a:p>
          <a:p>
            <a:pPr>
              <a:lnSpc>
                <a:spcPct val="90000"/>
              </a:lnSpc>
              <a:buFont typeface="Wingdings" panose="05000000000000000000" pitchFamily="2" charset="2"/>
              <a:buChar char="v"/>
            </a:pPr>
            <a:r>
              <a:rPr lang="de-DE" altLang="vi-VN" sz="2000" smtClean="0"/>
              <a:t>Document Fragment node: </a:t>
            </a:r>
            <a:r>
              <a:rPr lang="en-US" altLang="vi-VN" sz="2000" smtClean="0"/>
              <a:t>Một đoạn tài liệu XML</a:t>
            </a:r>
            <a:endParaRPr lang="de-DE" altLang="vi-VN" sz="2000" smtClean="0"/>
          </a:p>
          <a:p>
            <a:pPr>
              <a:lnSpc>
                <a:spcPct val="90000"/>
              </a:lnSpc>
              <a:buFont typeface="Wingdings" panose="05000000000000000000" pitchFamily="2" charset="2"/>
              <a:buChar char="v"/>
            </a:pPr>
            <a:r>
              <a:rPr lang="de-DE" altLang="vi-VN" sz="2000" smtClean="0">
                <a:solidFill>
                  <a:srgbClr val="FF0000"/>
                </a:solidFill>
              </a:rPr>
              <a:t>Element node: Phần tử XML</a:t>
            </a:r>
          </a:p>
          <a:p>
            <a:pPr>
              <a:lnSpc>
                <a:spcPct val="90000"/>
              </a:lnSpc>
              <a:buFont typeface="Wingdings" panose="05000000000000000000" pitchFamily="2" charset="2"/>
              <a:buChar char="v"/>
            </a:pPr>
            <a:r>
              <a:rPr lang="de-DE" altLang="vi-VN" sz="2000" smtClean="0">
                <a:solidFill>
                  <a:srgbClr val="FF0000"/>
                </a:solidFill>
              </a:rPr>
              <a:t>Attribute node: nút thuộc tính</a:t>
            </a:r>
          </a:p>
          <a:p>
            <a:pPr>
              <a:lnSpc>
                <a:spcPct val="90000"/>
              </a:lnSpc>
              <a:buFont typeface="Wingdings" panose="05000000000000000000" pitchFamily="2" charset="2"/>
              <a:buChar char="v"/>
            </a:pPr>
            <a:r>
              <a:rPr lang="de-DE" altLang="vi-VN" sz="2000" smtClean="0"/>
              <a:t>Text node: </a:t>
            </a:r>
            <a:r>
              <a:rPr lang="en-US" altLang="vi-VN" sz="2000" smtClean="0"/>
              <a:t>Nút chứa text</a:t>
            </a:r>
            <a:endParaRPr lang="de-DE" altLang="vi-VN" sz="2000" smtClean="0">
              <a:solidFill>
                <a:srgbClr val="FF0000"/>
              </a:solidFill>
            </a:endParaRPr>
          </a:p>
          <a:p>
            <a:pPr>
              <a:lnSpc>
                <a:spcPct val="90000"/>
              </a:lnSpc>
              <a:buFont typeface="Wingdings" panose="05000000000000000000" pitchFamily="2" charset="2"/>
              <a:buChar char="v"/>
            </a:pPr>
            <a:r>
              <a:rPr lang="de-DE" altLang="vi-VN" sz="2000" smtClean="0"/>
              <a:t>Comment node: </a:t>
            </a:r>
            <a:r>
              <a:rPr lang="en-US" altLang="vi-VN" sz="2000" smtClean="0"/>
              <a:t>chú thích trong tài liệu XML</a:t>
            </a:r>
            <a:endParaRPr lang="de-DE" altLang="vi-VN" sz="2000" smtClean="0"/>
          </a:p>
          <a:p>
            <a:pPr>
              <a:lnSpc>
                <a:spcPct val="90000"/>
              </a:lnSpc>
              <a:buFont typeface="Wingdings" panose="05000000000000000000" pitchFamily="2" charset="2"/>
              <a:buChar char="v"/>
            </a:pPr>
            <a:r>
              <a:rPr lang="de-DE" altLang="vi-VN" sz="2000" smtClean="0"/>
              <a:t>Processing instruction node: Chỉ thị xử lý</a:t>
            </a:r>
          </a:p>
          <a:p>
            <a:pPr>
              <a:lnSpc>
                <a:spcPct val="90000"/>
              </a:lnSpc>
              <a:buFont typeface="Wingdings" panose="05000000000000000000" pitchFamily="2" charset="2"/>
              <a:buChar char="v"/>
            </a:pPr>
            <a:r>
              <a:rPr lang="de-DE" altLang="vi-VN" sz="2000" smtClean="0"/>
              <a:t>Document type node: </a:t>
            </a:r>
            <a:r>
              <a:rPr lang="en-US" altLang="vi-VN" sz="2000" smtClean="0"/>
              <a:t>Định nghĩa kiểu tư liệu XML</a:t>
            </a:r>
            <a:endParaRPr lang="de-DE" altLang="vi-VN" sz="2000" smtClean="0"/>
          </a:p>
          <a:p>
            <a:pPr>
              <a:lnSpc>
                <a:spcPct val="90000"/>
              </a:lnSpc>
              <a:buFont typeface="Wingdings" panose="05000000000000000000" pitchFamily="2" charset="2"/>
              <a:buChar char="v"/>
            </a:pPr>
            <a:r>
              <a:rPr lang="de-DE" altLang="vi-VN" sz="2000" smtClean="0"/>
              <a:t>Entity node: </a:t>
            </a:r>
            <a:r>
              <a:rPr lang="en-US" altLang="vi-VN" sz="2000" smtClean="0"/>
              <a:t>Tương ứng với thực thể trong XML </a:t>
            </a:r>
            <a:endParaRPr lang="de-DE" altLang="vi-VN" sz="2000" smtClean="0"/>
          </a:p>
          <a:p>
            <a:pPr>
              <a:lnSpc>
                <a:spcPct val="90000"/>
              </a:lnSpc>
              <a:buFont typeface="Wingdings" panose="05000000000000000000" pitchFamily="2" charset="2"/>
              <a:buChar char="v"/>
            </a:pPr>
            <a:r>
              <a:rPr lang="de-DE" altLang="vi-VN" sz="2000" smtClean="0"/>
              <a:t>Entity reference node: </a:t>
            </a:r>
            <a:r>
              <a:rPr lang="en-US" altLang="vi-VN" sz="2000" smtClean="0"/>
              <a:t>tham chiếu thực thể</a:t>
            </a:r>
            <a:endParaRPr lang="de-DE" altLang="vi-VN" sz="2000" smtClean="0"/>
          </a:p>
          <a:p>
            <a:pPr>
              <a:lnSpc>
                <a:spcPct val="90000"/>
              </a:lnSpc>
              <a:buFont typeface="Wingdings" panose="05000000000000000000" pitchFamily="2" charset="2"/>
              <a:buChar char="v"/>
            </a:pPr>
            <a:r>
              <a:rPr lang="de-DE" altLang="vi-VN" sz="2000" smtClean="0"/>
              <a:t>CDATA section node: phân đoạn CDATA</a:t>
            </a:r>
          </a:p>
          <a:p>
            <a:pPr>
              <a:lnSpc>
                <a:spcPct val="90000"/>
              </a:lnSpc>
              <a:buFont typeface="Wingdings" panose="05000000000000000000" pitchFamily="2" charset="2"/>
              <a:buChar char="v"/>
            </a:pPr>
            <a:r>
              <a:rPr lang="de-DE" altLang="vi-VN" sz="2000" smtClean="0"/>
              <a:t>Notation node: ghi chú</a:t>
            </a:r>
            <a:r>
              <a:rPr lang="en-US" altLang="vi-VN" sz="2000" smtClean="0"/>
              <a:t> NOTATION trong XML</a:t>
            </a:r>
            <a:endParaRPr lang="de-DE" altLang="vi-VN" sz="200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12C19005-80D5-4D45-B29E-0C82B2B7B8A9}" type="slidenum">
              <a:rPr lang="en-US" altLang="vi-VN" sz="1400">
                <a:solidFill>
                  <a:schemeClr val="tx1"/>
                </a:solidFill>
                <a:latin typeface="Arial" panose="020B0604020202020204" pitchFamily="34" charset="0"/>
              </a:rPr>
              <a:pPr eaLnBrk="1" hangingPunct="1"/>
              <a:t>4</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52400"/>
            <a:ext cx="8229600" cy="1143000"/>
          </a:xfrm>
        </p:spPr>
        <p:txBody>
          <a:bodyPr/>
          <a:lstStyle/>
          <a:p>
            <a:pPr eaLnBrk="1" hangingPunct="1"/>
            <a:r>
              <a:rPr lang="de-DE" altLang="vi-VN" sz="2800" smtClean="0">
                <a:solidFill>
                  <a:schemeClr val="bg1"/>
                </a:solidFill>
              </a:rPr>
              <a:t>DOM cây phân cấp</a:t>
            </a:r>
            <a:endParaRPr lang="en-US" altLang="vi-VN" sz="2800" b="1" smtClean="0">
              <a:solidFill>
                <a:schemeClr val="bg1"/>
              </a:solidFill>
              <a:cs typeface="Arial" panose="020B0604020202020204" pitchFamily="34" charset="0"/>
            </a:endParaRPr>
          </a:p>
        </p:txBody>
      </p:sp>
      <p:sp>
        <p:nvSpPr>
          <p:cNvPr id="6147" name="Content Placeholder 2"/>
          <p:cNvSpPr>
            <a:spLocks noGrp="1"/>
          </p:cNvSpPr>
          <p:nvPr>
            <p:ph idx="1"/>
          </p:nvPr>
        </p:nvSpPr>
        <p:spPr>
          <a:xfrm>
            <a:off x="533400" y="1295400"/>
            <a:ext cx="8229600" cy="4830763"/>
          </a:xfrm>
        </p:spPr>
        <p:txBody>
          <a:bodyPr/>
          <a:lstStyle/>
          <a:p>
            <a:pPr>
              <a:buFont typeface="Wingdings" panose="05000000000000000000" pitchFamily="2" charset="2"/>
              <a:buChar char="v"/>
            </a:pPr>
            <a:r>
              <a:rPr lang="de-DE" altLang="vi-VN" sz="2400" smtClean="0"/>
              <a:t>Một document node chứa</a:t>
            </a:r>
          </a:p>
          <a:p>
            <a:pPr lvl="1">
              <a:buFont typeface="Wingdings" panose="05000000000000000000" pitchFamily="2" charset="2"/>
              <a:buChar char="§"/>
            </a:pPr>
            <a:r>
              <a:rPr lang="de-DE" altLang="vi-VN" sz="2000" smtClean="0">
                <a:solidFill>
                  <a:srgbClr val="006666"/>
                </a:solidFill>
              </a:rPr>
              <a:t>Một element node (nút thành phần gốc)</a:t>
            </a:r>
          </a:p>
          <a:p>
            <a:pPr lvl="1">
              <a:buFont typeface="Wingdings" panose="05000000000000000000" pitchFamily="2" charset="2"/>
              <a:buChar char="§"/>
            </a:pPr>
            <a:r>
              <a:rPr lang="de-DE" altLang="vi-VN" sz="2000" smtClean="0">
                <a:solidFill>
                  <a:srgbClr val="006666"/>
                </a:solidFill>
              </a:rPr>
              <a:t>Một hay nhiều processing instruction node</a:t>
            </a:r>
          </a:p>
          <a:p>
            <a:pPr>
              <a:buFont typeface="Wingdings" panose="05000000000000000000" pitchFamily="2" charset="2"/>
              <a:buChar char="v"/>
            </a:pPr>
            <a:r>
              <a:rPr lang="de-DE" altLang="vi-VN" sz="2400" smtClean="0"/>
              <a:t>Một element node có thể chứa</a:t>
            </a:r>
          </a:p>
          <a:p>
            <a:pPr lvl="1">
              <a:buFont typeface="Wingdings" panose="05000000000000000000" pitchFamily="2" charset="2"/>
              <a:buChar char="§"/>
            </a:pPr>
            <a:r>
              <a:rPr lang="de-DE" altLang="vi-VN" sz="2200" smtClean="0">
                <a:solidFill>
                  <a:srgbClr val="006666"/>
                </a:solidFill>
              </a:rPr>
              <a:t>Những element node khác</a:t>
            </a:r>
          </a:p>
          <a:p>
            <a:pPr lvl="1">
              <a:buFont typeface="Wingdings" panose="05000000000000000000" pitchFamily="2" charset="2"/>
              <a:buChar char="§"/>
            </a:pPr>
            <a:r>
              <a:rPr lang="de-DE" altLang="vi-VN" sz="2200" smtClean="0">
                <a:solidFill>
                  <a:srgbClr val="006666"/>
                </a:solidFill>
              </a:rPr>
              <a:t>Một hay nhiều text node</a:t>
            </a:r>
          </a:p>
          <a:p>
            <a:pPr lvl="1">
              <a:buFont typeface="Wingdings" panose="05000000000000000000" pitchFamily="2" charset="2"/>
              <a:buChar char="§"/>
            </a:pPr>
            <a:r>
              <a:rPr lang="de-DE" altLang="vi-VN" sz="2200" smtClean="0">
                <a:solidFill>
                  <a:srgbClr val="006666"/>
                </a:solidFill>
              </a:rPr>
              <a:t>Một hay nhiều attribute node</a:t>
            </a:r>
          </a:p>
          <a:p>
            <a:pPr>
              <a:buFont typeface="Wingdings" panose="05000000000000000000" pitchFamily="2" charset="2"/>
              <a:buChar char="v"/>
            </a:pPr>
            <a:r>
              <a:rPr lang="de-DE" altLang="vi-VN" sz="2600" smtClean="0"/>
              <a:t>Một attribute node có thể chứa</a:t>
            </a:r>
          </a:p>
          <a:p>
            <a:pPr lvl="1">
              <a:buFont typeface="Wingdings" panose="05000000000000000000" pitchFamily="2" charset="2"/>
              <a:buChar char="§"/>
            </a:pPr>
            <a:r>
              <a:rPr lang="de-DE" altLang="vi-VN" sz="2200" smtClean="0">
                <a:solidFill>
                  <a:srgbClr val="006666"/>
                </a:solidFill>
              </a:rPr>
              <a:t>Một text node</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8A510E5E-9852-4FE4-A4FF-9D9716CC8782}" type="slidenum">
              <a:rPr lang="en-US" altLang="vi-VN" sz="1400">
                <a:solidFill>
                  <a:schemeClr val="tx1"/>
                </a:solidFill>
                <a:latin typeface="Arial" panose="020B0604020202020204" pitchFamily="34" charset="0"/>
              </a:rPr>
              <a:pPr eaLnBrk="1" hangingPunct="1"/>
              <a:t>5</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1143000"/>
          </a:xfrm>
        </p:spPr>
        <p:txBody>
          <a:bodyPr/>
          <a:lstStyle/>
          <a:p>
            <a:pPr eaLnBrk="1" hangingPunct="1"/>
            <a:r>
              <a:rPr lang="de-DE" altLang="vi-VN" sz="2800" smtClean="0">
                <a:solidFill>
                  <a:schemeClr val="bg1"/>
                </a:solidFill>
              </a:rPr>
              <a:t>Ví dụ</a:t>
            </a:r>
            <a:endParaRPr lang="en-US" altLang="vi-VN" sz="2800" b="1" smtClean="0">
              <a:solidFill>
                <a:schemeClr val="bg1"/>
              </a:solidFill>
              <a:cs typeface="Arial" panose="020B0604020202020204" pitchFamily="34" charset="0"/>
            </a:endParaRPr>
          </a:p>
        </p:txBody>
      </p:sp>
      <p:sp>
        <p:nvSpPr>
          <p:cNvPr id="2051" name="Content Placeholder 2"/>
          <p:cNvSpPr>
            <a:spLocks noGrp="1"/>
          </p:cNvSpPr>
          <p:nvPr>
            <p:ph idx="1"/>
          </p:nvPr>
        </p:nvSpPr>
        <p:spPr>
          <a:xfrm>
            <a:off x="533400" y="1295400"/>
            <a:ext cx="3810000" cy="4830763"/>
          </a:xfrm>
        </p:spPr>
        <p:txBody>
          <a:bodyPr/>
          <a:lstStyle/>
          <a:p>
            <a:pPr marL="0" indent="0">
              <a:buFontTx/>
              <a:buNone/>
              <a:defRPr/>
            </a:pPr>
            <a:r>
              <a:rPr lang="de-DE" sz="1600" dirty="0" smtClean="0">
                <a:solidFill>
                  <a:srgbClr val="006666"/>
                </a:solidFill>
              </a:rPr>
              <a:t>&lt;?xml version =“ 1.0“&gt;</a:t>
            </a:r>
          </a:p>
          <a:p>
            <a:pPr marL="0" indent="0">
              <a:buFontTx/>
              <a:buNone/>
              <a:defRPr/>
            </a:pPr>
            <a:r>
              <a:rPr lang="de-DE" sz="1600" dirty="0" smtClean="0">
                <a:solidFill>
                  <a:srgbClr val="006666"/>
                </a:solidFill>
              </a:rPr>
              <a:t>&lt;people&gt;</a:t>
            </a:r>
          </a:p>
          <a:p>
            <a:pPr marL="0" indent="166688">
              <a:buFontTx/>
              <a:buNone/>
              <a:defRPr/>
            </a:pPr>
            <a:r>
              <a:rPr lang="de-DE" sz="1600" dirty="0" smtClean="0">
                <a:solidFill>
                  <a:srgbClr val="006666"/>
                </a:solidFill>
              </a:rPr>
              <a:t>&lt;person born = “1912“&gt;</a:t>
            </a:r>
          </a:p>
          <a:p>
            <a:pPr marL="0" indent="344488">
              <a:buFontTx/>
              <a:buNone/>
              <a:defRPr/>
            </a:pPr>
            <a:r>
              <a:rPr lang="de-DE" sz="1600" dirty="0" smtClean="0">
                <a:solidFill>
                  <a:srgbClr val="006666"/>
                </a:solidFill>
              </a:rPr>
              <a:t>&lt;name&gt;</a:t>
            </a:r>
          </a:p>
          <a:p>
            <a:pPr marL="0" indent="511175">
              <a:buFontTx/>
              <a:buNone/>
              <a:defRPr/>
            </a:pPr>
            <a:r>
              <a:rPr lang="de-DE" sz="1600" dirty="0" smtClean="0">
                <a:solidFill>
                  <a:srgbClr val="006666"/>
                </a:solidFill>
              </a:rPr>
              <a:t>&lt;first_name&gt;Alan&lt;/first_name&gt;</a:t>
            </a:r>
          </a:p>
          <a:p>
            <a:pPr marL="0" indent="511175">
              <a:buFontTx/>
              <a:buNone/>
              <a:defRPr/>
            </a:pPr>
            <a:r>
              <a:rPr lang="de-DE" sz="1600" dirty="0" smtClean="0">
                <a:solidFill>
                  <a:srgbClr val="006666"/>
                </a:solidFill>
              </a:rPr>
              <a:t>&lt;last_name&gt;Turing&lt;/last_name&gt;</a:t>
            </a:r>
          </a:p>
          <a:p>
            <a:pPr marL="0" indent="344488">
              <a:buFontTx/>
              <a:buNone/>
              <a:defRPr/>
            </a:pPr>
            <a:r>
              <a:rPr lang="de-DE" sz="1600" dirty="0" smtClean="0">
                <a:solidFill>
                  <a:srgbClr val="006666"/>
                </a:solidFill>
              </a:rPr>
              <a:t>&lt;/name&gt;</a:t>
            </a:r>
          </a:p>
          <a:p>
            <a:pPr marL="0" indent="344488">
              <a:buFontTx/>
              <a:buNone/>
              <a:defRPr/>
            </a:pPr>
            <a:r>
              <a:rPr lang="de-DE" sz="1600" dirty="0" smtClean="0">
                <a:solidFill>
                  <a:srgbClr val="006666"/>
                </a:solidFill>
              </a:rPr>
              <a:t>&lt;profession&gt;conputer scientist   </a:t>
            </a:r>
          </a:p>
          <a:p>
            <a:pPr marL="0" indent="344488">
              <a:buFontTx/>
              <a:buNone/>
              <a:defRPr/>
            </a:pPr>
            <a:r>
              <a:rPr lang="de-DE" sz="1600" dirty="0" smtClean="0">
                <a:solidFill>
                  <a:srgbClr val="006666"/>
                </a:solidFill>
              </a:rPr>
              <a:t>&lt;/profession&gt;</a:t>
            </a:r>
          </a:p>
          <a:p>
            <a:pPr marL="0" indent="166688">
              <a:buFontTx/>
              <a:buNone/>
              <a:defRPr/>
            </a:pPr>
            <a:r>
              <a:rPr lang="de-DE" sz="1600" dirty="0" smtClean="0">
                <a:solidFill>
                  <a:srgbClr val="006666"/>
                </a:solidFill>
              </a:rPr>
              <a:t>&lt;/person&gt;</a:t>
            </a:r>
          </a:p>
          <a:p>
            <a:pPr marL="0" indent="0">
              <a:buFontTx/>
              <a:buNone/>
              <a:defRPr/>
            </a:pPr>
            <a:r>
              <a:rPr lang="de-DE" sz="1600" dirty="0" smtClean="0">
                <a:solidFill>
                  <a:srgbClr val="006666"/>
                </a:solidFill>
              </a:rPr>
              <a:t>&lt;/people&gt;</a:t>
            </a:r>
          </a:p>
          <a:p>
            <a:pPr marL="0" indent="0">
              <a:buFontTx/>
              <a:buNone/>
              <a:defRPr/>
            </a:pPr>
            <a:endParaRPr lang="de-DE" sz="1600" dirty="0">
              <a:solidFill>
                <a:srgbClr val="006666"/>
              </a:solidFill>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9FD0073B-E023-430E-A886-866E8EF0475A}" type="slidenum">
              <a:rPr lang="en-US" altLang="vi-VN" sz="1400">
                <a:solidFill>
                  <a:schemeClr val="tx1"/>
                </a:solidFill>
                <a:latin typeface="Arial" panose="020B0604020202020204" pitchFamily="34" charset="0"/>
              </a:rPr>
              <a:pPr eaLnBrk="1" hangingPunct="1"/>
              <a:t>6</a:t>
            </a:fld>
            <a:endParaRPr lang="en-US" altLang="vi-VN" sz="1400">
              <a:solidFill>
                <a:schemeClr val="tx1"/>
              </a:solidFill>
              <a:latin typeface="Arial" panose="020B0604020202020204" pitchFamily="34" charset="0"/>
            </a:endParaRPr>
          </a:p>
        </p:txBody>
      </p:sp>
      <p:sp>
        <p:nvSpPr>
          <p:cNvPr id="5" name="Content Placeholder 2"/>
          <p:cNvSpPr txBox="1">
            <a:spLocks/>
          </p:cNvSpPr>
          <p:nvPr/>
        </p:nvSpPr>
        <p:spPr bwMode="auto">
          <a:xfrm>
            <a:off x="4573588" y="1447800"/>
            <a:ext cx="3810000" cy="4830763"/>
          </a:xfrm>
          <a:prstGeom prst="rect">
            <a:avLst/>
          </a:prstGeom>
          <a:noFill/>
          <a:ln>
            <a:noFill/>
          </a:ln>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166688" indent="-166688">
              <a:lnSpc>
                <a:spcPct val="90000"/>
              </a:lnSpc>
              <a:buFont typeface="Wingdings" pitchFamily="2" charset="2"/>
              <a:buChar char="v"/>
              <a:defRPr/>
            </a:pPr>
            <a:r>
              <a:rPr lang="de-DE" sz="2000" dirty="0" smtClean="0"/>
              <a:t>XML Document node</a:t>
            </a:r>
          </a:p>
          <a:p>
            <a:pPr marL="285750" lvl="1" indent="-227013">
              <a:lnSpc>
                <a:spcPct val="90000"/>
              </a:lnSpc>
              <a:buFont typeface="Wingdings" pitchFamily="2" charset="2"/>
              <a:buChar char="§"/>
              <a:defRPr/>
            </a:pPr>
            <a:r>
              <a:rPr lang="de-DE" sz="1800" dirty="0" smtClean="0"/>
              <a:t>Element node “people“</a:t>
            </a:r>
          </a:p>
          <a:p>
            <a:pPr marL="463550" lvl="2" indent="-238125">
              <a:lnSpc>
                <a:spcPct val="90000"/>
              </a:lnSpc>
              <a:buFont typeface="Arial" pitchFamily="34" charset="0"/>
              <a:buChar char="•"/>
              <a:defRPr/>
            </a:pPr>
            <a:r>
              <a:rPr lang="de-DE" sz="1800" dirty="0" smtClean="0"/>
              <a:t>Element node “person“</a:t>
            </a:r>
          </a:p>
          <a:p>
            <a:pPr marL="630238" lvl="3" indent="-285750">
              <a:lnSpc>
                <a:spcPct val="90000"/>
              </a:lnSpc>
              <a:buFont typeface="Wingdings" pitchFamily="2" charset="2"/>
              <a:buChar char="ü"/>
              <a:defRPr/>
            </a:pPr>
            <a:r>
              <a:rPr lang="de-DE" sz="1800" dirty="0" smtClean="0"/>
              <a:t>Element node “name“</a:t>
            </a:r>
          </a:p>
          <a:p>
            <a:pPr marL="855663" lvl="4" indent="-285750">
              <a:lnSpc>
                <a:spcPct val="90000"/>
              </a:lnSpc>
              <a:buFont typeface="Courier New" pitchFamily="49" charset="0"/>
              <a:buChar char="o"/>
              <a:defRPr/>
            </a:pPr>
            <a:r>
              <a:rPr lang="de-DE" sz="1600" dirty="0" smtClean="0">
                <a:solidFill>
                  <a:srgbClr val="006666"/>
                </a:solidFill>
              </a:rPr>
              <a:t>Element node “first_name“</a:t>
            </a:r>
          </a:p>
          <a:p>
            <a:pPr marL="855663" lvl="4" indent="-60325">
              <a:lnSpc>
                <a:spcPct val="90000"/>
              </a:lnSpc>
              <a:buFont typeface="Wingdings" pitchFamily="2" charset="2"/>
              <a:buChar char="Ø"/>
              <a:defRPr/>
            </a:pPr>
            <a:r>
              <a:rPr lang="de-DE" sz="1600" dirty="0"/>
              <a:t> </a:t>
            </a:r>
            <a:r>
              <a:rPr lang="de-DE" sz="1600" dirty="0" smtClean="0">
                <a:solidFill>
                  <a:srgbClr val="FF0000"/>
                </a:solidFill>
              </a:rPr>
              <a:t>text node “Alan“</a:t>
            </a:r>
          </a:p>
          <a:p>
            <a:pPr marL="855663" lvl="4" indent="-285750">
              <a:lnSpc>
                <a:spcPct val="90000"/>
              </a:lnSpc>
              <a:buFont typeface="Courier New" pitchFamily="49" charset="0"/>
              <a:buChar char="o"/>
              <a:defRPr/>
            </a:pPr>
            <a:r>
              <a:rPr lang="de-DE" sz="1600" dirty="0" smtClean="0">
                <a:solidFill>
                  <a:srgbClr val="006666"/>
                </a:solidFill>
              </a:rPr>
              <a:t>Element node “last_name“</a:t>
            </a:r>
          </a:p>
          <a:p>
            <a:pPr marL="855663" lvl="4" indent="-60325">
              <a:lnSpc>
                <a:spcPct val="90000"/>
              </a:lnSpc>
              <a:buFont typeface="Wingdings" pitchFamily="2" charset="2"/>
              <a:buChar char="Ø"/>
              <a:defRPr/>
            </a:pPr>
            <a:r>
              <a:rPr lang="de-DE" sz="1600" dirty="0"/>
              <a:t> </a:t>
            </a:r>
            <a:r>
              <a:rPr lang="de-DE" sz="1600" dirty="0" smtClean="0"/>
              <a:t>text node “Turing“</a:t>
            </a:r>
          </a:p>
          <a:p>
            <a:pPr marL="630238" lvl="3" indent="-285750">
              <a:lnSpc>
                <a:spcPct val="90000"/>
              </a:lnSpc>
              <a:buFont typeface="Wingdings" pitchFamily="2" charset="2"/>
              <a:buChar char="ü"/>
              <a:defRPr/>
            </a:pPr>
            <a:r>
              <a:rPr lang="de-DE" sz="1800" dirty="0" smtClean="0"/>
              <a:t>Element node “profession“</a:t>
            </a:r>
          </a:p>
          <a:p>
            <a:pPr marL="855663" lvl="4" indent="-285750">
              <a:lnSpc>
                <a:spcPct val="90000"/>
              </a:lnSpc>
              <a:buFont typeface="Courier New" pitchFamily="49" charset="0"/>
              <a:buChar char="o"/>
              <a:defRPr/>
            </a:pPr>
            <a:r>
              <a:rPr lang="de-DE" sz="1600" dirty="0" smtClean="0">
                <a:solidFill>
                  <a:srgbClr val="006666"/>
                </a:solidFill>
              </a:rPr>
              <a:t>Text node “computer scientist“</a:t>
            </a:r>
          </a:p>
          <a:p>
            <a:pPr marL="630238" lvl="3" indent="-285750">
              <a:lnSpc>
                <a:spcPct val="90000"/>
              </a:lnSpc>
              <a:buFont typeface="Wingdings" pitchFamily="2" charset="2"/>
              <a:buChar char="ü"/>
              <a:defRPr/>
            </a:pPr>
            <a:r>
              <a:rPr lang="de-DE" sz="1800" dirty="0" smtClean="0">
                <a:solidFill>
                  <a:srgbClr val="FF0000"/>
                </a:solidFill>
              </a:rPr>
              <a:t>Attribute node “born“</a:t>
            </a:r>
          </a:p>
          <a:p>
            <a:pPr marL="857250" lvl="4" indent="-287338">
              <a:lnSpc>
                <a:spcPct val="90000"/>
              </a:lnSpc>
              <a:buFont typeface="Courier New" pitchFamily="49" charset="0"/>
              <a:buChar char="o"/>
              <a:defRPr/>
            </a:pPr>
            <a:r>
              <a:rPr lang="de-DE" sz="1600" dirty="0" smtClean="0">
                <a:solidFill>
                  <a:srgbClr val="006666"/>
                </a:solidFill>
              </a:rPr>
              <a:t>Text node “1912“</a:t>
            </a:r>
            <a:endParaRPr lang="de-DE" sz="1600" dirty="0">
              <a:solidFill>
                <a:srgbClr val="00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52400"/>
            <a:ext cx="8229600" cy="1143000"/>
          </a:xfrm>
        </p:spPr>
        <p:txBody>
          <a:bodyPr/>
          <a:lstStyle/>
          <a:p>
            <a:r>
              <a:rPr lang="en-US" altLang="vi-VN" sz="2800" smtClean="0">
                <a:solidFill>
                  <a:schemeClr val="bg1"/>
                </a:solidFill>
                <a:cs typeface="Times New Roman" panose="02020603050405020304" pitchFamily="18" charset="0"/>
              </a:rPr>
              <a:t>Ví dụ</a:t>
            </a:r>
          </a:p>
        </p:txBody>
      </p:sp>
      <p:sp>
        <p:nvSpPr>
          <p:cNvPr id="2051" name="Content Placeholder 2"/>
          <p:cNvSpPr>
            <a:spLocks noGrp="1"/>
          </p:cNvSpPr>
          <p:nvPr>
            <p:ph idx="1"/>
          </p:nvPr>
        </p:nvSpPr>
        <p:spPr>
          <a:xfrm>
            <a:off x="457200" y="1295400"/>
            <a:ext cx="8229600" cy="4830763"/>
          </a:xfrm>
        </p:spPr>
        <p:txBody>
          <a:bodyPr/>
          <a:lstStyle/>
          <a:p>
            <a:pPr eaLnBrk="1" hangingPunct="1">
              <a:buFontTx/>
              <a:buNone/>
              <a:defRPr/>
            </a:pPr>
            <a:r>
              <a:rPr lang="en-US" sz="2000" dirty="0" err="1" smtClean="0">
                <a:cs typeface="Arial" charset="0"/>
              </a:rPr>
              <a:t>tài</a:t>
            </a:r>
            <a:r>
              <a:rPr lang="en-US" sz="2000" dirty="0" smtClean="0">
                <a:cs typeface="Arial" charset="0"/>
              </a:rPr>
              <a:t> </a:t>
            </a:r>
            <a:r>
              <a:rPr lang="en-US" sz="2000" dirty="0" err="1" smtClean="0">
                <a:cs typeface="Arial" charset="0"/>
              </a:rPr>
              <a:t>liệu</a:t>
            </a:r>
            <a:r>
              <a:rPr lang="en-US" sz="2000" dirty="0" smtClean="0">
                <a:cs typeface="Arial" charset="0"/>
              </a:rPr>
              <a:t> </a:t>
            </a:r>
            <a:r>
              <a:rPr lang="en-US" sz="2000" b="1" dirty="0" smtClean="0">
                <a:cs typeface="Arial" charset="0"/>
              </a:rPr>
              <a:t>cuonsach.xml</a:t>
            </a:r>
          </a:p>
          <a:p>
            <a:pPr eaLnBrk="1" hangingPunct="1">
              <a:buFontTx/>
              <a:buNone/>
              <a:defRPr/>
            </a:pPr>
            <a:r>
              <a:rPr lang="en-US" sz="1800" dirty="0" smtClean="0">
                <a:cs typeface="Arial" charset="0"/>
              </a:rPr>
              <a:t>&lt;?xml version = “1.0” encoding = “UTF-8”?&gt;</a:t>
            </a:r>
          </a:p>
          <a:p>
            <a:pPr eaLnBrk="1" hangingPunct="1">
              <a:buFontTx/>
              <a:buNone/>
              <a:defRPr/>
            </a:pPr>
            <a:r>
              <a:rPr lang="en-US" sz="1800" dirty="0" smtClean="0">
                <a:cs typeface="Arial" charset="0"/>
              </a:rPr>
              <a:t>&lt;</a:t>
            </a:r>
            <a:r>
              <a:rPr lang="en-US" sz="1800" dirty="0" err="1" smtClean="0">
                <a:cs typeface="Arial" charset="0"/>
              </a:rPr>
              <a:t>khosach</a:t>
            </a:r>
            <a:r>
              <a:rPr lang="en-US" sz="1800" dirty="0" smtClean="0">
                <a:cs typeface="Arial" charset="0"/>
              </a:rPr>
              <a:t>&gt;</a:t>
            </a:r>
          </a:p>
          <a:p>
            <a:pPr eaLnBrk="1" hangingPunct="1">
              <a:buFontTx/>
              <a:buNone/>
              <a:defRPr/>
            </a:pPr>
            <a:r>
              <a:rPr lang="en-US" sz="1800" dirty="0" smtClean="0">
                <a:cs typeface="Arial" charset="0"/>
              </a:rPr>
              <a:t>	&lt;</a:t>
            </a:r>
            <a:r>
              <a:rPr lang="en-US" sz="1800" dirty="0" err="1" smtClean="0">
                <a:cs typeface="Arial" charset="0"/>
              </a:rPr>
              <a:t>cuonsach</a:t>
            </a:r>
            <a:r>
              <a:rPr lang="en-US" sz="1800" dirty="0" smtClean="0">
                <a:cs typeface="Arial" charset="0"/>
              </a:rPr>
              <a:t> </a:t>
            </a:r>
            <a:r>
              <a:rPr lang="en-US" sz="1800" dirty="0" err="1" smtClean="0">
                <a:cs typeface="Arial" charset="0"/>
              </a:rPr>
              <a:t>theloai</a:t>
            </a:r>
            <a:r>
              <a:rPr lang="en-US" sz="1800" dirty="0" smtClean="0">
                <a:cs typeface="Arial" charset="0"/>
              </a:rPr>
              <a:t>=“cooking”&gt;</a:t>
            </a:r>
          </a:p>
          <a:p>
            <a:pPr marL="688975" indent="-688975" eaLnBrk="1" hangingPunct="1">
              <a:buFontTx/>
              <a:buNone/>
              <a:defRPr/>
            </a:pPr>
            <a:r>
              <a:rPr lang="en-US" sz="1800" dirty="0" smtClean="0">
                <a:cs typeface="Arial" charset="0"/>
              </a:rPr>
              <a:t>	&lt;</a:t>
            </a:r>
            <a:r>
              <a:rPr lang="en-US" sz="1800" dirty="0" err="1" smtClean="0">
                <a:cs typeface="Arial" charset="0"/>
              </a:rPr>
              <a:t>tieude</a:t>
            </a:r>
            <a:r>
              <a:rPr lang="en-US" sz="1800" dirty="0" smtClean="0">
                <a:cs typeface="Arial" charset="0"/>
              </a:rPr>
              <a:t> </a:t>
            </a:r>
            <a:r>
              <a:rPr lang="en-US" sz="1800" dirty="0" err="1" smtClean="0">
                <a:cs typeface="Arial" charset="0"/>
              </a:rPr>
              <a:t>ngonngu</a:t>
            </a:r>
            <a:r>
              <a:rPr lang="en-US" sz="1800" dirty="0" smtClean="0">
                <a:cs typeface="Arial" charset="0"/>
              </a:rPr>
              <a:t> = “en”&gt;everyday </a:t>
            </a:r>
            <a:r>
              <a:rPr lang="en-US" sz="1800" dirty="0" err="1" smtClean="0">
                <a:cs typeface="Arial" charset="0"/>
              </a:rPr>
              <a:t>italian</a:t>
            </a:r>
            <a:r>
              <a:rPr lang="en-US" sz="1800" dirty="0" smtClean="0">
                <a:cs typeface="Arial" charset="0"/>
              </a:rPr>
              <a:t>&lt;/</a:t>
            </a:r>
            <a:r>
              <a:rPr lang="en-US" sz="1800" dirty="0" err="1" smtClean="0">
                <a:cs typeface="Arial" charset="0"/>
              </a:rPr>
              <a:t>tieude</a:t>
            </a:r>
            <a:r>
              <a:rPr lang="en-US" sz="1800" dirty="0" smtClean="0">
                <a:cs typeface="Arial" charset="0"/>
              </a:rPr>
              <a:t>&gt;</a:t>
            </a:r>
          </a:p>
          <a:p>
            <a:pPr marL="688975" indent="-688975" eaLnBrk="1" hangingPunct="1">
              <a:buFontTx/>
              <a:buNone/>
              <a:defRPr/>
            </a:pPr>
            <a:r>
              <a:rPr lang="en-US" sz="1800" dirty="0" smtClean="0">
                <a:cs typeface="Arial" charset="0"/>
              </a:rPr>
              <a:t>	&lt;</a:t>
            </a:r>
            <a:r>
              <a:rPr lang="en-US" sz="1800" dirty="0" err="1" smtClean="0">
                <a:cs typeface="Arial" charset="0"/>
              </a:rPr>
              <a:t>tacgia</a:t>
            </a:r>
            <a:r>
              <a:rPr lang="en-US" sz="1800" dirty="0" smtClean="0">
                <a:cs typeface="Arial" charset="0"/>
              </a:rPr>
              <a:t>&gt;</a:t>
            </a:r>
            <a:r>
              <a:rPr lang="en-US" sz="1800" dirty="0" err="1" smtClean="0">
                <a:cs typeface="Arial" charset="0"/>
              </a:rPr>
              <a:t>Giada</a:t>
            </a:r>
            <a:r>
              <a:rPr lang="en-US" sz="1800" dirty="0" smtClean="0">
                <a:cs typeface="Arial" charset="0"/>
              </a:rPr>
              <a:t> De </a:t>
            </a:r>
            <a:r>
              <a:rPr lang="en-US" sz="1800" dirty="0" err="1" smtClean="0">
                <a:cs typeface="Arial" charset="0"/>
              </a:rPr>
              <a:t>Laurentiis</a:t>
            </a:r>
            <a:r>
              <a:rPr lang="en-US" sz="1800" dirty="0" smtClean="0">
                <a:cs typeface="Arial" charset="0"/>
              </a:rPr>
              <a:t>&lt;/</a:t>
            </a:r>
            <a:r>
              <a:rPr lang="en-US" sz="1800" dirty="0" err="1" smtClean="0">
                <a:cs typeface="Arial" charset="0"/>
              </a:rPr>
              <a:t>tacgia</a:t>
            </a:r>
            <a:r>
              <a:rPr lang="en-US" sz="1800" dirty="0" smtClean="0">
                <a:cs typeface="Arial" charset="0"/>
              </a:rPr>
              <a:t>&gt;</a:t>
            </a:r>
          </a:p>
          <a:p>
            <a:pPr marL="688975" indent="-688975" eaLnBrk="1" hangingPunct="1">
              <a:buFontTx/>
              <a:buNone/>
              <a:defRPr/>
            </a:pPr>
            <a:r>
              <a:rPr lang="en-US" sz="1800" dirty="0" smtClean="0">
                <a:cs typeface="Arial" charset="0"/>
              </a:rPr>
              <a:t>	&lt;</a:t>
            </a:r>
            <a:r>
              <a:rPr lang="en-US" sz="1800" dirty="0" err="1" smtClean="0">
                <a:cs typeface="Arial" charset="0"/>
              </a:rPr>
              <a:t>namxb</a:t>
            </a:r>
            <a:r>
              <a:rPr lang="en-US" sz="1800" dirty="0" smtClean="0">
                <a:cs typeface="Arial" charset="0"/>
              </a:rPr>
              <a:t>&gt;2005&lt;/</a:t>
            </a:r>
            <a:r>
              <a:rPr lang="en-US" sz="1800" dirty="0" err="1" smtClean="0">
                <a:cs typeface="Arial" charset="0"/>
              </a:rPr>
              <a:t>namxb</a:t>
            </a:r>
            <a:r>
              <a:rPr lang="en-US" sz="1800" dirty="0" smtClean="0">
                <a:cs typeface="Arial" charset="0"/>
              </a:rPr>
              <a:t>&gt;</a:t>
            </a:r>
          </a:p>
          <a:p>
            <a:pPr marL="688975" indent="-688975" eaLnBrk="1" hangingPunct="1">
              <a:buFontTx/>
              <a:buNone/>
              <a:defRPr/>
            </a:pPr>
            <a:r>
              <a:rPr lang="en-US" sz="1800" dirty="0" smtClean="0">
                <a:cs typeface="Arial" charset="0"/>
              </a:rPr>
              <a:t>	&lt;</a:t>
            </a:r>
            <a:r>
              <a:rPr lang="en-US" sz="1800" dirty="0" err="1" smtClean="0">
                <a:cs typeface="Arial" charset="0"/>
              </a:rPr>
              <a:t>gia</a:t>
            </a:r>
            <a:r>
              <a:rPr lang="en-US" sz="1800" dirty="0" smtClean="0">
                <a:cs typeface="Arial" charset="0"/>
              </a:rPr>
              <a:t>&gt;30.000&lt;/</a:t>
            </a:r>
            <a:r>
              <a:rPr lang="en-US" sz="1800" dirty="0" err="1" smtClean="0">
                <a:cs typeface="Arial" charset="0"/>
              </a:rPr>
              <a:t>gia</a:t>
            </a:r>
            <a:r>
              <a:rPr lang="en-US" sz="1800" dirty="0" smtClean="0">
                <a:cs typeface="Arial" charset="0"/>
              </a:rPr>
              <a:t>&gt;</a:t>
            </a:r>
          </a:p>
          <a:p>
            <a:pPr eaLnBrk="1" hangingPunct="1">
              <a:buFontTx/>
              <a:buNone/>
              <a:defRPr/>
            </a:pPr>
            <a:r>
              <a:rPr lang="en-US" sz="1800" dirty="0" smtClean="0">
                <a:cs typeface="Arial" charset="0"/>
              </a:rPr>
              <a:t>	&lt;/</a:t>
            </a:r>
            <a:r>
              <a:rPr lang="en-US" sz="1800" dirty="0" err="1" smtClean="0">
                <a:cs typeface="Arial" charset="0"/>
              </a:rPr>
              <a:t>cuonsach</a:t>
            </a:r>
            <a:r>
              <a:rPr lang="en-US" sz="1800" dirty="0" smtClean="0">
                <a:cs typeface="Arial" charset="0"/>
              </a:rPr>
              <a:t>&gt;</a:t>
            </a:r>
          </a:p>
          <a:p>
            <a:pPr eaLnBrk="1" hangingPunct="1">
              <a:buFontTx/>
              <a:buNone/>
              <a:defRPr/>
            </a:pPr>
            <a:r>
              <a:rPr lang="en-US" sz="1800" dirty="0" smtClean="0">
                <a:cs typeface="Arial" charset="0"/>
              </a:rPr>
              <a:t>&lt;</a:t>
            </a:r>
            <a:r>
              <a:rPr lang="en-US" sz="1800" dirty="0" err="1" smtClean="0">
                <a:cs typeface="Arial" charset="0"/>
              </a:rPr>
              <a:t>cuonsach</a:t>
            </a:r>
            <a:r>
              <a:rPr lang="en-US" sz="1800" dirty="0" smtClean="0">
                <a:cs typeface="Arial" charset="0"/>
              </a:rPr>
              <a:t> </a:t>
            </a:r>
            <a:r>
              <a:rPr lang="en-US" sz="1800" dirty="0" err="1" smtClean="0">
                <a:cs typeface="Arial" charset="0"/>
              </a:rPr>
              <a:t>theloai</a:t>
            </a:r>
            <a:r>
              <a:rPr lang="en-US" sz="1800" dirty="0" smtClean="0">
                <a:cs typeface="Arial" charset="0"/>
              </a:rPr>
              <a:t>=“cooking”&gt;</a:t>
            </a:r>
          </a:p>
          <a:p>
            <a:pPr marL="688975" indent="-688975" eaLnBrk="1" hangingPunct="1">
              <a:buFontTx/>
              <a:buNone/>
              <a:defRPr/>
            </a:pPr>
            <a:r>
              <a:rPr lang="en-US" sz="1800" dirty="0" smtClean="0">
                <a:cs typeface="Arial" charset="0"/>
              </a:rPr>
              <a:t>	&lt;</a:t>
            </a:r>
            <a:r>
              <a:rPr lang="en-US" sz="1800" dirty="0" err="1" smtClean="0">
                <a:cs typeface="Arial" charset="0"/>
              </a:rPr>
              <a:t>tieude</a:t>
            </a:r>
            <a:r>
              <a:rPr lang="en-US" sz="1800" dirty="0" smtClean="0">
                <a:cs typeface="Arial" charset="0"/>
              </a:rPr>
              <a:t> </a:t>
            </a:r>
            <a:r>
              <a:rPr lang="en-US" sz="1800" dirty="0" err="1" smtClean="0">
                <a:cs typeface="Arial" charset="0"/>
              </a:rPr>
              <a:t>ngonngu</a:t>
            </a:r>
            <a:r>
              <a:rPr lang="en-US" sz="1800" dirty="0" smtClean="0">
                <a:cs typeface="Arial" charset="0"/>
              </a:rPr>
              <a:t> = “en”&gt;everyday </a:t>
            </a:r>
            <a:r>
              <a:rPr lang="en-US" sz="1800" dirty="0" err="1" smtClean="0">
                <a:cs typeface="Arial" charset="0"/>
              </a:rPr>
              <a:t>italian</a:t>
            </a:r>
            <a:r>
              <a:rPr lang="en-US" sz="1800" dirty="0" smtClean="0">
                <a:cs typeface="Arial" charset="0"/>
              </a:rPr>
              <a:t>&lt;/</a:t>
            </a:r>
            <a:r>
              <a:rPr lang="en-US" sz="1800" dirty="0" err="1" smtClean="0">
                <a:cs typeface="Arial" charset="0"/>
              </a:rPr>
              <a:t>tieude</a:t>
            </a:r>
            <a:r>
              <a:rPr lang="en-US" sz="1800" dirty="0" smtClean="0">
                <a:cs typeface="Arial" charset="0"/>
              </a:rPr>
              <a:t>&gt;</a:t>
            </a:r>
          </a:p>
          <a:p>
            <a:pPr marL="688975" indent="-688975" eaLnBrk="1" hangingPunct="1">
              <a:buFontTx/>
              <a:buNone/>
              <a:defRPr/>
            </a:pPr>
            <a:r>
              <a:rPr lang="en-US" sz="1800" dirty="0" smtClean="0">
                <a:cs typeface="Arial" charset="0"/>
              </a:rPr>
              <a:t>	&lt;</a:t>
            </a:r>
            <a:r>
              <a:rPr lang="en-US" sz="1800" dirty="0" err="1" smtClean="0">
                <a:cs typeface="Arial" charset="0"/>
              </a:rPr>
              <a:t>tacgia</a:t>
            </a:r>
            <a:r>
              <a:rPr lang="en-US" sz="1800" dirty="0" smtClean="0">
                <a:cs typeface="Arial" charset="0"/>
              </a:rPr>
              <a:t>&gt;</a:t>
            </a:r>
            <a:r>
              <a:rPr lang="en-US" sz="1800" dirty="0" err="1" smtClean="0">
                <a:cs typeface="Arial" charset="0"/>
              </a:rPr>
              <a:t>Giada</a:t>
            </a:r>
            <a:r>
              <a:rPr lang="en-US" sz="1800" dirty="0" smtClean="0">
                <a:cs typeface="Arial" charset="0"/>
              </a:rPr>
              <a:t> De </a:t>
            </a:r>
            <a:r>
              <a:rPr lang="en-US" sz="1800" dirty="0" err="1" smtClean="0">
                <a:cs typeface="Arial" charset="0"/>
              </a:rPr>
              <a:t>Laurentiis</a:t>
            </a:r>
            <a:r>
              <a:rPr lang="en-US" sz="1800" dirty="0" smtClean="0">
                <a:cs typeface="Arial" charset="0"/>
              </a:rPr>
              <a:t>&lt;/</a:t>
            </a:r>
            <a:r>
              <a:rPr lang="en-US" sz="1800" dirty="0" err="1" smtClean="0">
                <a:cs typeface="Arial" charset="0"/>
              </a:rPr>
              <a:t>tacgia</a:t>
            </a:r>
            <a:r>
              <a:rPr lang="en-US" sz="1800" dirty="0" smtClean="0">
                <a:cs typeface="Arial" charset="0"/>
              </a:rPr>
              <a:t>&gt;</a:t>
            </a:r>
          </a:p>
          <a:p>
            <a:pPr marL="688975" indent="-688975" eaLnBrk="1" hangingPunct="1">
              <a:buFontTx/>
              <a:buNone/>
              <a:defRPr/>
            </a:pPr>
            <a:r>
              <a:rPr lang="en-US" sz="1800" dirty="0" smtClean="0">
                <a:cs typeface="Arial" charset="0"/>
              </a:rPr>
              <a:t>	&lt;</a:t>
            </a:r>
            <a:r>
              <a:rPr lang="en-US" sz="1800" dirty="0" err="1" smtClean="0">
                <a:cs typeface="Arial" charset="0"/>
              </a:rPr>
              <a:t>namxb</a:t>
            </a:r>
            <a:r>
              <a:rPr lang="en-US" sz="1800" dirty="0" smtClean="0">
                <a:cs typeface="Arial" charset="0"/>
              </a:rPr>
              <a:t>&gt;2005&lt;/</a:t>
            </a:r>
            <a:r>
              <a:rPr lang="en-US" sz="1800" dirty="0" err="1" smtClean="0">
                <a:cs typeface="Arial" charset="0"/>
              </a:rPr>
              <a:t>namxb</a:t>
            </a:r>
            <a:r>
              <a:rPr lang="en-US" sz="1800" dirty="0" smtClean="0">
                <a:cs typeface="Arial" charset="0"/>
              </a:rPr>
              <a:t>&gt;</a:t>
            </a:r>
          </a:p>
          <a:p>
            <a:pPr marL="688975" indent="-688975" eaLnBrk="1" hangingPunct="1">
              <a:buFontTx/>
              <a:buNone/>
              <a:defRPr/>
            </a:pPr>
            <a:r>
              <a:rPr lang="en-US" sz="1800" dirty="0" smtClean="0">
                <a:cs typeface="Arial" charset="0"/>
              </a:rPr>
              <a:t>	&lt;</a:t>
            </a:r>
            <a:r>
              <a:rPr lang="en-US" sz="1800" dirty="0" err="1" smtClean="0">
                <a:cs typeface="Arial" charset="0"/>
              </a:rPr>
              <a:t>gia</a:t>
            </a:r>
            <a:r>
              <a:rPr lang="en-US" sz="1800" dirty="0" smtClean="0">
                <a:cs typeface="Arial" charset="0"/>
              </a:rPr>
              <a:t>&gt;30.000&lt;/</a:t>
            </a:r>
            <a:r>
              <a:rPr lang="en-US" sz="1800" dirty="0" err="1" smtClean="0">
                <a:cs typeface="Arial" charset="0"/>
              </a:rPr>
              <a:t>gia</a:t>
            </a:r>
            <a:r>
              <a:rPr lang="en-US" sz="1800" dirty="0" smtClean="0">
                <a:cs typeface="Arial" charset="0"/>
              </a:rPr>
              <a:t>&gt;</a:t>
            </a:r>
          </a:p>
          <a:p>
            <a:pPr eaLnBrk="1" hangingPunct="1">
              <a:buFontTx/>
              <a:buNone/>
              <a:defRPr/>
            </a:pPr>
            <a:r>
              <a:rPr lang="en-US" sz="1800" dirty="0" smtClean="0">
                <a:cs typeface="Arial" charset="0"/>
              </a:rPr>
              <a:t>	&lt;/</a:t>
            </a:r>
            <a:r>
              <a:rPr lang="en-US" sz="1800" dirty="0" err="1" smtClean="0">
                <a:cs typeface="Arial" charset="0"/>
              </a:rPr>
              <a:t>cuonsach</a:t>
            </a:r>
            <a:r>
              <a:rPr lang="en-US" sz="1800" dirty="0" smtClean="0">
                <a:cs typeface="Arial" charset="0"/>
              </a:rPr>
              <a:t>&gt;</a:t>
            </a:r>
          </a:p>
          <a:p>
            <a:pPr eaLnBrk="1" hangingPunct="1">
              <a:buFontTx/>
              <a:buNone/>
              <a:defRPr/>
            </a:pPr>
            <a:r>
              <a:rPr lang="en-US" sz="1800" dirty="0" smtClean="0">
                <a:cs typeface="Arial" charset="0"/>
              </a:rPr>
              <a:t>&lt;/</a:t>
            </a:r>
            <a:r>
              <a:rPr lang="en-US" sz="1800" dirty="0" err="1" smtClean="0">
                <a:cs typeface="Arial" charset="0"/>
              </a:rPr>
              <a:t>khosach</a:t>
            </a:r>
            <a:r>
              <a:rPr lang="en-US" sz="1800" dirty="0" smtClean="0">
                <a:cs typeface="Arial" charset="0"/>
              </a:rPr>
              <a:t>&gt;</a:t>
            </a: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5AB5BFBA-3456-4B60-AADF-9AA7C2DB346A}" type="slidenum">
              <a:rPr lang="en-US" altLang="vi-VN" sz="1400">
                <a:solidFill>
                  <a:schemeClr val="tx1"/>
                </a:solidFill>
                <a:latin typeface="Arial" panose="020B0604020202020204" pitchFamily="34" charset="0"/>
              </a:rPr>
              <a:pPr eaLnBrk="1" hangingPunct="1"/>
              <a:t>7</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2400"/>
            <a:ext cx="8229600" cy="1143000"/>
          </a:xfrm>
        </p:spPr>
        <p:txBody>
          <a:bodyPr/>
          <a:lstStyle/>
          <a:p>
            <a:r>
              <a:rPr lang="en-US" altLang="vi-VN" sz="2800" smtClean="0">
                <a:solidFill>
                  <a:schemeClr val="bg1"/>
                </a:solidFill>
                <a:cs typeface="Times New Roman" panose="02020603050405020304" pitchFamily="18" charset="0"/>
              </a:rPr>
              <a:t>Ví dụ</a:t>
            </a:r>
          </a:p>
        </p:txBody>
      </p:sp>
      <p:sp>
        <p:nvSpPr>
          <p:cNvPr id="2051" name="Content Placeholder 2"/>
          <p:cNvSpPr>
            <a:spLocks noGrp="1"/>
          </p:cNvSpPr>
          <p:nvPr>
            <p:ph idx="1"/>
          </p:nvPr>
        </p:nvSpPr>
        <p:spPr>
          <a:xfrm>
            <a:off x="457200" y="1295400"/>
            <a:ext cx="8229600" cy="4830763"/>
          </a:xfrm>
        </p:spPr>
        <p:txBody>
          <a:bodyPr/>
          <a:lstStyle/>
          <a:p>
            <a:pPr eaLnBrk="1" hangingPunct="1">
              <a:buFontTx/>
              <a:buNone/>
              <a:defRPr/>
            </a:pPr>
            <a:r>
              <a:rPr lang="en-US" sz="2000" dirty="0" err="1" smtClean="0">
                <a:cs typeface="Arial" charset="0"/>
              </a:rPr>
              <a:t>Cấu</a:t>
            </a:r>
            <a:r>
              <a:rPr lang="en-US" sz="2000" dirty="0" smtClean="0">
                <a:cs typeface="Arial" charset="0"/>
              </a:rPr>
              <a:t> </a:t>
            </a:r>
            <a:r>
              <a:rPr lang="en-US" sz="2000" dirty="0" err="1" smtClean="0">
                <a:cs typeface="Arial" charset="0"/>
              </a:rPr>
              <a:t>trúc</a:t>
            </a:r>
            <a:r>
              <a:rPr lang="en-US" sz="2000" dirty="0" smtClean="0">
                <a:cs typeface="Arial" charset="0"/>
              </a:rPr>
              <a:t> </a:t>
            </a:r>
            <a:r>
              <a:rPr lang="en-US" sz="2000" dirty="0" err="1" smtClean="0">
                <a:cs typeface="Arial" charset="0"/>
              </a:rPr>
              <a:t>cây</a:t>
            </a:r>
            <a:r>
              <a:rPr lang="en-US" sz="2000" dirty="0" smtClean="0">
                <a:cs typeface="Arial" charset="0"/>
              </a:rPr>
              <a:t> </a:t>
            </a:r>
            <a:r>
              <a:rPr lang="en-US" sz="2000" dirty="0" err="1" smtClean="0">
                <a:cs typeface="Arial" charset="0"/>
              </a:rPr>
              <a:t>của</a:t>
            </a:r>
            <a:r>
              <a:rPr lang="en-US" sz="2000" dirty="0" smtClean="0">
                <a:cs typeface="Arial" charset="0"/>
              </a:rPr>
              <a:t> </a:t>
            </a:r>
            <a:r>
              <a:rPr lang="en-US" sz="2000" dirty="0" err="1" smtClean="0">
                <a:cs typeface="Arial" charset="0"/>
              </a:rPr>
              <a:t>tài</a:t>
            </a:r>
            <a:r>
              <a:rPr lang="en-US" sz="2000" dirty="0" smtClean="0">
                <a:cs typeface="Arial" charset="0"/>
              </a:rPr>
              <a:t> </a:t>
            </a:r>
            <a:r>
              <a:rPr lang="en-US" sz="2000" dirty="0" err="1" smtClean="0">
                <a:cs typeface="Arial" charset="0"/>
              </a:rPr>
              <a:t>liệu</a:t>
            </a:r>
            <a:r>
              <a:rPr lang="en-US" sz="2000" dirty="0" smtClean="0">
                <a:cs typeface="Arial" charset="0"/>
              </a:rPr>
              <a:t> “</a:t>
            </a:r>
            <a:r>
              <a:rPr lang="en-US" sz="2000" b="1" dirty="0" smtClean="0">
                <a:cs typeface="Arial" charset="0"/>
              </a:rPr>
              <a:t>cuonsach.xml” </a:t>
            </a:r>
            <a:endParaRPr lang="en-US" sz="2000" b="1" dirty="0" smtClean="0"/>
          </a:p>
          <a:p>
            <a:pPr marL="0" indent="166688" eaLnBrk="1" hangingPunct="1">
              <a:buFontTx/>
              <a:buNone/>
              <a:defRPr/>
            </a:pPr>
            <a:endParaRPr lang="en-US" sz="2000" b="1" dirty="0" smtClean="0"/>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AE1EBEBD-97FB-4BAA-B91B-EEC1BD6C0E14}" type="slidenum">
              <a:rPr lang="en-US" altLang="vi-VN" sz="1400">
                <a:solidFill>
                  <a:schemeClr val="tx1"/>
                </a:solidFill>
                <a:latin typeface="Arial" panose="020B0604020202020204" pitchFamily="34" charset="0"/>
              </a:rPr>
              <a:pPr eaLnBrk="1" hangingPunct="1"/>
              <a:t>8</a:t>
            </a:fld>
            <a:endParaRPr lang="en-US" altLang="vi-VN" sz="1400">
              <a:solidFill>
                <a:schemeClr val="tx1"/>
              </a:solidFill>
              <a:latin typeface="Arial" panose="020B0604020202020204" pitchFamily="34" charset="0"/>
            </a:endParaRPr>
          </a:p>
        </p:txBody>
      </p:sp>
      <p:sp>
        <p:nvSpPr>
          <p:cNvPr id="9221" name="Rectangle 4"/>
          <p:cNvSpPr>
            <a:spLocks noChangeArrowheads="1"/>
          </p:cNvSpPr>
          <p:nvPr/>
        </p:nvSpPr>
        <p:spPr bwMode="auto">
          <a:xfrm>
            <a:off x="3581400" y="1752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gốc: &lt;khosach&gt;</a:t>
            </a:r>
          </a:p>
        </p:txBody>
      </p:sp>
      <p:sp>
        <p:nvSpPr>
          <p:cNvPr id="9222" name="Rectangle 5"/>
          <p:cNvSpPr>
            <a:spLocks noChangeArrowheads="1"/>
          </p:cNvSpPr>
          <p:nvPr/>
        </p:nvSpPr>
        <p:spPr bwMode="auto">
          <a:xfrm>
            <a:off x="3581400" y="25908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 &lt;cuonsach&gt;</a:t>
            </a:r>
          </a:p>
        </p:txBody>
      </p:sp>
      <p:sp>
        <p:nvSpPr>
          <p:cNvPr id="9223" name="Rectangle 6"/>
          <p:cNvSpPr>
            <a:spLocks noChangeArrowheads="1"/>
          </p:cNvSpPr>
          <p:nvPr/>
        </p:nvSpPr>
        <p:spPr bwMode="auto">
          <a:xfrm>
            <a:off x="5410200" y="25908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Thuộc tính: “theloại”</a:t>
            </a:r>
          </a:p>
        </p:txBody>
      </p:sp>
      <p:sp>
        <p:nvSpPr>
          <p:cNvPr id="9224" name="Rectangle 7"/>
          <p:cNvSpPr>
            <a:spLocks noChangeArrowheads="1"/>
          </p:cNvSpPr>
          <p:nvPr/>
        </p:nvSpPr>
        <p:spPr bwMode="auto">
          <a:xfrm>
            <a:off x="381000" y="25908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Thuộc tính: “ngôn ngữ”</a:t>
            </a:r>
          </a:p>
        </p:txBody>
      </p:sp>
      <p:sp>
        <p:nvSpPr>
          <p:cNvPr id="9225" name="Rectangle 8"/>
          <p:cNvSpPr>
            <a:spLocks noChangeArrowheads="1"/>
          </p:cNvSpPr>
          <p:nvPr/>
        </p:nvSpPr>
        <p:spPr bwMode="auto">
          <a:xfrm>
            <a:off x="381000" y="3657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 &lt;tieude&gt;</a:t>
            </a:r>
          </a:p>
        </p:txBody>
      </p:sp>
      <p:sp>
        <p:nvSpPr>
          <p:cNvPr id="9226" name="Rectangle 9"/>
          <p:cNvSpPr>
            <a:spLocks noChangeArrowheads="1"/>
          </p:cNvSpPr>
          <p:nvPr/>
        </p:nvSpPr>
        <p:spPr bwMode="auto">
          <a:xfrm>
            <a:off x="2667000" y="3657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&lt;tacgia&gt;</a:t>
            </a:r>
          </a:p>
        </p:txBody>
      </p:sp>
      <p:sp>
        <p:nvSpPr>
          <p:cNvPr id="9227" name="Rectangle 10"/>
          <p:cNvSpPr>
            <a:spLocks noChangeArrowheads="1"/>
          </p:cNvSpPr>
          <p:nvPr/>
        </p:nvSpPr>
        <p:spPr bwMode="auto">
          <a:xfrm>
            <a:off x="4495800" y="36576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&lt;namxb&gt;</a:t>
            </a:r>
          </a:p>
        </p:txBody>
      </p:sp>
      <p:sp>
        <p:nvSpPr>
          <p:cNvPr id="9228" name="Rectangle 11"/>
          <p:cNvSpPr>
            <a:spLocks noChangeArrowheads="1"/>
          </p:cNvSpPr>
          <p:nvPr/>
        </p:nvSpPr>
        <p:spPr bwMode="auto">
          <a:xfrm>
            <a:off x="6553200" y="3581400"/>
            <a:ext cx="1066800" cy="5334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Phần tử : &lt;gia&gt;</a:t>
            </a:r>
          </a:p>
        </p:txBody>
      </p:sp>
      <p:sp>
        <p:nvSpPr>
          <p:cNvPr id="9229" name="Rectangle 12"/>
          <p:cNvSpPr>
            <a:spLocks noChangeArrowheads="1"/>
          </p:cNvSpPr>
          <p:nvPr/>
        </p:nvSpPr>
        <p:spPr bwMode="auto">
          <a:xfrm>
            <a:off x="381000" y="4648200"/>
            <a:ext cx="1066800" cy="9906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Văn bản:</a:t>
            </a:r>
            <a:r>
              <a:rPr lang="en-US" altLang="vi-VN" sz="1400">
                <a:cs typeface="Arial" panose="020B0604020202020204" pitchFamily="34" charset="0"/>
              </a:rPr>
              <a:t> </a:t>
            </a:r>
            <a:r>
              <a:rPr lang="en-US" altLang="vi-VN" sz="1400">
                <a:solidFill>
                  <a:schemeClr val="tx1"/>
                </a:solidFill>
                <a:cs typeface="Arial" panose="020B0604020202020204" pitchFamily="34" charset="0"/>
              </a:rPr>
              <a:t>everyday italian</a:t>
            </a:r>
            <a:endParaRPr lang="en-US" altLang="vi-VN" sz="1300">
              <a:solidFill>
                <a:schemeClr val="tx1"/>
              </a:solidFill>
            </a:endParaRPr>
          </a:p>
        </p:txBody>
      </p:sp>
      <p:sp>
        <p:nvSpPr>
          <p:cNvPr id="9230" name="Rectangle 13"/>
          <p:cNvSpPr>
            <a:spLocks noChangeArrowheads="1"/>
          </p:cNvSpPr>
          <p:nvPr/>
        </p:nvSpPr>
        <p:spPr bwMode="auto">
          <a:xfrm>
            <a:off x="2667000" y="4572000"/>
            <a:ext cx="1066800" cy="10668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300">
                <a:solidFill>
                  <a:schemeClr val="tx1"/>
                </a:solidFill>
              </a:rPr>
              <a:t>Văn bản:</a:t>
            </a:r>
            <a:r>
              <a:rPr lang="en-US" altLang="vi-VN" sz="1400">
                <a:solidFill>
                  <a:schemeClr val="tx1"/>
                </a:solidFill>
                <a:cs typeface="Arial" panose="020B0604020202020204" pitchFamily="34" charset="0"/>
              </a:rPr>
              <a:t> Giada De Laurentiis</a:t>
            </a:r>
            <a:endParaRPr lang="en-US" altLang="vi-VN" sz="1300">
              <a:solidFill>
                <a:schemeClr val="tx1"/>
              </a:solidFill>
            </a:endParaRPr>
          </a:p>
        </p:txBody>
      </p:sp>
      <p:sp>
        <p:nvSpPr>
          <p:cNvPr id="9231" name="Rectangle 14"/>
          <p:cNvSpPr>
            <a:spLocks noChangeArrowheads="1"/>
          </p:cNvSpPr>
          <p:nvPr/>
        </p:nvSpPr>
        <p:spPr bwMode="auto">
          <a:xfrm>
            <a:off x="4495800" y="4572000"/>
            <a:ext cx="1066800" cy="9906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algn="ctr" eaLnBrk="1" hangingPunct="1"/>
            <a:r>
              <a:rPr lang="en-US" altLang="vi-VN" sz="1200">
                <a:solidFill>
                  <a:schemeClr val="tx1"/>
                </a:solidFill>
              </a:rPr>
              <a:t>Văn bản:</a:t>
            </a:r>
            <a:r>
              <a:rPr lang="en-US" altLang="vi-VN" sz="1200">
                <a:solidFill>
                  <a:schemeClr val="tx1"/>
                </a:solidFill>
                <a:cs typeface="Arial" panose="020B0604020202020204" pitchFamily="34" charset="0"/>
              </a:rPr>
              <a:t> 2005</a:t>
            </a:r>
            <a:endParaRPr lang="en-US" altLang="vi-VN" sz="1200">
              <a:solidFill>
                <a:schemeClr val="tx1"/>
              </a:solidFill>
            </a:endParaRPr>
          </a:p>
        </p:txBody>
      </p:sp>
      <p:sp>
        <p:nvSpPr>
          <p:cNvPr id="9232" name="Rectangle 15"/>
          <p:cNvSpPr>
            <a:spLocks noChangeArrowheads="1"/>
          </p:cNvSpPr>
          <p:nvPr/>
        </p:nvSpPr>
        <p:spPr bwMode="auto">
          <a:xfrm>
            <a:off x="6553200" y="4495800"/>
            <a:ext cx="1066800" cy="990600"/>
          </a:xfrm>
          <a:prstGeom prst="rect">
            <a:avLst/>
          </a:prstGeom>
          <a:solidFill>
            <a:schemeClr val="accent1"/>
          </a:solidFill>
          <a:ln w="9525" algn="ctr">
            <a:solidFill>
              <a:schemeClr val="tx1"/>
            </a:solidFill>
            <a:round/>
            <a:headEnd/>
            <a:tailEnd/>
          </a:ln>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r>
              <a:rPr lang="en-US" altLang="vi-VN" sz="1200">
                <a:solidFill>
                  <a:schemeClr val="tx1"/>
                </a:solidFill>
              </a:rPr>
              <a:t>Văn bản:</a:t>
            </a:r>
            <a:r>
              <a:rPr lang="en-US" altLang="vi-VN" sz="1200">
                <a:solidFill>
                  <a:schemeClr val="tx1"/>
                </a:solidFill>
                <a:cs typeface="Arial" panose="020B0604020202020204" pitchFamily="34" charset="0"/>
              </a:rPr>
              <a:t> </a:t>
            </a:r>
          </a:p>
          <a:p>
            <a:pPr algn="ctr" eaLnBrk="1" hangingPunct="1"/>
            <a:r>
              <a:rPr lang="en-US" altLang="vi-VN" sz="1200">
                <a:solidFill>
                  <a:schemeClr val="tx1"/>
                </a:solidFill>
                <a:cs typeface="Arial" panose="020B0604020202020204" pitchFamily="34" charset="0"/>
              </a:rPr>
              <a:t>30.000</a:t>
            </a:r>
            <a:endParaRPr lang="en-US" altLang="vi-VN" sz="1200">
              <a:solidFill>
                <a:schemeClr val="tx1"/>
              </a:solidFill>
            </a:endParaRPr>
          </a:p>
        </p:txBody>
      </p:sp>
      <p:cxnSp>
        <p:nvCxnSpPr>
          <p:cNvPr id="9233" name="Straight Connector 17"/>
          <p:cNvCxnSpPr>
            <a:cxnSpLocks noChangeShapeType="1"/>
            <a:stCxn id="9221" idx="2"/>
            <a:endCxn id="9222" idx="0"/>
          </p:cNvCxnSpPr>
          <p:nvPr/>
        </p:nvCxnSpPr>
        <p:spPr bwMode="auto">
          <a:xfrm>
            <a:off x="4114800" y="2286000"/>
            <a:ext cx="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34" name="Straight Connector 19"/>
          <p:cNvCxnSpPr>
            <a:cxnSpLocks noChangeShapeType="1"/>
            <a:stCxn id="9222" idx="3"/>
            <a:endCxn id="9223" idx="1"/>
          </p:cNvCxnSpPr>
          <p:nvPr/>
        </p:nvCxnSpPr>
        <p:spPr bwMode="auto">
          <a:xfrm>
            <a:off x="4648200" y="2857500"/>
            <a:ext cx="762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35" name="Straight Connector 22"/>
          <p:cNvCxnSpPr>
            <a:cxnSpLocks noChangeShapeType="1"/>
            <a:stCxn id="9222" idx="2"/>
          </p:cNvCxnSpPr>
          <p:nvPr/>
        </p:nvCxnSpPr>
        <p:spPr bwMode="auto">
          <a:xfrm>
            <a:off x="4114800" y="3124200"/>
            <a:ext cx="0" cy="152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36" name="Straight Connector 24"/>
          <p:cNvCxnSpPr>
            <a:cxnSpLocks noChangeShapeType="1"/>
          </p:cNvCxnSpPr>
          <p:nvPr/>
        </p:nvCxnSpPr>
        <p:spPr bwMode="auto">
          <a:xfrm>
            <a:off x="914400" y="3276600"/>
            <a:ext cx="61722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37" name="Straight Connector 27"/>
          <p:cNvCxnSpPr>
            <a:cxnSpLocks noChangeShapeType="1"/>
            <a:endCxn id="9225" idx="0"/>
          </p:cNvCxnSpPr>
          <p:nvPr/>
        </p:nvCxnSpPr>
        <p:spPr bwMode="auto">
          <a:xfrm>
            <a:off x="914400" y="32766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38" name="Straight Connector 29"/>
          <p:cNvCxnSpPr>
            <a:cxnSpLocks noChangeShapeType="1"/>
            <a:endCxn id="9226" idx="0"/>
          </p:cNvCxnSpPr>
          <p:nvPr/>
        </p:nvCxnSpPr>
        <p:spPr bwMode="auto">
          <a:xfrm>
            <a:off x="3200400" y="32766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39" name="Straight Connector 32"/>
          <p:cNvCxnSpPr>
            <a:cxnSpLocks noChangeShapeType="1"/>
            <a:endCxn id="9227" idx="0"/>
          </p:cNvCxnSpPr>
          <p:nvPr/>
        </p:nvCxnSpPr>
        <p:spPr bwMode="auto">
          <a:xfrm>
            <a:off x="5029200" y="32766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40" name="Straight Connector 34"/>
          <p:cNvCxnSpPr>
            <a:cxnSpLocks noChangeShapeType="1"/>
            <a:endCxn id="9228" idx="0"/>
          </p:cNvCxnSpPr>
          <p:nvPr/>
        </p:nvCxnSpPr>
        <p:spPr bwMode="auto">
          <a:xfrm>
            <a:off x="7086600" y="3276600"/>
            <a:ext cx="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41" name="Straight Connector 38"/>
          <p:cNvCxnSpPr>
            <a:cxnSpLocks noChangeShapeType="1"/>
          </p:cNvCxnSpPr>
          <p:nvPr/>
        </p:nvCxnSpPr>
        <p:spPr bwMode="auto">
          <a:xfrm>
            <a:off x="609600" y="3124200"/>
            <a:ext cx="0" cy="533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42" name="Straight Connector 40"/>
          <p:cNvCxnSpPr>
            <a:cxnSpLocks noChangeShapeType="1"/>
            <a:stCxn id="9225" idx="2"/>
            <a:endCxn id="9229" idx="0"/>
          </p:cNvCxnSpPr>
          <p:nvPr/>
        </p:nvCxnSpPr>
        <p:spPr bwMode="auto">
          <a:xfrm>
            <a:off x="914400" y="4191000"/>
            <a:ext cx="0" cy="457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43" name="Straight Connector 42"/>
          <p:cNvCxnSpPr>
            <a:cxnSpLocks noChangeShapeType="1"/>
            <a:stCxn id="9226" idx="2"/>
            <a:endCxn id="9230" idx="0"/>
          </p:cNvCxnSpPr>
          <p:nvPr/>
        </p:nvCxnSpPr>
        <p:spPr bwMode="auto">
          <a:xfrm>
            <a:off x="3200400" y="41910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44" name="Straight Connector 44"/>
          <p:cNvCxnSpPr>
            <a:cxnSpLocks noChangeShapeType="1"/>
            <a:stCxn id="9227" idx="2"/>
            <a:endCxn id="9231" idx="0"/>
          </p:cNvCxnSpPr>
          <p:nvPr/>
        </p:nvCxnSpPr>
        <p:spPr bwMode="auto">
          <a:xfrm>
            <a:off x="5029200" y="41910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245" name="Straight Connector 46"/>
          <p:cNvCxnSpPr>
            <a:cxnSpLocks noChangeShapeType="1"/>
            <a:stCxn id="9228" idx="2"/>
            <a:endCxn id="9232" idx="0"/>
          </p:cNvCxnSpPr>
          <p:nvPr/>
        </p:nvCxnSpPr>
        <p:spPr bwMode="auto">
          <a:xfrm>
            <a:off x="7086600" y="4114800"/>
            <a:ext cx="0" cy="381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52400"/>
            <a:ext cx="8229600" cy="1143000"/>
          </a:xfrm>
        </p:spPr>
        <p:txBody>
          <a:bodyPr/>
          <a:lstStyle/>
          <a:p>
            <a:r>
              <a:rPr lang="en-US" altLang="vi-VN" sz="2800" smtClean="0">
                <a:solidFill>
                  <a:schemeClr val="bg1"/>
                </a:solidFill>
              </a:rPr>
              <a:t>Load tệp XML</a:t>
            </a:r>
            <a:endParaRPr lang="en-US" altLang="vi-VN" sz="2800" smtClean="0">
              <a:solidFill>
                <a:schemeClr val="bg1"/>
              </a:solidFill>
              <a:cs typeface="Times New Roman" panose="02020603050405020304" pitchFamily="18" charset="0"/>
            </a:endParaRPr>
          </a:p>
        </p:txBody>
      </p:sp>
      <p:sp>
        <p:nvSpPr>
          <p:cNvPr id="2051" name="Content Placeholder 2"/>
          <p:cNvSpPr>
            <a:spLocks noGrp="1"/>
          </p:cNvSpPr>
          <p:nvPr>
            <p:ph idx="1"/>
          </p:nvPr>
        </p:nvSpPr>
        <p:spPr>
          <a:xfrm>
            <a:off x="457200" y="1295400"/>
            <a:ext cx="8229600" cy="4830763"/>
          </a:xfrm>
        </p:spPr>
        <p:txBody>
          <a:bodyPr/>
          <a:lstStyle/>
          <a:p>
            <a:pPr eaLnBrk="1" hangingPunct="1">
              <a:buFont typeface="Wingdings" pitchFamily="2" charset="2"/>
              <a:buChar char="v"/>
              <a:defRPr/>
            </a:pPr>
            <a:r>
              <a:rPr lang="en-US" sz="2400" dirty="0" err="1" smtClean="0">
                <a:cs typeface="Arial" charset="0"/>
              </a:rPr>
              <a:t>Cách</a:t>
            </a:r>
            <a:r>
              <a:rPr lang="en-US" sz="2400" dirty="0" smtClean="0">
                <a:cs typeface="Arial" charset="0"/>
              </a:rPr>
              <a:t> 1: </a:t>
            </a:r>
            <a:r>
              <a:rPr lang="en-US" sz="2400" dirty="0" err="1" smtClean="0">
                <a:cs typeface="Arial" charset="0"/>
              </a:rPr>
              <a:t>sử</a:t>
            </a:r>
            <a:r>
              <a:rPr lang="en-US" sz="2400" dirty="0" smtClean="0">
                <a:cs typeface="Arial" charset="0"/>
              </a:rPr>
              <a:t> </a:t>
            </a:r>
            <a:r>
              <a:rPr lang="en-US" sz="2400" dirty="0" err="1" smtClean="0">
                <a:cs typeface="Arial" charset="0"/>
              </a:rPr>
              <a:t>dụng</a:t>
            </a:r>
            <a:r>
              <a:rPr lang="en-US" sz="2400" dirty="0" smtClean="0">
                <a:cs typeface="Arial" charset="0"/>
              </a:rPr>
              <a:t> </a:t>
            </a:r>
            <a:r>
              <a:rPr lang="it-IT" sz="2400" dirty="0"/>
              <a:t>lớp đối </a:t>
            </a:r>
            <a:r>
              <a:rPr lang="it-IT" sz="2400" dirty="0" smtClean="0"/>
              <a:t>tượng Microsoft.XMLDOM</a:t>
            </a:r>
          </a:p>
          <a:p>
            <a:pPr eaLnBrk="1" hangingPunct="1">
              <a:buFont typeface="Wingdings" pitchFamily="2" charset="2"/>
              <a:buChar char="v"/>
              <a:defRPr/>
            </a:pPr>
            <a:r>
              <a:rPr lang="en-US" sz="2400" dirty="0" err="1">
                <a:cs typeface="Arial" charset="0"/>
              </a:rPr>
              <a:t>Cách</a:t>
            </a:r>
            <a:r>
              <a:rPr lang="en-US" sz="2400" dirty="0">
                <a:cs typeface="Arial" charset="0"/>
              </a:rPr>
              <a:t> 2: </a:t>
            </a:r>
            <a:r>
              <a:rPr lang="it-IT" sz="2400" dirty="0"/>
              <a:t>dùng phần tử nạp dữ liệu &lt;XML&gt;</a:t>
            </a:r>
          </a:p>
          <a:p>
            <a:pPr marL="0" indent="0" eaLnBrk="1" hangingPunct="1">
              <a:buFontTx/>
              <a:buNone/>
              <a:defRPr/>
            </a:pPr>
            <a:endParaRPr lang="it-IT" sz="2400" dirty="0" smtClean="0"/>
          </a:p>
          <a:p>
            <a:pPr eaLnBrk="1" hangingPunct="1">
              <a:buFont typeface="Wingdings" pitchFamily="2" charset="2"/>
              <a:buChar char="v"/>
              <a:defRPr/>
            </a:pPr>
            <a:endParaRPr lang="it-IT" sz="2400" dirty="0" smtClean="0"/>
          </a:p>
          <a:p>
            <a:pPr eaLnBrk="1" hangingPunct="1">
              <a:buFontTx/>
              <a:buNone/>
              <a:defRPr/>
            </a:pPr>
            <a:r>
              <a:rPr lang="pt-BR" sz="2000" dirty="0" smtClean="0"/>
              <a:t> </a:t>
            </a:r>
          </a:p>
          <a:p>
            <a:pPr indent="404813" eaLnBrk="1" hangingPunct="1">
              <a:buFontTx/>
              <a:buNone/>
              <a:defRPr/>
            </a:pPr>
            <a:endParaRPr lang="en-US" sz="2000" dirty="0" smtClean="0">
              <a:solidFill>
                <a:srgbClr val="FF0000"/>
              </a:solidFill>
              <a:cs typeface="Arial" charset="0"/>
            </a:endParaRPr>
          </a:p>
        </p:txBody>
      </p:sp>
      <p:sp>
        <p:nvSpPr>
          <p:cNvPr id="4" name="Slide Number Placeholder 3"/>
          <p:cNvSpPr>
            <a:spLocks noGrp="1"/>
          </p:cNvSpPr>
          <p:nvPr>
            <p:ph type="sldNum" sz="quarter" idx="12"/>
          </p:nvPr>
        </p:nvSpPr>
        <p:spPr/>
        <p:txBody>
          <a:bodyPr/>
          <a:lstStyle>
            <a:lvl1pPr eaLnBrk="0" hangingPunct="0">
              <a:defRPr sz="2800">
                <a:solidFill>
                  <a:schemeClr val="bg1"/>
                </a:solidFill>
                <a:latin typeface="Times New Roman" panose="02020603050405020304" pitchFamily="18" charset="0"/>
              </a:defRPr>
            </a:lvl1pPr>
            <a:lvl2pPr marL="742950" indent="-285750" eaLnBrk="0" hangingPunct="0">
              <a:defRPr sz="2800">
                <a:solidFill>
                  <a:schemeClr val="bg1"/>
                </a:solidFill>
                <a:latin typeface="Times New Roman" panose="02020603050405020304" pitchFamily="18" charset="0"/>
              </a:defRPr>
            </a:lvl2pPr>
            <a:lvl3pPr marL="1143000" indent="-228600" eaLnBrk="0" hangingPunct="0">
              <a:defRPr sz="2800">
                <a:solidFill>
                  <a:schemeClr val="bg1"/>
                </a:solidFill>
                <a:latin typeface="Times New Roman" panose="02020603050405020304" pitchFamily="18" charset="0"/>
              </a:defRPr>
            </a:lvl3pPr>
            <a:lvl4pPr marL="1600200" indent="-228600" eaLnBrk="0" hangingPunct="0">
              <a:defRPr sz="2800">
                <a:solidFill>
                  <a:schemeClr val="bg1"/>
                </a:solidFill>
                <a:latin typeface="Times New Roman" panose="02020603050405020304" pitchFamily="18" charset="0"/>
              </a:defRPr>
            </a:lvl4pPr>
            <a:lvl5pPr marL="2057400" indent="-228600" eaLnBrk="0" hangingPunct="0">
              <a:defRPr sz="28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a:solidFill>
                  <a:schemeClr val="bg1"/>
                </a:solidFill>
                <a:latin typeface="Times New Roman" panose="02020603050405020304" pitchFamily="18" charset="0"/>
              </a:defRPr>
            </a:lvl9pPr>
          </a:lstStyle>
          <a:p>
            <a:pPr eaLnBrk="1" hangingPunct="1"/>
            <a:fld id="{9D799C34-1396-4F67-A937-46207DB77D6F}" type="slidenum">
              <a:rPr lang="en-US" altLang="vi-VN" sz="1400">
                <a:solidFill>
                  <a:schemeClr val="tx1"/>
                </a:solidFill>
                <a:latin typeface="Arial" panose="020B0604020202020204" pitchFamily="34" charset="0"/>
              </a:rPr>
              <a:pPr eaLnBrk="1" hangingPunct="1"/>
              <a:t>9</a:t>
            </a:fld>
            <a:endParaRPr lang="en-US" altLang="vi-VN" sz="1400">
              <a:solidFill>
                <a:schemeClr val="tx1"/>
              </a:solidFill>
              <a:latin typeface="Arial"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4955</TotalTime>
  <Words>2942</Words>
  <Application>Microsoft Office PowerPoint</Application>
  <PresentationFormat>On-screen Show (4:3)</PresentationFormat>
  <Paragraphs>459</Paragraphs>
  <Slides>34</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Times New Roman</vt:lpstr>
      <vt:lpstr>Arial</vt:lpstr>
      <vt:lpstr>Calibri</vt:lpstr>
      <vt:lpstr>Wingdings</vt:lpstr>
      <vt:lpstr>Courier New</vt:lpstr>
      <vt:lpstr>Tahoma</vt:lpstr>
      <vt:lpstr>Default Design</vt:lpstr>
      <vt:lpstr>CHƯƠNG 5. DOM(Document Object Model)</vt:lpstr>
      <vt:lpstr>Giới thiệu</vt:lpstr>
      <vt:lpstr>Giới thiệu</vt:lpstr>
      <vt:lpstr>Các loại nút</vt:lpstr>
      <vt:lpstr>DOM cây phân cấp</vt:lpstr>
      <vt:lpstr>Ví dụ</vt:lpstr>
      <vt:lpstr>Ví dụ</vt:lpstr>
      <vt:lpstr>Ví dụ</vt:lpstr>
      <vt:lpstr>Load tệp XML</vt:lpstr>
      <vt:lpstr>Load tệp XML</vt:lpstr>
      <vt:lpstr>Load tệp XML</vt:lpstr>
      <vt:lpstr>Thao tác trên cây</vt:lpstr>
      <vt:lpstr>Truy cập node của cây</vt:lpstr>
      <vt:lpstr>Truy cập node của cây</vt:lpstr>
      <vt:lpstr>Ví dụ</vt:lpstr>
      <vt:lpstr>Truy cập node của cây</vt:lpstr>
      <vt:lpstr>Truy cập node của cây</vt:lpstr>
      <vt:lpstr>Truy cập node của cây</vt:lpstr>
      <vt:lpstr>Truy cập node của cây</vt:lpstr>
      <vt:lpstr>Truy cập node của cây</vt:lpstr>
      <vt:lpstr>Truy cập node của cây</vt:lpstr>
      <vt:lpstr>Truy cập nút=&gt; tên nút, giá trị...</vt:lpstr>
      <vt:lpstr>Giá trị của node</vt:lpstr>
      <vt:lpstr>Giá trị của node</vt:lpstr>
      <vt:lpstr>Giá trị của node</vt:lpstr>
      <vt:lpstr>Thao tác trên cây</vt:lpstr>
      <vt:lpstr>Các thao tác trên  nút</vt:lpstr>
      <vt:lpstr>Các thao tác trên  nút</vt:lpstr>
      <vt:lpstr>Các thao tác trên  nút</vt:lpstr>
      <vt:lpstr>Các thao tác trên  nút</vt:lpstr>
      <vt:lpstr>Các thao tác trên  nút</vt:lpstr>
      <vt:lpstr>BÀI TẬP </vt:lpstr>
      <vt:lpstr>BÀI TẬP </vt:lpstr>
      <vt:lpstr>BÀI TẬP </vt:lpstr>
    </vt:vector>
  </TitlesOfParts>
  <Company>TK1-UTEHY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Nguyen Thi Hoa</dc:creator>
  <cp:lastModifiedBy>Tuấn Trần</cp:lastModifiedBy>
  <cp:revision>859</cp:revision>
  <dcterms:created xsi:type="dcterms:W3CDTF">2008-10-07T03:36:42Z</dcterms:created>
  <dcterms:modified xsi:type="dcterms:W3CDTF">2016-10-14T07:30:33Z</dcterms:modified>
</cp:coreProperties>
</file>