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gor Micev" initials="IM" lastIdx="13" clrIdx="0">
    <p:extLst>
      <p:ext uri="{19B8F6BF-5375-455C-9EA6-DF929625EA0E}">
        <p15:presenceInfo xmlns:p15="http://schemas.microsoft.com/office/powerpoint/2012/main" userId="S-1-5-21-824639158-3175646058-4171138280-2410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7" autoAdjust="0"/>
    <p:restoredTop sz="94660"/>
  </p:normalViewPr>
  <p:slideViewPr>
    <p:cSldViewPr snapToGrid="0">
      <p:cViewPr varScale="1">
        <p:scale>
          <a:sx n="88" d="100"/>
          <a:sy n="88" d="100"/>
        </p:scale>
        <p:origin x="45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05/04/2019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05/04/2019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05/04/2019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05/04/2019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05/04/2019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05/04/2019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05/04/2019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05/04/2019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05/04/2019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05/04/2019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05/04/2019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05/04/2019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05/04/2019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05/04/2019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05/04/2019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05/04/2019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05/04/2019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microsoft.com/en-us/dotnet/api/system.func-1?view=netframework-4.7.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dotnet/api/system.action-1?view=netframework-4.7.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847164"/>
            <a:ext cx="8915399" cy="2262781"/>
          </a:xfrm>
        </p:spPr>
        <p:txBody>
          <a:bodyPr/>
          <a:lstStyle/>
          <a:p>
            <a:r>
              <a:rPr lang="en-US" dirty="0" smtClean="0"/>
              <a:t>C# Advanced – Class6</a:t>
            </a:r>
            <a:endParaRPr lang="en-US" dirty="0"/>
          </a:p>
        </p:txBody>
      </p:sp>
      <p:sp>
        <p:nvSpPr>
          <p:cNvPr id="4" name="Subtitle 2"/>
          <p:cNvSpPr txBox="1">
            <a:spLocks/>
          </p:cNvSpPr>
          <p:nvPr/>
        </p:nvSpPr>
        <p:spPr>
          <a:xfrm>
            <a:off x="2589213" y="4746899"/>
            <a:ext cx="8915399" cy="112628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b="1" dirty="0" smtClean="0"/>
              <a:t>Trainer:	</a:t>
            </a:r>
          </a:p>
          <a:p>
            <a:r>
              <a:rPr lang="en-US" b="1" smtClean="0"/>
              <a:t>Assistant:</a:t>
            </a:r>
            <a:endParaRPr lang="en-US" dirty="0"/>
          </a:p>
        </p:txBody>
      </p:sp>
      <p:pic>
        <p:nvPicPr>
          <p:cNvPr id="6" name="Picture 2" descr="http://www.sedc.mk/wp-content/uploads/2016/05/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3" y="5873182"/>
            <a:ext cx="2657475" cy="50482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780148" y="6073232"/>
            <a:ext cx="7897689" cy="276999"/>
          </a:xfrm>
          <a:prstGeom prst="rect">
            <a:avLst/>
          </a:prstGeom>
          <a:noFill/>
        </p:spPr>
        <p:txBody>
          <a:bodyPr wrap="square" rtlCol="0">
            <a:spAutoFit/>
          </a:bodyPr>
          <a:lstStyle/>
          <a:p>
            <a:pPr algn="r"/>
            <a:r>
              <a:rPr lang="en-US" sz="1200" dirty="0">
                <a:solidFill>
                  <a:schemeClr val="bg1">
                    <a:lumMod val="50000"/>
                  </a:schemeClr>
                </a:solidFill>
                <a:latin typeface="+mj-lt"/>
                <a:ea typeface="+mj-ea"/>
                <a:cs typeface="+mj-cs"/>
              </a:rPr>
              <a:t>Code academy @</a:t>
            </a:r>
            <a:r>
              <a:rPr lang="en-US" sz="1200" dirty="0">
                <a:solidFill>
                  <a:schemeClr val="bg1">
                    <a:lumMod val="50000"/>
                  </a:schemeClr>
                </a:solidFill>
              </a:rPr>
              <a:t> Skopje</a:t>
            </a:r>
            <a:r>
              <a:rPr lang="en-US" sz="1200" dirty="0">
                <a:solidFill>
                  <a:schemeClr val="bg1">
                    <a:lumMod val="50000"/>
                  </a:schemeClr>
                </a:solidFill>
                <a:latin typeface="+mj-lt"/>
                <a:ea typeface="+mj-ea"/>
                <a:cs typeface="+mj-cs"/>
              </a:rPr>
              <a:t>, 2019</a:t>
            </a:r>
          </a:p>
        </p:txBody>
      </p:sp>
    </p:spTree>
    <p:extLst>
      <p:ext uri="{BB962C8B-B14F-4D97-AF65-F5344CB8AC3E}">
        <p14:creationId xmlns:p14="http://schemas.microsoft.com/office/powerpoint/2010/main" val="2864899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expressions</a:t>
            </a:r>
            <a:endParaRPr lang="en-US" dirty="0"/>
          </a:p>
        </p:txBody>
      </p:sp>
      <p:sp>
        <p:nvSpPr>
          <p:cNvPr id="3" name="Content Placeholder 2"/>
          <p:cNvSpPr>
            <a:spLocks noGrp="1"/>
          </p:cNvSpPr>
          <p:nvPr>
            <p:ph idx="1"/>
          </p:nvPr>
        </p:nvSpPr>
        <p:spPr>
          <a:xfrm>
            <a:off x="2589212" y="1454331"/>
            <a:ext cx="8915400" cy="4456891"/>
          </a:xfrm>
        </p:spPr>
        <p:txBody>
          <a:bodyPr/>
          <a:lstStyle/>
          <a:p>
            <a:r>
              <a:rPr lang="en-US" dirty="0" smtClean="0"/>
              <a:t>Exercising</a:t>
            </a:r>
            <a:endParaRPr lang="en-US" dirty="0"/>
          </a:p>
        </p:txBody>
      </p:sp>
    </p:spTree>
    <p:extLst>
      <p:ext uri="{BB962C8B-B14F-4D97-AF65-F5344CB8AC3E}">
        <p14:creationId xmlns:p14="http://schemas.microsoft.com/office/powerpoint/2010/main" val="2922014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LINQ</a:t>
            </a:r>
          </a:p>
        </p:txBody>
      </p:sp>
      <p:sp>
        <p:nvSpPr>
          <p:cNvPr id="3" name="Content Placeholder 2"/>
          <p:cNvSpPr>
            <a:spLocks noGrp="1"/>
          </p:cNvSpPr>
          <p:nvPr>
            <p:ph idx="1"/>
          </p:nvPr>
        </p:nvSpPr>
        <p:spPr>
          <a:xfrm>
            <a:off x="2589212" y="1558834"/>
            <a:ext cx="8915400" cy="4352388"/>
          </a:xfrm>
        </p:spPr>
        <p:txBody>
          <a:bodyPr/>
          <a:lstStyle/>
          <a:p>
            <a:endParaRPr lang="en-US" dirty="0" smtClean="0"/>
          </a:p>
          <a:p>
            <a:r>
              <a:rPr lang="en-US" b="1" dirty="0"/>
              <a:t>L</a:t>
            </a:r>
            <a:r>
              <a:rPr lang="en-US" dirty="0"/>
              <a:t>anguage </a:t>
            </a:r>
            <a:r>
              <a:rPr lang="en-US" b="1" dirty="0"/>
              <a:t>In</a:t>
            </a:r>
            <a:r>
              <a:rPr lang="en-US" dirty="0"/>
              <a:t>tegrated </a:t>
            </a:r>
            <a:r>
              <a:rPr lang="en-US" b="1" dirty="0" smtClean="0"/>
              <a:t>Q</a:t>
            </a:r>
            <a:r>
              <a:rPr lang="en-US" dirty="0" smtClean="0"/>
              <a:t>uery – </a:t>
            </a:r>
            <a:r>
              <a:rPr lang="en-US" b="1" dirty="0" smtClean="0"/>
              <a:t>LINQ</a:t>
            </a:r>
          </a:p>
          <a:p>
            <a:r>
              <a:rPr lang="en-US" dirty="0"/>
              <a:t>LINQ </a:t>
            </a:r>
            <a:r>
              <a:rPr lang="en-US" dirty="0" smtClean="0"/>
              <a:t>Architecture</a:t>
            </a:r>
            <a:endParaRPr lang="en-US" b="1" dirty="0"/>
          </a:p>
          <a:p>
            <a:r>
              <a:rPr lang="en-US" dirty="0" smtClean="0"/>
              <a:t>Benefits of using LINQ</a:t>
            </a:r>
          </a:p>
          <a:p>
            <a:r>
              <a:rPr lang="en-US" dirty="0" smtClean="0"/>
              <a:t>LINQ Architecture</a:t>
            </a:r>
          </a:p>
          <a:p>
            <a:r>
              <a:rPr lang="en-US" dirty="0" smtClean="0"/>
              <a:t>LINQ Providers</a:t>
            </a:r>
          </a:p>
          <a:p>
            <a:endParaRPr lang="en-US" dirty="0"/>
          </a:p>
        </p:txBody>
      </p:sp>
    </p:spTree>
    <p:extLst>
      <p:ext uri="{BB962C8B-B14F-4D97-AF65-F5344CB8AC3E}">
        <p14:creationId xmlns:p14="http://schemas.microsoft.com/office/powerpoint/2010/main" val="9921170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LINQ</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8469" y="1123837"/>
            <a:ext cx="5896798" cy="4848902"/>
          </a:xfrm>
          <a:prstGeom prst="rect">
            <a:avLst/>
          </a:prstGeom>
        </p:spPr>
      </p:pic>
    </p:spTree>
    <p:extLst>
      <p:ext uri="{BB962C8B-B14F-4D97-AF65-F5344CB8AC3E}">
        <p14:creationId xmlns:p14="http://schemas.microsoft.com/office/powerpoint/2010/main" val="5417761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LINQ</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LINQ enables us to work with different data structures (array generic objects, XML, SQL Server, data sets,…) using similar coding style. You don’t need to know the specific technology syntax for querying the data structures.</a:t>
            </a:r>
          </a:p>
          <a:p>
            <a:r>
              <a:rPr lang="en-US" dirty="0" smtClean="0"/>
              <a:t>LINQ is supported with the VS intelli-sense.</a:t>
            </a:r>
          </a:p>
          <a:p>
            <a:pPr lvl="1"/>
            <a:r>
              <a:rPr lang="en-US" dirty="0" smtClean="0"/>
              <a:t>C#, Visual Basic, J#</a:t>
            </a:r>
          </a:p>
          <a:p>
            <a:pPr lvl="1"/>
            <a:r>
              <a:rPr lang="en-US" u="sng" dirty="0"/>
              <a:t>LINQ </a:t>
            </a:r>
            <a:r>
              <a:rPr lang="en-US" u="sng" dirty="0" smtClean="0"/>
              <a:t>providers </a:t>
            </a:r>
            <a:r>
              <a:rPr lang="en-US" dirty="0" smtClean="0"/>
              <a:t>– components between the LINQ query and data sources:</a:t>
            </a:r>
          </a:p>
          <a:p>
            <a:pPr lvl="2"/>
            <a:r>
              <a:rPr lang="en-US" dirty="0" smtClean="0"/>
              <a:t>LINQ to Objects</a:t>
            </a:r>
          </a:p>
          <a:p>
            <a:pPr lvl="2"/>
            <a:r>
              <a:rPr lang="en-US" dirty="0" smtClean="0"/>
              <a:t>LINQ to XML</a:t>
            </a:r>
          </a:p>
          <a:p>
            <a:pPr lvl="2"/>
            <a:r>
              <a:rPr lang="en-US" dirty="0" smtClean="0"/>
              <a:t>LINQ to SQL</a:t>
            </a:r>
          </a:p>
          <a:p>
            <a:pPr lvl="2"/>
            <a:r>
              <a:rPr lang="en-US" dirty="0" smtClean="0"/>
              <a:t>LINQ to Entities</a:t>
            </a:r>
          </a:p>
          <a:p>
            <a:pPr lvl="2"/>
            <a:r>
              <a:rPr lang="en-US" dirty="0" smtClean="0"/>
              <a:t>LINQ to DataSets</a:t>
            </a:r>
          </a:p>
          <a:p>
            <a:pPr lvl="2"/>
            <a:r>
              <a:rPr lang="en-US" dirty="0" smtClean="0"/>
              <a:t>LINQ to Others (Twitter, Amazon, Google, … )</a:t>
            </a:r>
          </a:p>
          <a:p>
            <a:pPr lvl="1"/>
            <a:r>
              <a:rPr lang="en-US" dirty="0" smtClean="0"/>
              <a:t>For example, LINQ to SQL converts a LINQ query to T-SQL query.</a:t>
            </a:r>
            <a:endParaRPr lang="en-US" dirty="0"/>
          </a:p>
        </p:txBody>
      </p:sp>
    </p:spTree>
    <p:extLst>
      <p:ext uri="{BB962C8B-B14F-4D97-AF65-F5344CB8AC3E}">
        <p14:creationId xmlns:p14="http://schemas.microsoft.com/office/powerpoint/2010/main" val="19804141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LINQ</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5991" y="790372"/>
            <a:ext cx="6098292" cy="333072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2449" y="4369411"/>
            <a:ext cx="4905375" cy="1704975"/>
          </a:xfrm>
          <a:prstGeom prst="rect">
            <a:avLst/>
          </a:prstGeom>
        </p:spPr>
      </p:pic>
    </p:spTree>
    <p:extLst>
      <p:ext uri="{BB962C8B-B14F-4D97-AF65-F5344CB8AC3E}">
        <p14:creationId xmlns:p14="http://schemas.microsoft.com/office/powerpoint/2010/main" val="14441514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LINQ Queries </a:t>
            </a:r>
          </a:p>
        </p:txBody>
      </p:sp>
      <p:sp>
        <p:nvSpPr>
          <p:cNvPr id="3" name="Content Placeholder 2"/>
          <p:cNvSpPr>
            <a:spLocks noGrp="1"/>
          </p:cNvSpPr>
          <p:nvPr>
            <p:ph idx="1"/>
          </p:nvPr>
        </p:nvSpPr>
        <p:spPr>
          <a:xfrm>
            <a:off x="2656114" y="1349829"/>
            <a:ext cx="8528354" cy="5247919"/>
          </a:xfrm>
        </p:spPr>
        <p:txBody>
          <a:bodyPr>
            <a:normAutofit fontScale="92500" lnSpcReduction="10000"/>
          </a:bodyPr>
          <a:lstStyle/>
          <a:p>
            <a:r>
              <a:rPr lang="en-US" dirty="0"/>
              <a:t>LINQ </a:t>
            </a:r>
            <a:r>
              <a:rPr lang="en-US" dirty="0" smtClean="0"/>
              <a:t>Queries can be:</a:t>
            </a:r>
            <a:endParaRPr lang="en-US" dirty="0"/>
          </a:p>
          <a:p>
            <a:pPr lvl="1"/>
            <a:r>
              <a:rPr lang="en-US" dirty="0"/>
              <a:t>1. Lambda expressions</a:t>
            </a:r>
          </a:p>
          <a:p>
            <a:pPr lvl="1"/>
            <a:r>
              <a:rPr lang="en-US" dirty="0"/>
              <a:t>2. SQL-like </a:t>
            </a:r>
            <a:r>
              <a:rPr lang="en-US"/>
              <a:t>query </a:t>
            </a:r>
            <a:r>
              <a:rPr lang="en-US" smtClean="0"/>
              <a:t>expressions</a:t>
            </a:r>
            <a:endParaRPr lang="en-US" dirty="0"/>
          </a:p>
          <a:p>
            <a:r>
              <a:rPr lang="en-US" dirty="0"/>
              <a:t>There is no difference between the two when performance is in question.</a:t>
            </a:r>
          </a:p>
          <a:p>
            <a:r>
              <a:rPr lang="en-US" dirty="0" smtClean="0"/>
              <a:t>LINQ </a:t>
            </a:r>
            <a:r>
              <a:rPr lang="en-US" dirty="0"/>
              <a:t>queries written with SQL-like style are translated into their lambda expressions before they are compiled (behind the scene).</a:t>
            </a:r>
          </a:p>
          <a:p>
            <a:r>
              <a:rPr lang="en-US" dirty="0"/>
              <a:t>The standard query operators are implemented as </a:t>
            </a:r>
            <a:r>
              <a:rPr lang="en-US" b="1" dirty="0"/>
              <a:t>extension</a:t>
            </a:r>
            <a:r>
              <a:rPr lang="en-US" dirty="0"/>
              <a:t> methods on </a:t>
            </a:r>
            <a:r>
              <a:rPr lang="en-US" b="1" dirty="0"/>
              <a:t>IEnumerable&lt;T&gt;</a:t>
            </a:r>
            <a:r>
              <a:rPr lang="en-US" dirty="0"/>
              <a:t> interface</a:t>
            </a:r>
            <a:r>
              <a:rPr lang="en-US" dirty="0" smtClean="0"/>
              <a:t>. Most of the generics (List&lt;T&gt;, Dictionary&lt;T&gt;, …) implement IEnumerable&lt;T&gt; so that extension methods can be used with them.</a:t>
            </a:r>
          </a:p>
          <a:p>
            <a:r>
              <a:rPr lang="en-US" dirty="0" smtClean="0"/>
              <a:t>Some standard query operators:</a:t>
            </a:r>
          </a:p>
          <a:p>
            <a:pPr lvl="1"/>
            <a:r>
              <a:rPr lang="en-US" dirty="0" smtClean="0"/>
              <a:t>Select</a:t>
            </a:r>
          </a:p>
          <a:p>
            <a:pPr lvl="1"/>
            <a:r>
              <a:rPr lang="en-US" dirty="0" smtClean="0"/>
              <a:t>From </a:t>
            </a:r>
          </a:p>
          <a:p>
            <a:pPr lvl="1"/>
            <a:r>
              <a:rPr lang="en-US" dirty="0" smtClean="0"/>
              <a:t>Where</a:t>
            </a:r>
          </a:p>
          <a:p>
            <a:pPr lvl="1"/>
            <a:r>
              <a:rPr lang="en-US" dirty="0" smtClean="0"/>
              <a:t>OrderBy </a:t>
            </a:r>
          </a:p>
          <a:p>
            <a:pPr lvl="1"/>
            <a:r>
              <a:rPr lang="en-US" dirty="0" smtClean="0">
                <a:solidFill>
                  <a:schemeClr val="bg1">
                    <a:lumMod val="65000"/>
                  </a:schemeClr>
                </a:solidFill>
              </a:rPr>
              <a:t>… </a:t>
            </a:r>
            <a:endParaRPr lang="en-US" dirty="0"/>
          </a:p>
          <a:p>
            <a:endParaRPr lang="en-US" dirty="0"/>
          </a:p>
        </p:txBody>
      </p:sp>
    </p:spTree>
    <p:extLst>
      <p:ext uri="{BB962C8B-B14F-4D97-AF65-F5344CB8AC3E}">
        <p14:creationId xmlns:p14="http://schemas.microsoft.com/office/powerpoint/2010/main" val="33192858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err="1" smtClean="0"/>
              <a:t>Func</a:t>
            </a:r>
            <a:r>
              <a:rPr lang="en-US" dirty="0" smtClean="0"/>
              <a:t> delegates</a:t>
            </a:r>
          </a:p>
          <a:p>
            <a:r>
              <a:rPr lang="en-US" dirty="0" smtClean="0"/>
              <a:t>Action delegates</a:t>
            </a:r>
          </a:p>
          <a:p>
            <a:r>
              <a:rPr lang="en-US" dirty="0" smtClean="0"/>
              <a:t>Lambda expressions</a:t>
            </a:r>
          </a:p>
          <a:p>
            <a:r>
              <a:rPr lang="en-US" dirty="0" smtClean="0"/>
              <a:t>Exercising lambda</a:t>
            </a:r>
          </a:p>
          <a:p>
            <a:r>
              <a:rPr lang="en-US" dirty="0" smtClean="0"/>
              <a:t>Introduction to LINQ</a:t>
            </a:r>
          </a:p>
          <a:p>
            <a:endParaRPr lang="en-US" dirty="0"/>
          </a:p>
        </p:txBody>
      </p:sp>
    </p:spTree>
    <p:extLst>
      <p:ext uri="{BB962C8B-B14F-4D97-AF65-F5344CB8AC3E}">
        <p14:creationId xmlns:p14="http://schemas.microsoft.com/office/powerpoint/2010/main" val="2467171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86679"/>
          </a:xfrm>
        </p:spPr>
        <p:txBody>
          <a:bodyPr/>
          <a:lstStyle/>
          <a:p>
            <a:r>
              <a:rPr lang="en-US" dirty="0" err="1" smtClean="0"/>
              <a:t>Func</a:t>
            </a:r>
            <a:r>
              <a:rPr lang="en-US" dirty="0" smtClean="0"/>
              <a:t> – generic delegate</a:t>
            </a:r>
            <a:endParaRPr lang="en-US" dirty="0"/>
          </a:p>
        </p:txBody>
      </p:sp>
      <p:sp>
        <p:nvSpPr>
          <p:cNvPr id="3" name="Content Placeholder 2"/>
          <p:cNvSpPr>
            <a:spLocks noGrp="1"/>
          </p:cNvSpPr>
          <p:nvPr>
            <p:ph idx="1"/>
          </p:nvPr>
        </p:nvSpPr>
        <p:spPr>
          <a:xfrm>
            <a:off x="748937" y="1268228"/>
            <a:ext cx="9971314" cy="5146765"/>
          </a:xfrm>
        </p:spPr>
        <p:txBody>
          <a:bodyPr/>
          <a:lstStyle/>
          <a:p>
            <a:r>
              <a:rPr lang="en-US" dirty="0" smtClean="0"/>
              <a:t>There are 16 variations for the  </a:t>
            </a:r>
            <a:r>
              <a:rPr lang="en-US" dirty="0" err="1" smtClean="0"/>
              <a:t>Func</a:t>
            </a:r>
            <a:r>
              <a:rPr lang="en-US" dirty="0" smtClean="0"/>
              <a:t>&lt;&gt; delegates - </a:t>
            </a:r>
            <a:r>
              <a:rPr lang="en-US" dirty="0">
                <a:hlinkClick r:id="rId2"/>
              </a:rPr>
              <a:t>https://</a:t>
            </a:r>
            <a:r>
              <a:rPr lang="en-US" dirty="0" smtClean="0">
                <a:hlinkClick r:id="rId2"/>
              </a:rPr>
              <a:t>docs.microsoft.com/en-us/dotnet/api/system.func-1?view=netframework-4.7.2</a:t>
            </a:r>
            <a:endParaRPr lang="en-US" dirty="0" smtClean="0"/>
          </a:p>
          <a:p>
            <a:r>
              <a:rPr lang="en-US" dirty="0" smtClean="0"/>
              <a:t>In .NET 4.7.2:</a:t>
            </a:r>
          </a:p>
          <a:p>
            <a:pPr lvl="1"/>
            <a:r>
              <a:rPr lang="en-US" sz="1400" dirty="0" smtClean="0"/>
              <a:t>public delegate </a:t>
            </a:r>
            <a:r>
              <a:rPr lang="en-US" sz="1400" dirty="0" err="1" smtClean="0"/>
              <a:t>TResult</a:t>
            </a:r>
            <a:r>
              <a:rPr lang="en-US" sz="1400" dirty="0" smtClean="0"/>
              <a:t> </a:t>
            </a:r>
            <a:r>
              <a:rPr lang="en-US" sz="1400" dirty="0" err="1" smtClean="0"/>
              <a:t>Func</a:t>
            </a:r>
            <a:r>
              <a:rPr lang="en-US" sz="1400" dirty="0" smtClean="0"/>
              <a:t>&lt;</a:t>
            </a:r>
            <a:r>
              <a:rPr lang="en-US" sz="1400" dirty="0" err="1" smtClean="0"/>
              <a:t>TResult</a:t>
            </a:r>
            <a:r>
              <a:rPr lang="en-US" sz="1400" dirty="0" smtClean="0"/>
              <a:t>&gt;()</a:t>
            </a:r>
          </a:p>
          <a:p>
            <a:pPr lvl="1"/>
            <a:r>
              <a:rPr lang="en-US" sz="1400" dirty="0" smtClean="0"/>
              <a:t>public delegate </a:t>
            </a:r>
            <a:r>
              <a:rPr lang="en-US" sz="1400" dirty="0" err="1" smtClean="0"/>
              <a:t>TResult</a:t>
            </a:r>
            <a:r>
              <a:rPr lang="en-US" sz="1400" dirty="0" smtClean="0"/>
              <a:t> </a:t>
            </a:r>
            <a:r>
              <a:rPr lang="en-US" sz="1400" dirty="0" err="1" smtClean="0"/>
              <a:t>Func</a:t>
            </a:r>
            <a:r>
              <a:rPr lang="en-US" sz="1400" dirty="0" smtClean="0"/>
              <a:t>&lt;T, </a:t>
            </a:r>
            <a:r>
              <a:rPr lang="en-US" sz="1400" dirty="0" err="1" smtClean="0"/>
              <a:t>TResult</a:t>
            </a:r>
            <a:r>
              <a:rPr lang="en-US" sz="1400" dirty="0" smtClean="0"/>
              <a:t>&gt;(T </a:t>
            </a:r>
            <a:r>
              <a:rPr lang="en-US" sz="1400" dirty="0" err="1" smtClean="0"/>
              <a:t>arg</a:t>
            </a:r>
            <a:r>
              <a:rPr lang="en-US" sz="1400" dirty="0" smtClean="0"/>
              <a:t>)</a:t>
            </a:r>
          </a:p>
          <a:p>
            <a:pPr lvl="1"/>
            <a:r>
              <a:rPr lang="en-US" sz="1400" dirty="0" smtClean="0"/>
              <a:t>public delegate </a:t>
            </a:r>
            <a:r>
              <a:rPr lang="en-US" sz="1400" dirty="0" err="1" smtClean="0"/>
              <a:t>TResult</a:t>
            </a:r>
            <a:r>
              <a:rPr lang="en-US" sz="1400" dirty="0" smtClean="0"/>
              <a:t> </a:t>
            </a:r>
            <a:r>
              <a:rPr lang="en-US" sz="1400" dirty="0" err="1" smtClean="0"/>
              <a:t>Func</a:t>
            </a:r>
            <a:r>
              <a:rPr lang="en-US" sz="1400" dirty="0" smtClean="0"/>
              <a:t>&lt;T1, T2, </a:t>
            </a:r>
            <a:r>
              <a:rPr lang="en-US" sz="1400" dirty="0" err="1" smtClean="0"/>
              <a:t>TResult</a:t>
            </a:r>
            <a:r>
              <a:rPr lang="en-US" sz="1400" dirty="0" smtClean="0"/>
              <a:t>&gt;(T1 arg1, T2 arg2)</a:t>
            </a:r>
          </a:p>
          <a:p>
            <a:pPr lvl="1"/>
            <a:r>
              <a:rPr lang="en-US" sz="1400" dirty="0" smtClean="0"/>
              <a:t>public delegate </a:t>
            </a:r>
            <a:r>
              <a:rPr lang="en-US" sz="1400" dirty="0" err="1" smtClean="0"/>
              <a:t>TResult</a:t>
            </a:r>
            <a:r>
              <a:rPr lang="en-US" sz="1400" dirty="0" smtClean="0"/>
              <a:t> </a:t>
            </a:r>
            <a:r>
              <a:rPr lang="en-US" sz="1400" dirty="0" err="1" smtClean="0"/>
              <a:t>Func</a:t>
            </a:r>
            <a:r>
              <a:rPr lang="en-US" sz="1400" dirty="0" smtClean="0"/>
              <a:t>&lt;T1, T2, T3, </a:t>
            </a:r>
            <a:r>
              <a:rPr lang="en-US" sz="1400" dirty="0" err="1" smtClean="0"/>
              <a:t>TResult</a:t>
            </a:r>
            <a:r>
              <a:rPr lang="en-US" sz="1400" dirty="0" smtClean="0"/>
              <a:t>&gt;(T1 arg1, T2 arg2, T3 arg3)</a:t>
            </a:r>
          </a:p>
          <a:p>
            <a:pPr lvl="1"/>
            <a:r>
              <a:rPr lang="en-US" sz="1400" dirty="0" smtClean="0"/>
              <a:t>public delegate </a:t>
            </a:r>
            <a:r>
              <a:rPr lang="en-US" sz="1400" dirty="0" err="1" smtClean="0"/>
              <a:t>TResult</a:t>
            </a:r>
            <a:r>
              <a:rPr lang="en-US" sz="1400" dirty="0" smtClean="0"/>
              <a:t> </a:t>
            </a:r>
            <a:r>
              <a:rPr lang="en-US" sz="1400" dirty="0" err="1" smtClean="0"/>
              <a:t>Func</a:t>
            </a:r>
            <a:r>
              <a:rPr lang="en-US" sz="1400" dirty="0" smtClean="0"/>
              <a:t>&lt;T1, T2, T3, T4, </a:t>
            </a:r>
            <a:r>
              <a:rPr lang="en-US" sz="1400" dirty="0" err="1" smtClean="0"/>
              <a:t>TResult</a:t>
            </a:r>
            <a:r>
              <a:rPr lang="en-US" sz="1400" dirty="0" smtClean="0"/>
              <a:t>&gt;(T1 arg1, T2 arg2, T3 arg3, T4 arg4)</a:t>
            </a:r>
          </a:p>
          <a:p>
            <a:pPr lvl="1"/>
            <a:r>
              <a:rPr lang="en-US" sz="1400" dirty="0" smtClean="0"/>
              <a:t>…</a:t>
            </a:r>
          </a:p>
          <a:p>
            <a:pPr lvl="1"/>
            <a:endParaRPr lang="en-US" sz="1400" dirty="0"/>
          </a:p>
          <a:p>
            <a:pPr marL="457200" lvl="1" indent="0">
              <a:buNone/>
            </a:pPr>
            <a:endParaRPr lang="en-US" sz="1400" dirty="0"/>
          </a:p>
        </p:txBody>
      </p:sp>
      <p:pic>
        <p:nvPicPr>
          <p:cNvPr id="5" name="Picture 4"/>
          <p:cNvPicPr>
            <a:picLocks noChangeAspect="1"/>
          </p:cNvPicPr>
          <p:nvPr/>
        </p:nvPicPr>
        <p:blipFill>
          <a:blip r:embed="rId3"/>
          <a:stretch>
            <a:fillRect/>
          </a:stretch>
        </p:blipFill>
        <p:spPr>
          <a:xfrm>
            <a:off x="9365681" y="1591330"/>
            <a:ext cx="2709140" cy="4643122"/>
          </a:xfrm>
          <a:prstGeom prst="rect">
            <a:avLst/>
          </a:prstGeom>
        </p:spPr>
      </p:pic>
    </p:spTree>
    <p:extLst>
      <p:ext uri="{BB962C8B-B14F-4D97-AF65-F5344CB8AC3E}">
        <p14:creationId xmlns:p14="http://schemas.microsoft.com/office/powerpoint/2010/main" val="3207593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51844"/>
          </a:xfrm>
        </p:spPr>
        <p:txBody>
          <a:bodyPr/>
          <a:lstStyle/>
          <a:p>
            <a:r>
              <a:rPr lang="en-US" dirty="0" err="1" smtClean="0"/>
              <a:t>Func</a:t>
            </a:r>
            <a:r>
              <a:rPr lang="en-US" dirty="0" smtClean="0"/>
              <a:t> - delegates</a:t>
            </a:r>
            <a:endParaRPr lang="en-US" dirty="0"/>
          </a:p>
        </p:txBody>
      </p:sp>
      <p:sp>
        <p:nvSpPr>
          <p:cNvPr id="3" name="Content Placeholder 2"/>
          <p:cNvSpPr>
            <a:spLocks noGrp="1"/>
          </p:cNvSpPr>
          <p:nvPr>
            <p:ph idx="1"/>
          </p:nvPr>
        </p:nvSpPr>
        <p:spPr>
          <a:xfrm>
            <a:off x="2589212" y="1767840"/>
            <a:ext cx="8915400" cy="4143382"/>
          </a:xfrm>
        </p:spPr>
        <p:txBody>
          <a:bodyPr/>
          <a:lstStyle/>
          <a:p>
            <a:r>
              <a:rPr lang="en-US" dirty="0" smtClean="0"/>
              <a:t>Demo</a:t>
            </a:r>
            <a:endParaRPr lang="en-US" dirty="0"/>
          </a:p>
        </p:txBody>
      </p:sp>
    </p:spTree>
    <p:extLst>
      <p:ext uri="{BB962C8B-B14F-4D97-AF65-F5344CB8AC3E}">
        <p14:creationId xmlns:p14="http://schemas.microsoft.com/office/powerpoint/2010/main" val="710139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0647" y="624110"/>
            <a:ext cx="9603966" cy="804096"/>
          </a:xfrm>
        </p:spPr>
        <p:txBody>
          <a:bodyPr/>
          <a:lstStyle/>
          <a:p>
            <a:r>
              <a:rPr lang="en-US" dirty="0" smtClean="0"/>
              <a:t>Action – generic delegate</a:t>
            </a:r>
            <a:endParaRPr lang="en-US" dirty="0"/>
          </a:p>
        </p:txBody>
      </p:sp>
      <p:sp>
        <p:nvSpPr>
          <p:cNvPr id="3" name="Content Placeholder 2"/>
          <p:cNvSpPr>
            <a:spLocks noGrp="1"/>
          </p:cNvSpPr>
          <p:nvPr>
            <p:ph idx="1"/>
          </p:nvPr>
        </p:nvSpPr>
        <p:spPr>
          <a:xfrm>
            <a:off x="821372" y="1428206"/>
            <a:ext cx="10456228" cy="5033554"/>
          </a:xfrm>
        </p:spPr>
        <p:txBody>
          <a:bodyPr/>
          <a:lstStyle/>
          <a:p>
            <a:r>
              <a:rPr lang="en-US" dirty="0" smtClean="0"/>
              <a:t>The Action delegates also has 16 variations - </a:t>
            </a:r>
            <a:r>
              <a:rPr lang="en-US" dirty="0">
                <a:hlinkClick r:id="rId2"/>
              </a:rPr>
              <a:t>https://docs.microsoft.com/en-us/dotnet/api/system.action-1?view=netframework-4.7.2</a:t>
            </a:r>
            <a:endParaRPr lang="en-US" dirty="0" smtClean="0"/>
          </a:p>
          <a:p>
            <a:r>
              <a:rPr lang="en-US" sz="1600" dirty="0" smtClean="0"/>
              <a:t>In .NET 4.7.2:</a:t>
            </a:r>
            <a:endParaRPr lang="fr-FR" sz="1600" dirty="0" smtClean="0"/>
          </a:p>
          <a:p>
            <a:pPr lvl="1"/>
            <a:r>
              <a:rPr lang="fr-FR" sz="1400" dirty="0" smtClean="0"/>
              <a:t>public </a:t>
            </a:r>
            <a:r>
              <a:rPr lang="fr-FR" sz="1400" dirty="0" err="1"/>
              <a:t>delegate</a:t>
            </a:r>
            <a:r>
              <a:rPr lang="fr-FR" sz="1400" dirty="0"/>
              <a:t> </a:t>
            </a:r>
            <a:r>
              <a:rPr lang="fr-FR" sz="1400" dirty="0" err="1"/>
              <a:t>void</a:t>
            </a:r>
            <a:r>
              <a:rPr lang="fr-FR" sz="1400" dirty="0"/>
              <a:t> Action()</a:t>
            </a:r>
          </a:p>
          <a:p>
            <a:pPr lvl="1"/>
            <a:r>
              <a:rPr lang="fr-FR" sz="1400" dirty="0"/>
              <a:t>public </a:t>
            </a:r>
            <a:r>
              <a:rPr lang="fr-FR" sz="1400" dirty="0" err="1"/>
              <a:t>delegate</a:t>
            </a:r>
            <a:r>
              <a:rPr lang="fr-FR" sz="1400" dirty="0"/>
              <a:t> </a:t>
            </a:r>
            <a:r>
              <a:rPr lang="fr-FR" sz="1400" dirty="0" err="1"/>
              <a:t>void</a:t>
            </a:r>
            <a:r>
              <a:rPr lang="fr-FR" sz="1400" dirty="0"/>
              <a:t> Action&lt;T, &gt;(T </a:t>
            </a:r>
            <a:r>
              <a:rPr lang="fr-FR" sz="1400" dirty="0" err="1"/>
              <a:t>arg</a:t>
            </a:r>
            <a:r>
              <a:rPr lang="fr-FR" sz="1400" dirty="0"/>
              <a:t>)</a:t>
            </a:r>
          </a:p>
          <a:p>
            <a:pPr lvl="1"/>
            <a:r>
              <a:rPr lang="fr-FR" sz="1400" dirty="0"/>
              <a:t>public </a:t>
            </a:r>
            <a:r>
              <a:rPr lang="fr-FR" sz="1400" dirty="0" err="1"/>
              <a:t>delegate</a:t>
            </a:r>
            <a:r>
              <a:rPr lang="fr-FR" sz="1400" dirty="0"/>
              <a:t> </a:t>
            </a:r>
            <a:r>
              <a:rPr lang="fr-FR" sz="1400" dirty="0" err="1"/>
              <a:t>void</a:t>
            </a:r>
            <a:r>
              <a:rPr lang="fr-FR" sz="1400" dirty="0"/>
              <a:t> Action&lt;T1, T2&gt;(T1 arg1, T2 arg2)</a:t>
            </a:r>
          </a:p>
          <a:p>
            <a:pPr lvl="1"/>
            <a:r>
              <a:rPr lang="fr-FR" sz="1400" dirty="0"/>
              <a:t>public </a:t>
            </a:r>
            <a:r>
              <a:rPr lang="fr-FR" sz="1400" dirty="0" err="1"/>
              <a:t>delegate</a:t>
            </a:r>
            <a:r>
              <a:rPr lang="fr-FR" sz="1400" dirty="0"/>
              <a:t> </a:t>
            </a:r>
            <a:r>
              <a:rPr lang="fr-FR" sz="1400" dirty="0" err="1"/>
              <a:t>void</a:t>
            </a:r>
            <a:r>
              <a:rPr lang="fr-FR" sz="1400" dirty="0"/>
              <a:t> Action&lt;T1, T2, T3&gt;(T1 arg1, T2 arg2, T3 arg3)</a:t>
            </a:r>
          </a:p>
          <a:p>
            <a:pPr lvl="1"/>
            <a:r>
              <a:rPr lang="fr-FR" sz="1400" dirty="0"/>
              <a:t>public </a:t>
            </a:r>
            <a:r>
              <a:rPr lang="fr-FR" sz="1400" dirty="0" err="1"/>
              <a:t>delegate</a:t>
            </a:r>
            <a:r>
              <a:rPr lang="fr-FR" sz="1400" dirty="0"/>
              <a:t> </a:t>
            </a:r>
            <a:r>
              <a:rPr lang="fr-FR" sz="1400" dirty="0" err="1"/>
              <a:t>void</a:t>
            </a:r>
            <a:r>
              <a:rPr lang="fr-FR" sz="1400" dirty="0"/>
              <a:t> Action&lt;T1, T2, T3, T4&gt;(T1 arg1, T2 arg2, T3 arg3, T4 arg4</a:t>
            </a:r>
            <a:r>
              <a:rPr lang="fr-FR" sz="1400" dirty="0" smtClean="0"/>
              <a:t>)</a:t>
            </a:r>
          </a:p>
          <a:p>
            <a:pPr lvl="1"/>
            <a:r>
              <a:rPr lang="fr-FR" sz="1400" dirty="0" smtClean="0"/>
              <a:t>…</a:t>
            </a:r>
            <a:endParaRPr lang="en-US" sz="1400" dirty="0"/>
          </a:p>
        </p:txBody>
      </p:sp>
      <p:pic>
        <p:nvPicPr>
          <p:cNvPr id="4" name="Picture 3"/>
          <p:cNvPicPr>
            <a:picLocks noChangeAspect="1"/>
          </p:cNvPicPr>
          <p:nvPr/>
        </p:nvPicPr>
        <p:blipFill>
          <a:blip r:embed="rId3"/>
          <a:stretch>
            <a:fillRect/>
          </a:stretch>
        </p:blipFill>
        <p:spPr>
          <a:xfrm>
            <a:off x="8597696" y="2018065"/>
            <a:ext cx="2793410" cy="4443695"/>
          </a:xfrm>
          <a:prstGeom prst="rect">
            <a:avLst/>
          </a:prstGeom>
        </p:spPr>
      </p:pic>
    </p:spTree>
    <p:extLst>
      <p:ext uri="{BB962C8B-B14F-4D97-AF65-F5344CB8AC3E}">
        <p14:creationId xmlns:p14="http://schemas.microsoft.com/office/powerpoint/2010/main" val="424595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 delegate</a:t>
            </a:r>
            <a:endParaRPr lang="en-US" dirty="0"/>
          </a:p>
        </p:txBody>
      </p:sp>
      <p:sp>
        <p:nvSpPr>
          <p:cNvPr id="3" name="Content Placeholder 2"/>
          <p:cNvSpPr>
            <a:spLocks noGrp="1"/>
          </p:cNvSpPr>
          <p:nvPr>
            <p:ph idx="1"/>
          </p:nvPr>
        </p:nvSpPr>
        <p:spPr>
          <a:xfrm>
            <a:off x="2476001" y="1706880"/>
            <a:ext cx="8915400" cy="3777622"/>
          </a:xfrm>
        </p:spPr>
        <p:txBody>
          <a:bodyPr/>
          <a:lstStyle/>
          <a:p>
            <a:r>
              <a:rPr lang="en-US" dirty="0" smtClean="0"/>
              <a:t>Demo</a:t>
            </a:r>
            <a:endParaRPr lang="en-US" dirty="0"/>
          </a:p>
        </p:txBody>
      </p:sp>
    </p:spTree>
    <p:extLst>
      <p:ext uri="{BB962C8B-B14F-4D97-AF65-F5344CB8AC3E}">
        <p14:creationId xmlns:p14="http://schemas.microsoft.com/office/powerpoint/2010/main" val="3853271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26016"/>
          </a:xfrm>
        </p:spPr>
        <p:txBody>
          <a:bodyPr/>
          <a:lstStyle/>
          <a:p>
            <a:r>
              <a:rPr lang="en-US" dirty="0" smtClean="0"/>
              <a:t>Lambda expressions</a:t>
            </a:r>
            <a:endParaRPr lang="en-US" dirty="0"/>
          </a:p>
        </p:txBody>
      </p:sp>
      <p:sp>
        <p:nvSpPr>
          <p:cNvPr id="3" name="Content Placeholder 2"/>
          <p:cNvSpPr>
            <a:spLocks noGrp="1"/>
          </p:cNvSpPr>
          <p:nvPr>
            <p:ph idx="1"/>
          </p:nvPr>
        </p:nvSpPr>
        <p:spPr>
          <a:xfrm>
            <a:off x="2589212" y="1550126"/>
            <a:ext cx="8915400" cy="4361096"/>
          </a:xfrm>
        </p:spPr>
        <p:txBody>
          <a:bodyPr/>
          <a:lstStyle/>
          <a:p>
            <a:r>
              <a:rPr lang="en-US" i="1" dirty="0" smtClean="0"/>
              <a:t>Identifiable syntax for lambda:</a:t>
            </a:r>
          </a:p>
          <a:p>
            <a:pPr lvl="1"/>
            <a:r>
              <a:rPr lang="en-US" i="1" dirty="0" smtClean="0"/>
              <a:t>(</a:t>
            </a:r>
            <a:r>
              <a:rPr lang="en-US" i="1" dirty="0" err="1" smtClean="0"/>
              <a:t>params</a:t>
            </a:r>
            <a:r>
              <a:rPr lang="en-US" i="1" dirty="0" smtClean="0"/>
              <a:t>) =&gt; expression </a:t>
            </a:r>
          </a:p>
          <a:p>
            <a:r>
              <a:rPr lang="en-US" i="1" dirty="0" smtClean="0"/>
              <a:t>Examples:</a:t>
            </a:r>
          </a:p>
          <a:p>
            <a:pPr lvl="1"/>
            <a:r>
              <a:rPr lang="en-US" i="1" dirty="0" smtClean="0"/>
              <a:t>x =&gt; x+1;</a:t>
            </a:r>
          </a:p>
          <a:p>
            <a:pPr lvl="1"/>
            <a:endParaRPr lang="en-US" i="1" dirty="0"/>
          </a:p>
        </p:txBody>
      </p:sp>
      <p:pic>
        <p:nvPicPr>
          <p:cNvPr id="4" name="Picture 3"/>
          <p:cNvPicPr>
            <a:picLocks noChangeAspect="1"/>
          </p:cNvPicPr>
          <p:nvPr/>
        </p:nvPicPr>
        <p:blipFill>
          <a:blip r:embed="rId2"/>
          <a:stretch>
            <a:fillRect/>
          </a:stretch>
        </p:blipFill>
        <p:spPr>
          <a:xfrm>
            <a:off x="3059565" y="3241085"/>
            <a:ext cx="6334125" cy="2047875"/>
          </a:xfrm>
          <a:prstGeom prst="rect">
            <a:avLst/>
          </a:prstGeom>
        </p:spPr>
      </p:pic>
    </p:spTree>
    <p:extLst>
      <p:ext uri="{BB962C8B-B14F-4D97-AF65-F5344CB8AC3E}">
        <p14:creationId xmlns:p14="http://schemas.microsoft.com/office/powerpoint/2010/main" val="356827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 expressions</a:t>
            </a:r>
          </a:p>
        </p:txBody>
      </p:sp>
      <p:sp>
        <p:nvSpPr>
          <p:cNvPr id="3" name="Content Placeholder 2"/>
          <p:cNvSpPr>
            <a:spLocks noGrp="1"/>
          </p:cNvSpPr>
          <p:nvPr>
            <p:ph idx="1"/>
          </p:nvPr>
        </p:nvSpPr>
        <p:spPr>
          <a:xfrm>
            <a:off x="2589212" y="1689463"/>
            <a:ext cx="8915400" cy="4221759"/>
          </a:xfrm>
        </p:spPr>
        <p:txBody>
          <a:bodyPr/>
          <a:lstStyle/>
          <a:p>
            <a:r>
              <a:rPr lang="en-US" dirty="0" smtClean="0"/>
              <a:t>Using multiple parameters</a:t>
            </a:r>
          </a:p>
          <a:p>
            <a:endParaRPr lang="en-US" dirty="0"/>
          </a:p>
          <a:p>
            <a:endParaRPr lang="en-US" dirty="0"/>
          </a:p>
        </p:txBody>
      </p:sp>
      <p:pic>
        <p:nvPicPr>
          <p:cNvPr id="4" name="Picture 3"/>
          <p:cNvPicPr>
            <a:picLocks noChangeAspect="1"/>
          </p:cNvPicPr>
          <p:nvPr/>
        </p:nvPicPr>
        <p:blipFill>
          <a:blip r:embed="rId2"/>
          <a:stretch>
            <a:fillRect/>
          </a:stretch>
        </p:blipFill>
        <p:spPr>
          <a:xfrm>
            <a:off x="2919412" y="2272937"/>
            <a:ext cx="6962775" cy="1981200"/>
          </a:xfrm>
          <a:prstGeom prst="rect">
            <a:avLst/>
          </a:prstGeom>
        </p:spPr>
      </p:pic>
    </p:spTree>
    <p:extLst>
      <p:ext uri="{BB962C8B-B14F-4D97-AF65-F5344CB8AC3E}">
        <p14:creationId xmlns:p14="http://schemas.microsoft.com/office/powerpoint/2010/main" val="1255908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60553"/>
          </a:xfrm>
        </p:spPr>
        <p:txBody>
          <a:bodyPr/>
          <a:lstStyle/>
          <a:p>
            <a:r>
              <a:rPr lang="en-US" dirty="0" smtClean="0"/>
              <a:t>Lambda expressions</a:t>
            </a:r>
            <a:endParaRPr lang="en-US" dirty="0"/>
          </a:p>
        </p:txBody>
      </p:sp>
      <p:sp>
        <p:nvSpPr>
          <p:cNvPr id="3" name="Content Placeholder 2"/>
          <p:cNvSpPr>
            <a:spLocks noGrp="1"/>
          </p:cNvSpPr>
          <p:nvPr>
            <p:ph idx="1"/>
          </p:nvPr>
        </p:nvSpPr>
        <p:spPr>
          <a:xfrm>
            <a:off x="2589212" y="1602377"/>
            <a:ext cx="8915400" cy="4308845"/>
          </a:xfrm>
        </p:spPr>
        <p:txBody>
          <a:bodyPr/>
          <a:lstStyle/>
          <a:p>
            <a:r>
              <a:rPr lang="en-US" dirty="0" smtClean="0"/>
              <a:t>No parameters, statement lambdas</a:t>
            </a:r>
          </a:p>
          <a:p>
            <a:r>
              <a:rPr lang="en-US" dirty="0" smtClean="0"/>
              <a:t>Example:</a:t>
            </a:r>
          </a:p>
          <a:p>
            <a:endParaRPr lang="en-US" dirty="0"/>
          </a:p>
        </p:txBody>
      </p:sp>
      <p:pic>
        <p:nvPicPr>
          <p:cNvPr id="4" name="Picture 3"/>
          <p:cNvPicPr>
            <a:picLocks noChangeAspect="1"/>
          </p:cNvPicPr>
          <p:nvPr/>
        </p:nvPicPr>
        <p:blipFill>
          <a:blip r:embed="rId2"/>
          <a:stretch>
            <a:fillRect/>
          </a:stretch>
        </p:blipFill>
        <p:spPr>
          <a:xfrm>
            <a:off x="3036615" y="2453504"/>
            <a:ext cx="8877300" cy="3762375"/>
          </a:xfrm>
          <a:prstGeom prst="rect">
            <a:avLst/>
          </a:prstGeom>
        </p:spPr>
      </p:pic>
    </p:spTree>
    <p:extLst>
      <p:ext uri="{BB962C8B-B14F-4D97-AF65-F5344CB8AC3E}">
        <p14:creationId xmlns:p14="http://schemas.microsoft.com/office/powerpoint/2010/main" val="375984758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391</TotalTime>
  <Words>481</Words>
  <Application>Microsoft Office PowerPoint</Application>
  <PresentationFormat>Widescreen</PresentationFormat>
  <Paragraphs>86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Wisp</vt:lpstr>
      <vt:lpstr>C# Advanced – Class6</vt:lpstr>
      <vt:lpstr>Agenda</vt:lpstr>
      <vt:lpstr>Func – generic delegate</vt:lpstr>
      <vt:lpstr>Func - delegates</vt:lpstr>
      <vt:lpstr>Action – generic delegate</vt:lpstr>
      <vt:lpstr>Action - delegate</vt:lpstr>
      <vt:lpstr>Lambda expressions</vt:lpstr>
      <vt:lpstr>Lambda expressions</vt:lpstr>
      <vt:lpstr>Lambda expressions</vt:lpstr>
      <vt:lpstr>Lambda expressions</vt:lpstr>
      <vt:lpstr>LINQ</vt:lpstr>
      <vt:lpstr>LINQ</vt:lpstr>
      <vt:lpstr>LINQ</vt:lpstr>
      <vt:lpstr>LINQ</vt:lpstr>
      <vt:lpstr>LINQ Queries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Igor Micev</dc:creator>
  <cp:lastModifiedBy>Igor Micev</cp:lastModifiedBy>
  <cp:revision>44</cp:revision>
  <dcterms:created xsi:type="dcterms:W3CDTF">2019-03-24T10:00:46Z</dcterms:created>
  <dcterms:modified xsi:type="dcterms:W3CDTF">2019-04-05T10:18:39Z</dcterms:modified>
</cp:coreProperties>
</file>