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AI Agent for Digital Financial Literacy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GADHIRAJU JAYENDRA VARMA</a:t>
            </a:r>
          </a:p>
          <a:p>
            <a:r>
              <a:rPr lang="en-US" sz="2000" b="1" dirty="0">
                <a:solidFill>
                  <a:schemeClr val="accent1">
                    <a:lumMod val="75000"/>
                  </a:schemeClr>
                </a:solidFill>
                <a:latin typeface="Arial"/>
                <a:cs typeface="Arial"/>
              </a:rPr>
              <a:t>College Name &amp; Department : ANITS &amp;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2037CEBD-D3B2-501E-EDB0-46EE9B1855FA}"/>
              </a:ext>
            </a:extLst>
          </p:cNvPr>
          <p:cNvPicPr>
            <a:picLocks noChangeAspect="1"/>
          </p:cNvPicPr>
          <p:nvPr/>
        </p:nvPicPr>
        <p:blipFill>
          <a:blip r:embed="rId2"/>
          <a:stretch>
            <a:fillRect/>
          </a:stretch>
        </p:blipFill>
        <p:spPr>
          <a:xfrm>
            <a:off x="4925961" y="702157"/>
            <a:ext cx="6272981" cy="572814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1C5AC1E8-5A23-94C6-3095-E8ABE17FB6DB}"/>
              </a:ext>
            </a:extLst>
          </p:cNvPr>
          <p:cNvPicPr>
            <a:picLocks noChangeAspect="1"/>
          </p:cNvPicPr>
          <p:nvPr/>
        </p:nvPicPr>
        <p:blipFill>
          <a:blip r:embed="rId2"/>
          <a:stretch>
            <a:fillRect/>
          </a:stretch>
        </p:blipFill>
        <p:spPr>
          <a:xfrm>
            <a:off x="1002890" y="1406012"/>
            <a:ext cx="10304207" cy="463099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agent empowers users by simplifying complex financial concepts through personalized, language-friendly interactions</a:t>
            </a:r>
            <a:r>
              <a:rPr lang="en-IN" sz="2800" dirty="0">
                <a:solidFill>
                  <a:srgbClr val="404040"/>
                </a:solidFill>
                <a:latin typeface="Calibri"/>
                <a:ea typeface="Calibri"/>
                <a:cs typeface="Calibri"/>
              </a:rPr>
              <a:t>.</a:t>
            </a:r>
            <a:endParaRPr lang="en-US" sz="2800" dirty="0">
              <a:solidFill>
                <a:srgbClr val="404040"/>
              </a:solidFill>
              <a:latin typeface="Calibri"/>
              <a:ea typeface="Calibri"/>
              <a:cs typeface="Calibri"/>
            </a:endParaRPr>
          </a:p>
          <a:p>
            <a:pPr marL="305435" indent="-305435"/>
            <a:r>
              <a:rPr lang="en-US" sz="2800" dirty="0"/>
              <a:t>It </a:t>
            </a:r>
            <a:r>
              <a:rPr lang="en-US" sz="2800" b="1" dirty="0"/>
              <a:t>educates users on digital tools</a:t>
            </a:r>
            <a:r>
              <a:rPr lang="en-US" sz="2800" dirty="0"/>
              <a:t> like UPI, interest rates, and budgeting, enabling informed financial decisions</a:t>
            </a:r>
            <a:r>
              <a:rPr lang="en-IN" sz="2800" dirty="0">
                <a:solidFill>
                  <a:srgbClr val="404040"/>
                </a:solidFill>
                <a:latin typeface="Calibri"/>
                <a:ea typeface="Calibri"/>
                <a:cs typeface="Calibri"/>
              </a:rPr>
              <a:t>.</a:t>
            </a:r>
            <a:endParaRPr lang="en-US" sz="2800" dirty="0">
              <a:solidFill>
                <a:srgbClr val="404040"/>
              </a:solidFill>
              <a:latin typeface="Calibri"/>
              <a:ea typeface="Calibri"/>
              <a:cs typeface="Calibri"/>
            </a:endParaRPr>
          </a:p>
          <a:p>
            <a:pPr marL="305435" indent="-305435"/>
            <a:r>
              <a:rPr lang="en-US" sz="2800" dirty="0"/>
              <a:t>Ultimately, the agent builds </a:t>
            </a:r>
            <a:r>
              <a:rPr lang="en-US" sz="2800" b="1" dirty="0"/>
              <a:t>confidence and independence</a:t>
            </a:r>
            <a:r>
              <a:rPr lang="en-US" sz="2800" dirty="0"/>
              <a:t> in digital finance, supporting India’s vision of a digitally empowered society</a:t>
            </a:r>
            <a:r>
              <a:rPr lang="en-IN" sz="2800" dirty="0">
                <a:solidFill>
                  <a:srgbClr val="404040"/>
                </a:solidFill>
                <a:latin typeface="Calibri"/>
                <a:ea typeface="Calibri"/>
                <a:cs typeface="Calibri"/>
              </a:rPr>
              <a:t>.</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374955"/>
            <a:ext cx="11029615" cy="4673324"/>
          </a:xfrm>
        </p:spPr>
        <p:txBody>
          <a:bodyPr/>
          <a:lstStyle/>
          <a:p>
            <a:pPr marL="305435" indent="-305435"/>
            <a:r>
              <a:rPr lang="en-US" sz="2800" dirty="0"/>
              <a:t>Multilingual Expansion Across Indian &amp; Global Languages</a:t>
            </a:r>
          </a:p>
          <a:p>
            <a:pPr marL="305435" indent="-305435"/>
            <a:r>
              <a:rPr lang="en-IN" sz="2800" dirty="0"/>
              <a:t>Voice-Activated Financial Assistant</a:t>
            </a:r>
          </a:p>
          <a:p>
            <a:pPr marL="305435" indent="-305435"/>
            <a:r>
              <a:rPr lang="en-US" sz="2800" dirty="0"/>
              <a:t>Personalized Financial Goal Setting &amp; Tracking</a:t>
            </a:r>
          </a:p>
          <a:p>
            <a:pPr marL="305435" indent="-305435"/>
            <a:r>
              <a:rPr lang="en-US" sz="2800" dirty="0"/>
              <a:t>Integration with Digital Banking Platforms</a:t>
            </a:r>
          </a:p>
          <a:p>
            <a:pPr marL="305435" indent="-305435"/>
            <a:r>
              <a:rPr lang="en-IN" sz="2800" dirty="0"/>
              <a:t>Financial Wellness Dashboard</a:t>
            </a:r>
          </a:p>
          <a:p>
            <a:pPr marL="305435" indent="-305435"/>
            <a:r>
              <a:rPr lang="en-IN" sz="2800" dirty="0"/>
              <a:t>Offline &amp; Low-Bandwidth Functionality</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355228F-FA63-5047-76BF-51B834CEA51A}"/>
              </a:ext>
            </a:extLst>
          </p:cNvPr>
          <p:cNvPicPr>
            <a:picLocks noGrp="1" noChangeAspect="1"/>
          </p:cNvPicPr>
          <p:nvPr>
            <p:ph idx="1"/>
          </p:nvPr>
        </p:nvPicPr>
        <p:blipFill>
          <a:blip r:embed="rId2"/>
          <a:stretch>
            <a:fillRect/>
          </a:stretch>
        </p:blipFill>
        <p:spPr>
          <a:xfrm>
            <a:off x="2725948" y="1482244"/>
            <a:ext cx="6287819"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673560-E56E-89C5-629C-F1BC2502FDBE}"/>
              </a:ext>
            </a:extLst>
          </p:cNvPr>
          <p:cNvPicPr>
            <a:picLocks noChangeAspect="1"/>
          </p:cNvPicPr>
          <p:nvPr/>
        </p:nvPicPr>
        <p:blipFill>
          <a:blip r:embed="rId2"/>
          <a:stretch>
            <a:fillRect/>
          </a:stretch>
        </p:blipFill>
        <p:spPr>
          <a:xfrm>
            <a:off x="1681317" y="1120877"/>
            <a:ext cx="9144000" cy="5270091"/>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800" dirty="0"/>
              <a:t>The Challenge – An AI Agent for Digital Financial Literacy, powered by RAG (Retrieval-Augmented Generation), helps users understand and navigate essential financial tools and practices. It retrieves reliable content on using UPI, avoiding online scams, understanding interest rates, budgeting, and personal finance management from government portals, banking websites, and educational platforms. With multilingual support, users from diverse backgrounds can interact in their preferred language and ask questions like “How do I send money via UPI?” or “What is a safe interest rate for a loan?” The agent ensures financial literacy is accessible, personalized, and culturally inclusive. This AI-driven assistant empowers users with knowledge, protects them from fraud, and builds confidence in digital finance.</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10000"/>
          </a:bodyPr>
          <a:lstStyle/>
          <a:p>
            <a:pPr marL="0" indent="0">
              <a:buNone/>
            </a:pPr>
            <a:r>
              <a:rPr lang="en-US" sz="2800" dirty="0"/>
              <a:t>The AI Agent for Digital Financial Literacy brings together a unique combination of cutting-edge technologies and user-centric design to transform how people access financial knowledge. One of its standout features is </a:t>
            </a:r>
            <a:r>
              <a:rPr lang="en-US" sz="2800" b="1" dirty="0"/>
              <a:t>multilingual support</a:t>
            </a:r>
            <a:r>
              <a:rPr lang="en-US" sz="2800" dirty="0"/>
              <a:t>, allowing users to interact in Indian regional languages, making financial education accessible to all. Powered by </a:t>
            </a:r>
            <a:r>
              <a:rPr lang="en-US" sz="2800" b="1" dirty="0"/>
              <a:t>Retrieval-Augmented Generation (RAG)</a:t>
            </a:r>
            <a:r>
              <a:rPr lang="en-US" sz="2800" dirty="0"/>
              <a:t> and </a:t>
            </a:r>
            <a:r>
              <a:rPr lang="en-US" sz="2800" b="1" dirty="0"/>
              <a:t>IBM Granite</a:t>
            </a:r>
            <a:r>
              <a:rPr lang="en-US" sz="2800" dirty="0"/>
              <a:t>, it provides accurate, reliable responses drawn directly from trusted government and banking sources, eliminating misinformation. The agent delivers </a:t>
            </a:r>
            <a:r>
              <a:rPr lang="en-US" sz="2800" b="1" dirty="0"/>
              <a:t>personalized guidance</a:t>
            </a:r>
            <a:r>
              <a:rPr lang="en-US" sz="2800" dirty="0"/>
              <a:t> tailored to each user’s background—whether a student, elderly person, or daily wage earner—making complex topics like budgeting, interest rates, and UPI use simple and relatable.</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Elderly Citizens</a:t>
            </a:r>
          </a:p>
          <a:p>
            <a:pPr marL="305435" indent="-305435"/>
            <a:r>
              <a:rPr lang="en-IN" sz="2800" dirty="0"/>
              <a:t>Students &amp; Young Adults</a:t>
            </a:r>
            <a:endParaRPr lang="en-IN" sz="2800" dirty="0">
              <a:latin typeface="Calibri"/>
              <a:ea typeface="+mn-lt"/>
              <a:cs typeface="+mn-lt"/>
            </a:endParaRPr>
          </a:p>
          <a:p>
            <a:pPr marL="305435" indent="-305435"/>
            <a:r>
              <a:rPr lang="en-IN" sz="2800" dirty="0">
                <a:latin typeface="Calibri"/>
                <a:ea typeface="+mn-lt"/>
                <a:cs typeface="+mn-lt"/>
              </a:rPr>
              <a:t>Daily Wage Workers</a:t>
            </a:r>
          </a:p>
          <a:p>
            <a:pPr marL="305435" indent="-305435"/>
            <a:r>
              <a:rPr lang="en-IN" sz="2800" dirty="0">
                <a:latin typeface="Calibri"/>
                <a:ea typeface="+mn-lt"/>
                <a:cs typeface="+mn-lt"/>
              </a:rPr>
              <a:t>Sel</a:t>
            </a:r>
            <a:r>
              <a:rPr lang="en-IN" sz="2800" dirty="0"/>
              <a:t>f-Employed &amp; Small Business Owners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EE46B548-AE55-BA30-8D16-10BD100D3E65}"/>
              </a:ext>
            </a:extLst>
          </p:cNvPr>
          <p:cNvPicPr>
            <a:picLocks noChangeAspect="1"/>
          </p:cNvPicPr>
          <p:nvPr/>
        </p:nvPicPr>
        <p:blipFill>
          <a:blip r:embed="rId2"/>
          <a:stretch>
            <a:fillRect/>
          </a:stretch>
        </p:blipFill>
        <p:spPr>
          <a:xfrm>
            <a:off x="5083277" y="702156"/>
            <a:ext cx="6066503" cy="5718309"/>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4AF4F364-0B82-12A6-B005-5B589682BDD0}"/>
              </a:ext>
            </a:extLst>
          </p:cNvPr>
          <p:cNvPicPr>
            <a:picLocks noGrp="1" noChangeAspect="1"/>
          </p:cNvPicPr>
          <p:nvPr>
            <p:ph idx="1"/>
          </p:nvPr>
        </p:nvPicPr>
        <p:blipFill>
          <a:blip r:embed="rId2"/>
          <a:stretch>
            <a:fillRect/>
          </a:stretch>
        </p:blipFill>
        <p:spPr>
          <a:xfrm>
            <a:off x="5372613" y="967304"/>
            <a:ext cx="5674646" cy="518854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257</TotalTime>
  <Words>469</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AI Agent for Digital Financial Literacy</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 G</cp:lastModifiedBy>
  <cp:revision>143</cp:revision>
  <dcterms:created xsi:type="dcterms:W3CDTF">2021-05-26T16:50:10Z</dcterms:created>
  <dcterms:modified xsi:type="dcterms:W3CDTF">2025-08-04T17:50:44Z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