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0"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3D6"/>
    <a:srgbClr val="F2D1D1"/>
    <a:srgbClr val="FF6EFF"/>
    <a:srgbClr val="FF9F9F"/>
    <a:srgbClr val="CFE0EA"/>
    <a:srgbClr val="D1E2D1"/>
    <a:srgbClr val="CACFDA"/>
    <a:srgbClr val="FFFFFF"/>
    <a:srgbClr val="001957"/>
    <a:srgbClr val="5CA1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60" autoAdjust="0"/>
    <p:restoredTop sz="94660"/>
  </p:normalViewPr>
  <p:slideViewPr>
    <p:cSldViewPr snapToGrid="0">
      <p:cViewPr varScale="1">
        <p:scale>
          <a:sx n="25" d="100"/>
          <a:sy n="25" d="100"/>
        </p:scale>
        <p:origin x="19"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32A91C-E0A3-4999-85E6-763B375402E8}"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0D03E-B468-4A64-906A-39201FBC9FFE}" type="slidenum">
              <a:rPr lang="en-US" smtClean="0"/>
              <a:t>‹#›</a:t>
            </a:fld>
            <a:endParaRPr lang="en-US"/>
          </a:p>
        </p:txBody>
      </p:sp>
    </p:spTree>
    <p:extLst>
      <p:ext uri="{BB962C8B-B14F-4D97-AF65-F5344CB8AC3E}">
        <p14:creationId xmlns:p14="http://schemas.microsoft.com/office/powerpoint/2010/main" val="277192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2A91C-E0A3-4999-85E6-763B375402E8}"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0D03E-B468-4A64-906A-39201FBC9FFE}" type="slidenum">
              <a:rPr lang="en-US" smtClean="0"/>
              <a:t>‹#›</a:t>
            </a:fld>
            <a:endParaRPr lang="en-US"/>
          </a:p>
        </p:txBody>
      </p:sp>
    </p:spTree>
    <p:extLst>
      <p:ext uri="{BB962C8B-B14F-4D97-AF65-F5344CB8AC3E}">
        <p14:creationId xmlns:p14="http://schemas.microsoft.com/office/powerpoint/2010/main" val="188090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2A91C-E0A3-4999-85E6-763B375402E8}"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0D03E-B468-4A64-906A-39201FBC9FFE}" type="slidenum">
              <a:rPr lang="en-US" smtClean="0"/>
              <a:t>‹#›</a:t>
            </a:fld>
            <a:endParaRPr lang="en-US"/>
          </a:p>
        </p:txBody>
      </p:sp>
    </p:spTree>
    <p:extLst>
      <p:ext uri="{BB962C8B-B14F-4D97-AF65-F5344CB8AC3E}">
        <p14:creationId xmlns:p14="http://schemas.microsoft.com/office/powerpoint/2010/main" val="2415782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2A91C-E0A3-4999-85E6-763B375402E8}"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0D03E-B468-4A64-906A-39201FBC9FFE}" type="slidenum">
              <a:rPr lang="en-US" smtClean="0"/>
              <a:t>‹#›</a:t>
            </a:fld>
            <a:endParaRPr lang="en-US"/>
          </a:p>
        </p:txBody>
      </p:sp>
    </p:spTree>
    <p:extLst>
      <p:ext uri="{BB962C8B-B14F-4D97-AF65-F5344CB8AC3E}">
        <p14:creationId xmlns:p14="http://schemas.microsoft.com/office/powerpoint/2010/main" val="32515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2A91C-E0A3-4999-85E6-763B375402E8}"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0D03E-B468-4A64-906A-39201FBC9FFE}" type="slidenum">
              <a:rPr lang="en-US" smtClean="0"/>
              <a:t>‹#›</a:t>
            </a:fld>
            <a:endParaRPr lang="en-US"/>
          </a:p>
        </p:txBody>
      </p:sp>
    </p:spTree>
    <p:extLst>
      <p:ext uri="{BB962C8B-B14F-4D97-AF65-F5344CB8AC3E}">
        <p14:creationId xmlns:p14="http://schemas.microsoft.com/office/powerpoint/2010/main" val="253088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2A91C-E0A3-4999-85E6-763B375402E8}"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0D03E-B468-4A64-906A-39201FBC9FFE}" type="slidenum">
              <a:rPr lang="en-US" smtClean="0"/>
              <a:t>‹#›</a:t>
            </a:fld>
            <a:endParaRPr lang="en-US"/>
          </a:p>
        </p:txBody>
      </p:sp>
    </p:spTree>
    <p:extLst>
      <p:ext uri="{BB962C8B-B14F-4D97-AF65-F5344CB8AC3E}">
        <p14:creationId xmlns:p14="http://schemas.microsoft.com/office/powerpoint/2010/main" val="157160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2A91C-E0A3-4999-85E6-763B375402E8}" type="datetimeFigureOut">
              <a:rPr lang="en-US" smtClean="0"/>
              <a:t>6/19/2025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C0D03E-B468-4A64-906A-39201FBC9FFE}" type="slidenum">
              <a:rPr lang="en-US" smtClean="0"/>
              <a:t>‹#›</a:t>
            </a:fld>
            <a:endParaRPr lang="en-US"/>
          </a:p>
        </p:txBody>
      </p:sp>
    </p:spTree>
    <p:extLst>
      <p:ext uri="{BB962C8B-B14F-4D97-AF65-F5344CB8AC3E}">
        <p14:creationId xmlns:p14="http://schemas.microsoft.com/office/powerpoint/2010/main" val="401982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2A91C-E0A3-4999-85E6-763B375402E8}" type="datetimeFigureOut">
              <a:rPr lang="en-US" smtClean="0"/>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0D03E-B468-4A64-906A-39201FBC9FFE}" type="slidenum">
              <a:rPr lang="en-US" smtClean="0"/>
              <a:t>‹#›</a:t>
            </a:fld>
            <a:endParaRPr lang="en-US"/>
          </a:p>
        </p:txBody>
      </p:sp>
    </p:spTree>
    <p:extLst>
      <p:ext uri="{BB962C8B-B14F-4D97-AF65-F5344CB8AC3E}">
        <p14:creationId xmlns:p14="http://schemas.microsoft.com/office/powerpoint/2010/main" val="219801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2A91C-E0A3-4999-85E6-763B375402E8}" type="datetimeFigureOut">
              <a:rPr lang="en-US" smtClean="0"/>
              <a:t>6/19/2025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C0D03E-B468-4A64-906A-39201FBC9FFE}" type="slidenum">
              <a:rPr lang="en-US" smtClean="0"/>
              <a:t>‹#›</a:t>
            </a:fld>
            <a:endParaRPr lang="en-US"/>
          </a:p>
        </p:txBody>
      </p:sp>
    </p:spTree>
    <p:extLst>
      <p:ext uri="{BB962C8B-B14F-4D97-AF65-F5344CB8AC3E}">
        <p14:creationId xmlns:p14="http://schemas.microsoft.com/office/powerpoint/2010/main" val="54386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732A91C-E0A3-4999-85E6-763B375402E8}"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0D03E-B468-4A64-906A-39201FBC9FFE}" type="slidenum">
              <a:rPr lang="en-US" smtClean="0"/>
              <a:t>‹#›</a:t>
            </a:fld>
            <a:endParaRPr lang="en-US"/>
          </a:p>
        </p:txBody>
      </p:sp>
    </p:spTree>
    <p:extLst>
      <p:ext uri="{BB962C8B-B14F-4D97-AF65-F5344CB8AC3E}">
        <p14:creationId xmlns:p14="http://schemas.microsoft.com/office/powerpoint/2010/main" val="3379431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F732A91C-E0A3-4999-85E6-763B375402E8}"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0D03E-B468-4A64-906A-39201FBC9FFE}" type="slidenum">
              <a:rPr lang="en-US" smtClean="0"/>
              <a:t>‹#›</a:t>
            </a:fld>
            <a:endParaRPr lang="en-US"/>
          </a:p>
        </p:txBody>
      </p:sp>
    </p:spTree>
    <p:extLst>
      <p:ext uri="{BB962C8B-B14F-4D97-AF65-F5344CB8AC3E}">
        <p14:creationId xmlns:p14="http://schemas.microsoft.com/office/powerpoint/2010/main" val="422509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F732A91C-E0A3-4999-85E6-763B375402E8}" type="datetimeFigureOut">
              <a:rPr lang="en-US" smtClean="0"/>
              <a:t>6/19/2025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A6C0D03E-B468-4A64-906A-39201FBC9FFE}" type="slidenum">
              <a:rPr lang="en-US" smtClean="0"/>
              <a:t>‹#›</a:t>
            </a:fld>
            <a:endParaRPr lang="en-US"/>
          </a:p>
        </p:txBody>
      </p:sp>
    </p:spTree>
    <p:extLst>
      <p:ext uri="{BB962C8B-B14F-4D97-AF65-F5344CB8AC3E}">
        <p14:creationId xmlns:p14="http://schemas.microsoft.com/office/powerpoint/2010/main" val="42411765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9C27D3-204C-AB13-7620-34B29C15C6AC}"/>
              </a:ext>
            </a:extLst>
          </p:cNvPr>
          <p:cNvSpPr/>
          <p:nvPr/>
        </p:nvSpPr>
        <p:spPr>
          <a:xfrm>
            <a:off x="592818" y="1990699"/>
            <a:ext cx="32852473" cy="1619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6400" b="1" dirty="0">
                <a:solidFill>
                  <a:schemeClr val="tx1"/>
                </a:solidFill>
                <a:latin typeface="Helvetica" panose="020B0604020202020204" pitchFamily="34" charset="0"/>
                <a:cs typeface="Helvetica" panose="020B0604020202020204" pitchFamily="34" charset="0"/>
              </a:rPr>
              <a:t>Greyson Walker</a:t>
            </a:r>
            <a:r>
              <a:rPr lang="en-US" sz="6400" b="1" baseline="30000" dirty="0">
                <a:solidFill>
                  <a:schemeClr val="tx1"/>
                </a:solidFill>
                <a:latin typeface="Helvetica" panose="020B0604020202020204" pitchFamily="34" charset="0"/>
                <a:cs typeface="Helvetica" panose="020B0604020202020204" pitchFamily="34" charset="0"/>
              </a:rPr>
              <a:t>1</a:t>
            </a:r>
            <a:r>
              <a:rPr lang="en-US" sz="6400" dirty="0">
                <a:solidFill>
                  <a:schemeClr val="tx1"/>
                </a:solidFill>
                <a:latin typeface="Helvetica" panose="020B0604020202020204" pitchFamily="34" charset="0"/>
                <a:cs typeface="Helvetica" panose="020B0604020202020204" pitchFamily="34" charset="0"/>
              </a:rPr>
              <a:t>, Nathan Crook</a:t>
            </a:r>
            <a:r>
              <a:rPr lang="en-US" sz="6400" baseline="30000" dirty="0">
                <a:solidFill>
                  <a:schemeClr val="tx1"/>
                </a:solidFill>
                <a:latin typeface="Helvetica" panose="020B0604020202020204" pitchFamily="34" charset="0"/>
                <a:cs typeface="Helvetica" panose="020B0604020202020204" pitchFamily="34" charset="0"/>
              </a:rPr>
              <a:t>2</a:t>
            </a:r>
            <a:endParaRPr lang="en-US" sz="6400" b="1" baseline="30000" dirty="0">
              <a:solidFill>
                <a:schemeClr val="tx1"/>
              </a:solidFill>
              <a:latin typeface="Helvetica" panose="020B0604020202020204" pitchFamily="34" charset="0"/>
              <a:cs typeface="Helvetica" panose="020B0604020202020204" pitchFamily="34" charset="0"/>
            </a:endParaRPr>
          </a:p>
        </p:txBody>
      </p:sp>
      <p:pic>
        <p:nvPicPr>
          <p:cNvPr id="7" name="Picture 6" descr="A picture containing text, transport, wheel&#10;&#10;Description automatically generated">
            <a:extLst>
              <a:ext uri="{FF2B5EF4-FFF2-40B4-BE49-F238E27FC236}">
                <a16:creationId xmlns:a16="http://schemas.microsoft.com/office/drawing/2014/main" id="{811E503E-AC6B-8E8C-5D75-BFD57DB78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64924" y="467515"/>
            <a:ext cx="2183148" cy="2194560"/>
          </a:xfrm>
          <a:prstGeom prst="rect">
            <a:avLst/>
          </a:prstGeom>
        </p:spPr>
      </p:pic>
      <p:sp>
        <p:nvSpPr>
          <p:cNvPr id="8" name="TextBox 7">
            <a:extLst>
              <a:ext uri="{FF2B5EF4-FFF2-40B4-BE49-F238E27FC236}">
                <a16:creationId xmlns:a16="http://schemas.microsoft.com/office/drawing/2014/main" id="{41452FF8-27F7-5E30-AF35-FD21EB12FE1B}"/>
              </a:ext>
            </a:extLst>
          </p:cNvPr>
          <p:cNvSpPr txBox="1"/>
          <p:nvPr/>
        </p:nvSpPr>
        <p:spPr>
          <a:xfrm>
            <a:off x="592818" y="570024"/>
            <a:ext cx="32852473" cy="1231106"/>
          </a:xfrm>
          <a:prstGeom prst="rect">
            <a:avLst/>
          </a:prstGeom>
          <a:noFill/>
        </p:spPr>
        <p:txBody>
          <a:bodyPr wrap="square" lIns="0" tIns="0" rIns="0" bIns="0" rtlCol="0" anchor="t">
            <a:spAutoFit/>
          </a:bodyPr>
          <a:lstStyle/>
          <a:p>
            <a:r>
              <a:rPr lang="en-US" sz="8000" b="1" dirty="0">
                <a:latin typeface="Helvetica" panose="020B0604020202020204" pitchFamily="34" charset="0"/>
                <a:cs typeface="Helvetica" panose="020B0604020202020204" pitchFamily="34" charset="0"/>
              </a:rPr>
              <a:t>RM System Protein Identification with Deep Learning</a:t>
            </a:r>
            <a:endParaRPr lang="en-US" sz="4800" b="1" dirty="0">
              <a:latin typeface="Helvetica" panose="020B0604020202020204" pitchFamily="34" charset="0"/>
              <a:cs typeface="Helvetica" panose="020B0604020202020204" pitchFamily="34" charset="0"/>
            </a:endParaRPr>
          </a:p>
        </p:txBody>
      </p:sp>
      <p:pic>
        <p:nvPicPr>
          <p:cNvPr id="101" name="Graphic 100">
            <a:extLst>
              <a:ext uri="{FF2B5EF4-FFF2-40B4-BE49-F238E27FC236}">
                <a16:creationId xmlns:a16="http://schemas.microsoft.com/office/drawing/2014/main" id="{ACB0366D-19E5-4C35-5E3D-B65D3FDD9E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09281" y="6347257"/>
            <a:ext cx="1621536" cy="1621536"/>
          </a:xfrm>
          <a:prstGeom prst="rect">
            <a:avLst/>
          </a:prstGeom>
        </p:spPr>
      </p:pic>
      <p:pic>
        <p:nvPicPr>
          <p:cNvPr id="117" name="Picture 116" descr="Logo&#10;&#10;Description automatically generated">
            <a:extLst>
              <a:ext uri="{FF2B5EF4-FFF2-40B4-BE49-F238E27FC236}">
                <a16:creationId xmlns:a16="http://schemas.microsoft.com/office/drawing/2014/main" id="{E71A4EC1-7DF1-F50B-6243-529673EBDF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09852" y="6347257"/>
            <a:ext cx="1407492" cy="1621536"/>
          </a:xfrm>
          <a:prstGeom prst="rect">
            <a:avLst/>
          </a:prstGeom>
        </p:spPr>
      </p:pic>
      <p:pic>
        <p:nvPicPr>
          <p:cNvPr id="121" name="Graphic 120">
            <a:extLst>
              <a:ext uri="{FF2B5EF4-FFF2-40B4-BE49-F238E27FC236}">
                <a16:creationId xmlns:a16="http://schemas.microsoft.com/office/drawing/2014/main" id="{1FC30A71-2D20-5C6A-E323-F66C7BD0EF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197452" y="6347257"/>
            <a:ext cx="1621536" cy="1621536"/>
          </a:xfrm>
          <a:prstGeom prst="rect">
            <a:avLst/>
          </a:prstGeom>
        </p:spPr>
      </p:pic>
      <p:pic>
        <p:nvPicPr>
          <p:cNvPr id="123" name="Picture 122" descr="A cross on a green background&#10;&#10;Description automatically generated with low confidence">
            <a:extLst>
              <a:ext uri="{FF2B5EF4-FFF2-40B4-BE49-F238E27FC236}">
                <a16:creationId xmlns:a16="http://schemas.microsoft.com/office/drawing/2014/main" id="{9B4073EF-5F5E-50F0-C4EB-369268D17F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193209" y="6347257"/>
            <a:ext cx="1290744" cy="1621536"/>
          </a:xfrm>
          <a:prstGeom prst="rect">
            <a:avLst/>
          </a:prstGeom>
        </p:spPr>
      </p:pic>
      <p:pic>
        <p:nvPicPr>
          <p:cNvPr id="125" name="Picture 124" descr="A red and white logo&#10;&#10;Description automatically generated with medium confidence">
            <a:extLst>
              <a:ext uri="{FF2B5EF4-FFF2-40B4-BE49-F238E27FC236}">
                <a16:creationId xmlns:a16="http://schemas.microsoft.com/office/drawing/2014/main" id="{05E665BB-9E65-EDE6-C6FA-B777BF88493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443990" y="949564"/>
            <a:ext cx="1621536" cy="1621536"/>
          </a:xfrm>
          <a:prstGeom prst="rect">
            <a:avLst/>
          </a:prstGeom>
        </p:spPr>
      </p:pic>
      <p:sp>
        <p:nvSpPr>
          <p:cNvPr id="127" name="Rectangle 126">
            <a:extLst>
              <a:ext uri="{FF2B5EF4-FFF2-40B4-BE49-F238E27FC236}">
                <a16:creationId xmlns:a16="http://schemas.microsoft.com/office/drawing/2014/main" id="{9C311EFD-72D5-A804-462F-A1970973A720}"/>
              </a:ext>
            </a:extLst>
          </p:cNvPr>
          <p:cNvSpPr/>
          <p:nvPr/>
        </p:nvSpPr>
        <p:spPr>
          <a:xfrm>
            <a:off x="45398620" y="10581900"/>
            <a:ext cx="1219200" cy="1219200"/>
          </a:xfrm>
          <a:prstGeom prst="rect">
            <a:avLst/>
          </a:prstGeom>
          <a:solidFill>
            <a:srgbClr val="CFE0E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solidFill>
                  <a:schemeClr val="tx1"/>
                </a:solidFill>
                <a:latin typeface="Arial" panose="020B0604020202020204" pitchFamily="34" charset="0"/>
                <a:cs typeface="Arial" panose="020B0604020202020204" pitchFamily="34" charset="0"/>
              </a:rPr>
              <a:t>cfe0ea</a:t>
            </a:r>
            <a:endParaRPr lang="en-US" sz="14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A93289E2-DD81-A88F-10E0-EE991F7BF3D3}"/>
              </a:ext>
            </a:extLst>
          </p:cNvPr>
          <p:cNvSpPr/>
          <p:nvPr/>
        </p:nvSpPr>
        <p:spPr>
          <a:xfrm>
            <a:off x="47410449" y="10581900"/>
            <a:ext cx="1219200" cy="1219200"/>
          </a:xfrm>
          <a:prstGeom prst="rect">
            <a:avLst/>
          </a:prstGeom>
          <a:solidFill>
            <a:srgbClr val="CACFD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err="1">
                <a:solidFill>
                  <a:schemeClr val="tx1"/>
                </a:solidFill>
                <a:latin typeface="Arial" panose="020B0604020202020204" pitchFamily="34" charset="0"/>
                <a:cs typeface="Arial" panose="020B0604020202020204" pitchFamily="34" charset="0"/>
              </a:rPr>
              <a:t>cacfda</a:t>
            </a:r>
            <a:endParaRPr lang="en-US" sz="14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22B5B6C1-4279-6BE3-AAAD-57145371D22C}"/>
              </a:ext>
            </a:extLst>
          </p:cNvPr>
          <p:cNvSpPr/>
          <p:nvPr/>
        </p:nvSpPr>
        <p:spPr>
          <a:xfrm>
            <a:off x="52901100" y="10581900"/>
            <a:ext cx="1219200" cy="1219200"/>
          </a:xfrm>
          <a:prstGeom prst="rect">
            <a:avLst/>
          </a:prstGeom>
          <a:solidFill>
            <a:srgbClr val="F2D1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solidFill>
                  <a:schemeClr val="tx1"/>
                </a:solidFill>
                <a:latin typeface="Arial" panose="020B0604020202020204" pitchFamily="34" charset="0"/>
                <a:cs typeface="Arial" panose="020B0604020202020204" pitchFamily="34" charset="0"/>
              </a:rPr>
              <a:t>f2d1d1</a:t>
            </a:r>
            <a:endParaRPr lang="en-US" sz="14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649B9B7C-B5E1-1FEB-4618-547BE5F6B04E}"/>
              </a:ext>
            </a:extLst>
          </p:cNvPr>
          <p:cNvSpPr/>
          <p:nvPr/>
        </p:nvSpPr>
        <p:spPr>
          <a:xfrm>
            <a:off x="49228981" y="10581900"/>
            <a:ext cx="1219200" cy="1219200"/>
          </a:xfrm>
          <a:prstGeom prst="rect">
            <a:avLst/>
          </a:prstGeom>
          <a:solidFill>
            <a:srgbClr val="D1E2D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solidFill>
                  <a:schemeClr val="tx1"/>
                </a:solidFill>
                <a:latin typeface="Arial" panose="020B0604020202020204" pitchFamily="34" charset="0"/>
                <a:cs typeface="Arial" panose="020B0604020202020204" pitchFamily="34" charset="0"/>
              </a:rPr>
              <a:t>d1e2d1</a:t>
            </a:r>
            <a:endParaRPr lang="en-US" sz="1400" dirty="0">
              <a:solidFill>
                <a:schemeClr val="tx1"/>
              </a:solidFill>
              <a:latin typeface="Arial" panose="020B0604020202020204" pitchFamily="34" charset="0"/>
              <a:cs typeface="Arial" panose="020B0604020202020204" pitchFamily="34" charset="0"/>
            </a:endParaRPr>
          </a:p>
        </p:txBody>
      </p:sp>
      <p:sp>
        <p:nvSpPr>
          <p:cNvPr id="131" name="Rectangle 130">
            <a:extLst>
              <a:ext uri="{FF2B5EF4-FFF2-40B4-BE49-F238E27FC236}">
                <a16:creationId xmlns:a16="http://schemas.microsoft.com/office/drawing/2014/main" id="{08B73A1D-7D82-05CA-7896-CB009E123DBF}"/>
              </a:ext>
            </a:extLst>
          </p:cNvPr>
          <p:cNvSpPr/>
          <p:nvPr/>
        </p:nvSpPr>
        <p:spPr>
          <a:xfrm>
            <a:off x="51003997" y="10581900"/>
            <a:ext cx="1219200" cy="1219200"/>
          </a:xfrm>
          <a:prstGeom prst="rect">
            <a:avLst/>
          </a:prstGeom>
          <a:solidFill>
            <a:srgbClr val="F2E8D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solidFill>
                  <a:schemeClr val="tx1"/>
                </a:solidFill>
                <a:latin typeface="Arial" panose="020B0604020202020204" pitchFamily="34" charset="0"/>
                <a:cs typeface="Arial" panose="020B0604020202020204" pitchFamily="34" charset="0"/>
              </a:rPr>
              <a:t>f2e8d3</a:t>
            </a:r>
            <a:endParaRPr lang="en-US" sz="1400" dirty="0">
              <a:solidFill>
                <a:schemeClr val="tx1"/>
              </a:solidFill>
              <a:latin typeface="Arial" panose="020B0604020202020204" pitchFamily="34" charset="0"/>
              <a:cs typeface="Arial" panose="020B0604020202020204" pitchFamily="34" charset="0"/>
            </a:endParaRPr>
          </a:p>
        </p:txBody>
      </p:sp>
      <p:sp>
        <p:nvSpPr>
          <p:cNvPr id="136" name="Rectangle 135">
            <a:extLst>
              <a:ext uri="{FF2B5EF4-FFF2-40B4-BE49-F238E27FC236}">
                <a16:creationId xmlns:a16="http://schemas.microsoft.com/office/drawing/2014/main" id="{1E957601-A22F-C971-BA93-0C6FEAE577D8}"/>
              </a:ext>
            </a:extLst>
          </p:cNvPr>
          <p:cNvSpPr/>
          <p:nvPr/>
        </p:nvSpPr>
        <p:spPr>
          <a:xfrm>
            <a:off x="45398620" y="8538989"/>
            <a:ext cx="1219200" cy="1219200"/>
          </a:xfrm>
          <a:prstGeom prst="rect">
            <a:avLst/>
          </a:prstGeom>
          <a:solidFill>
            <a:srgbClr val="5CA1D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latin typeface="Arial" panose="020B0604020202020204" pitchFamily="34" charset="0"/>
                <a:cs typeface="Arial" panose="020B0604020202020204" pitchFamily="34" charset="0"/>
              </a:rPr>
              <a:t>5ca1d4</a:t>
            </a:r>
          </a:p>
        </p:txBody>
      </p:sp>
      <p:sp>
        <p:nvSpPr>
          <p:cNvPr id="137" name="Rectangle 136">
            <a:extLst>
              <a:ext uri="{FF2B5EF4-FFF2-40B4-BE49-F238E27FC236}">
                <a16:creationId xmlns:a16="http://schemas.microsoft.com/office/drawing/2014/main" id="{0A11A743-9A04-E69A-8303-466C840CC9FE}"/>
              </a:ext>
            </a:extLst>
          </p:cNvPr>
          <p:cNvSpPr/>
          <p:nvPr/>
        </p:nvSpPr>
        <p:spPr>
          <a:xfrm>
            <a:off x="47410449" y="8538989"/>
            <a:ext cx="1219200" cy="1219200"/>
          </a:xfrm>
          <a:prstGeom prst="rect">
            <a:avLst/>
          </a:prstGeom>
          <a:solidFill>
            <a:srgbClr val="00195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latin typeface="Arial" panose="020B0604020202020204" pitchFamily="34" charset="0"/>
                <a:cs typeface="Arial" panose="020B0604020202020204" pitchFamily="34" charset="0"/>
              </a:rPr>
              <a:t>001957</a:t>
            </a:r>
            <a:endParaRPr lang="en-US" sz="1867" dirty="0">
              <a:latin typeface="Arial" panose="020B0604020202020204" pitchFamily="34" charset="0"/>
              <a:cs typeface="Arial" panose="020B0604020202020204" pitchFamily="34" charset="0"/>
            </a:endParaRPr>
          </a:p>
        </p:txBody>
      </p:sp>
      <p:sp>
        <p:nvSpPr>
          <p:cNvPr id="138" name="Rectangle 137">
            <a:extLst>
              <a:ext uri="{FF2B5EF4-FFF2-40B4-BE49-F238E27FC236}">
                <a16:creationId xmlns:a16="http://schemas.microsoft.com/office/drawing/2014/main" id="{6A64145D-D342-18D2-B848-B457AD9CF5B9}"/>
              </a:ext>
            </a:extLst>
          </p:cNvPr>
          <p:cNvSpPr/>
          <p:nvPr/>
        </p:nvSpPr>
        <p:spPr>
          <a:xfrm>
            <a:off x="52901100" y="8538989"/>
            <a:ext cx="1219200" cy="1219200"/>
          </a:xfrm>
          <a:prstGeom prst="rect">
            <a:avLst/>
          </a:prstGeom>
          <a:solidFill>
            <a:srgbClr val="CC222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latin typeface="Arial" panose="020B0604020202020204" pitchFamily="34" charset="0"/>
                <a:cs typeface="Arial" panose="020B0604020202020204" pitchFamily="34" charset="0"/>
              </a:rPr>
              <a:t>cc0000</a:t>
            </a:r>
            <a:endParaRPr lang="en-US" sz="1867" dirty="0">
              <a:latin typeface="Arial" panose="020B0604020202020204" pitchFamily="34" charset="0"/>
              <a:cs typeface="Arial" panose="020B0604020202020204" pitchFamily="34" charset="0"/>
            </a:endParaRPr>
          </a:p>
        </p:txBody>
      </p:sp>
      <p:sp>
        <p:nvSpPr>
          <p:cNvPr id="139" name="Rectangle 138">
            <a:extLst>
              <a:ext uri="{FF2B5EF4-FFF2-40B4-BE49-F238E27FC236}">
                <a16:creationId xmlns:a16="http://schemas.microsoft.com/office/drawing/2014/main" id="{8BAA2C42-54D1-C5AB-8E0E-858C85935CD0}"/>
              </a:ext>
            </a:extLst>
          </p:cNvPr>
          <p:cNvSpPr/>
          <p:nvPr/>
        </p:nvSpPr>
        <p:spPr>
          <a:xfrm>
            <a:off x="49228981" y="8538989"/>
            <a:ext cx="1219200" cy="1219200"/>
          </a:xfrm>
          <a:prstGeom prst="rect">
            <a:avLst/>
          </a:prstGeom>
          <a:solidFill>
            <a:srgbClr val="09574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latin typeface="Arial" panose="020B0604020202020204" pitchFamily="34" charset="0"/>
                <a:cs typeface="Arial" panose="020B0604020202020204" pitchFamily="34" charset="0"/>
              </a:rPr>
              <a:t>006e3a</a:t>
            </a:r>
            <a:endParaRPr lang="en-US" sz="1867" dirty="0">
              <a:latin typeface="Arial" panose="020B0604020202020204" pitchFamily="34" charset="0"/>
              <a:cs typeface="Arial" panose="020B0604020202020204" pitchFamily="34" charset="0"/>
            </a:endParaRPr>
          </a:p>
        </p:txBody>
      </p:sp>
      <p:sp>
        <p:nvSpPr>
          <p:cNvPr id="140" name="Rectangle 139">
            <a:extLst>
              <a:ext uri="{FF2B5EF4-FFF2-40B4-BE49-F238E27FC236}">
                <a16:creationId xmlns:a16="http://schemas.microsoft.com/office/drawing/2014/main" id="{4EAF2857-7EB1-86E0-A209-300A29D6BE31}"/>
              </a:ext>
            </a:extLst>
          </p:cNvPr>
          <p:cNvSpPr/>
          <p:nvPr/>
        </p:nvSpPr>
        <p:spPr>
          <a:xfrm>
            <a:off x="51003997" y="8538989"/>
            <a:ext cx="1219200" cy="1219200"/>
          </a:xfrm>
          <a:prstGeom prst="rect">
            <a:avLst/>
          </a:prstGeom>
          <a:solidFill>
            <a:srgbClr val="FFBC2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solidFill>
                  <a:schemeClr val="tx1"/>
                </a:solidFill>
                <a:latin typeface="Arial" panose="020B0604020202020204" pitchFamily="34" charset="0"/>
                <a:cs typeface="Arial" panose="020B0604020202020204" pitchFamily="34" charset="0"/>
              </a:rPr>
              <a:t>fdb826</a:t>
            </a:r>
            <a:endParaRPr lang="en-US" sz="1867" dirty="0">
              <a:solidFill>
                <a:schemeClr val="tx1"/>
              </a:solidFill>
              <a:latin typeface="Arial" panose="020B0604020202020204" pitchFamily="34" charset="0"/>
              <a:cs typeface="Arial" panose="020B0604020202020204" pitchFamily="34" charset="0"/>
            </a:endParaRPr>
          </a:p>
        </p:txBody>
      </p:sp>
      <p:sp>
        <p:nvSpPr>
          <p:cNvPr id="114" name="Rectangle 113">
            <a:extLst>
              <a:ext uri="{FF2B5EF4-FFF2-40B4-BE49-F238E27FC236}">
                <a16:creationId xmlns:a16="http://schemas.microsoft.com/office/drawing/2014/main" id="{34EA0079-DE26-7FCA-AD07-CEB8D5E3661E}"/>
              </a:ext>
            </a:extLst>
          </p:cNvPr>
          <p:cNvSpPr/>
          <p:nvPr/>
        </p:nvSpPr>
        <p:spPr>
          <a:xfrm>
            <a:off x="592818" y="31895008"/>
            <a:ext cx="42705572" cy="8573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21920" tIns="121920" rIns="121920" bIns="121920" rtlCol="0" anchor="ctr"/>
          <a:lstStyle/>
          <a:p>
            <a:r>
              <a:rPr lang="en-US" sz="2100" dirty="0">
                <a:solidFill>
                  <a:schemeClr val="bg1">
                    <a:lumMod val="50000"/>
                  </a:schemeClr>
                </a:solidFill>
                <a:latin typeface="Arial" panose="020B0604020202020204" pitchFamily="34" charset="0"/>
                <a:cs typeface="Arial" panose="020B0604020202020204" pitchFamily="34" charset="0"/>
              </a:rPr>
              <a:t>This work was supported primarily by the Engineering Research Centers Program of the National Science Foundation under NSF Cooperative Agreement No. EEC-2133504. Any opinions, findings, and conclusions or recommendations expressed in this material are those of the author(s) and do not necessarily reflect those of the National Science Foundation.</a:t>
            </a:r>
          </a:p>
        </p:txBody>
      </p:sp>
      <p:sp>
        <p:nvSpPr>
          <p:cNvPr id="116" name="TextBox 115">
            <a:extLst>
              <a:ext uri="{FF2B5EF4-FFF2-40B4-BE49-F238E27FC236}">
                <a16:creationId xmlns:a16="http://schemas.microsoft.com/office/drawing/2014/main" id="{4F453247-ECCC-7FFE-812F-683BB0C8BC88}"/>
              </a:ext>
            </a:extLst>
          </p:cNvPr>
          <p:cNvSpPr txBox="1"/>
          <p:nvPr/>
        </p:nvSpPr>
        <p:spPr>
          <a:xfrm>
            <a:off x="50411869" y="157660579"/>
            <a:ext cx="40307005" cy="98549874"/>
          </a:xfrm>
          <a:prstGeom prst="rect">
            <a:avLst/>
          </a:prstGeom>
          <a:noFill/>
        </p:spPr>
        <p:txBody>
          <a:bodyPr wrap="square" lIns="1254035" tIns="1254035" rIns="1254035" bIns="1254035" rtlCol="0" anchor="t">
            <a:spAutoFit/>
          </a:bodyPr>
          <a:lstStyle/>
          <a:p>
            <a:pPr>
              <a:spcAft>
                <a:spcPts val="8228"/>
              </a:spcAft>
            </a:pPr>
            <a:r>
              <a:rPr lang="en-US" sz="27429" dirty="0">
                <a:latin typeface="Arial" panose="020B0604020202020204" pitchFamily="34" charset="0"/>
                <a:cs typeface="Arial" panose="020B0604020202020204" pitchFamily="34" charset="0"/>
              </a:rPr>
              <a:t>Use this space to present your project, 1 or 2 columns: Some things to make sure you include and highlight (if applicable):</a:t>
            </a:r>
          </a:p>
          <a:p>
            <a:pPr marL="3134956" indent="-3134956">
              <a:spcAft>
                <a:spcPts val="8228"/>
              </a:spcAft>
              <a:buFont typeface="Arial" panose="020B0604020202020204" pitchFamily="34" charset="0"/>
              <a:buChar char="•"/>
            </a:pPr>
            <a:r>
              <a:rPr lang="en-US" sz="27429" dirty="0">
                <a:latin typeface="Arial" panose="020B0604020202020204" pitchFamily="34" charset="0"/>
                <a:cs typeface="Arial" panose="020B0604020202020204" pitchFamily="34" charset="0"/>
              </a:rPr>
              <a:t>Any </a:t>
            </a:r>
            <a:r>
              <a:rPr lang="en-US" sz="27429" b="1" dirty="0">
                <a:latin typeface="Arial" panose="020B0604020202020204" pitchFamily="34" charset="0"/>
                <a:cs typeface="Arial" panose="020B0604020202020204" pitchFamily="34" charset="0"/>
              </a:rPr>
              <a:t>current data </a:t>
            </a:r>
            <a:r>
              <a:rPr lang="en-US" sz="27429" dirty="0">
                <a:latin typeface="Arial" panose="020B0604020202020204" pitchFamily="34" charset="0"/>
                <a:cs typeface="Arial" panose="020B0604020202020204" pitchFamily="34" charset="0"/>
              </a:rPr>
              <a:t>you have, good looking and easy-to-understand figures are the best way to present them</a:t>
            </a:r>
          </a:p>
          <a:p>
            <a:pPr marL="3134956" indent="-3134956">
              <a:spcAft>
                <a:spcPts val="8228"/>
              </a:spcAft>
              <a:buFont typeface="Arial" panose="020B0604020202020204" pitchFamily="34" charset="0"/>
              <a:buChar char="•"/>
            </a:pPr>
            <a:r>
              <a:rPr lang="en-US" sz="27429" dirty="0">
                <a:latin typeface="Arial" panose="020B0604020202020204" pitchFamily="34" charset="0"/>
                <a:cs typeface="Arial" panose="020B0604020202020204" pitchFamily="34" charset="0"/>
              </a:rPr>
              <a:t>Attractive and colorful </a:t>
            </a:r>
            <a:r>
              <a:rPr lang="en-US" sz="27429" b="1" dirty="0">
                <a:latin typeface="Arial" panose="020B0604020202020204" pitchFamily="34" charset="0"/>
                <a:cs typeface="Arial" panose="020B0604020202020204" pitchFamily="34" charset="0"/>
              </a:rPr>
              <a:t>pictures</a:t>
            </a:r>
            <a:r>
              <a:rPr lang="en-US" sz="27429" dirty="0">
                <a:latin typeface="Arial" panose="020B0604020202020204" pitchFamily="34" charset="0"/>
                <a:cs typeface="Arial" panose="020B0604020202020204" pitchFamily="34" charset="0"/>
              </a:rPr>
              <a:t> or figures that have relevance to your work</a:t>
            </a:r>
          </a:p>
          <a:p>
            <a:pPr>
              <a:spcAft>
                <a:spcPts val="8228"/>
              </a:spcAft>
            </a:pPr>
            <a:r>
              <a:rPr lang="en-US" sz="27429" dirty="0">
                <a:latin typeface="Arial"/>
                <a:cs typeface="Arial"/>
              </a:rPr>
              <a:t> to PreMiEr colors or muted versions of those colors (see color swatches on right; use eyedropper or color codes to match)</a:t>
            </a:r>
          </a:p>
        </p:txBody>
      </p:sp>
      <p:pic>
        <p:nvPicPr>
          <p:cNvPr id="20" name="Picture 19" descr="A logo for a research expo&#10;&#10;Description automatically generated">
            <a:extLst>
              <a:ext uri="{FF2B5EF4-FFF2-40B4-BE49-F238E27FC236}">
                <a16:creationId xmlns:a16="http://schemas.microsoft.com/office/drawing/2014/main" id="{E148FDC3-08B2-B035-BF2A-77DE8F6151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705714" y="477014"/>
            <a:ext cx="4938878" cy="2194560"/>
          </a:xfrm>
          <a:prstGeom prst="rect">
            <a:avLst/>
          </a:prstGeom>
        </p:spPr>
      </p:pic>
      <p:cxnSp>
        <p:nvCxnSpPr>
          <p:cNvPr id="27" name="Straight Connector 26">
            <a:extLst>
              <a:ext uri="{FF2B5EF4-FFF2-40B4-BE49-F238E27FC236}">
                <a16:creationId xmlns:a16="http://schemas.microsoft.com/office/drawing/2014/main" id="{C8C07FBB-3AB4-B1FB-DC95-8B11E0E5D650}"/>
              </a:ext>
            </a:extLst>
          </p:cNvPr>
          <p:cNvCxnSpPr>
            <a:cxnSpLocks/>
          </p:cNvCxnSpPr>
          <p:nvPr/>
        </p:nvCxnSpPr>
        <p:spPr>
          <a:xfrm flipV="1">
            <a:off x="592813" y="3603507"/>
            <a:ext cx="42455259" cy="223812"/>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E4C146-EFC5-749B-91C9-180F9D346CE0}"/>
              </a:ext>
            </a:extLst>
          </p:cNvPr>
          <p:cNvCxnSpPr>
            <a:cxnSpLocks/>
          </p:cNvCxnSpPr>
          <p:nvPr/>
        </p:nvCxnSpPr>
        <p:spPr>
          <a:xfrm flipV="1">
            <a:off x="592813" y="31793130"/>
            <a:ext cx="42455259" cy="223812"/>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AF9664AB-BA36-1399-A2F6-44F115472C0D}"/>
              </a:ext>
            </a:extLst>
          </p:cNvPr>
          <p:cNvSpPr txBox="1"/>
          <p:nvPr/>
        </p:nvSpPr>
        <p:spPr>
          <a:xfrm>
            <a:off x="592808" y="3955157"/>
            <a:ext cx="13411200" cy="6729984"/>
          </a:xfrm>
          <a:prstGeom prst="rect">
            <a:avLst/>
          </a:prstGeom>
          <a:noFill/>
        </p:spPr>
        <p:txBody>
          <a:bodyPr wrap="square" lIns="0" tIns="0" rIns="0" bIns="0" rtlCol="0">
            <a:spAutoFit/>
          </a:bodyPr>
          <a:lstStyle/>
          <a:p>
            <a:r>
              <a:rPr lang="en-US" sz="5333" dirty="0">
                <a:latin typeface="Arial" panose="020B0604020202020204" pitchFamily="34" charset="0"/>
                <a:cs typeface="Arial" panose="020B0604020202020204" pitchFamily="34" charset="0"/>
              </a:rPr>
              <a:t>Introduction</a:t>
            </a:r>
          </a:p>
          <a:p>
            <a:r>
              <a:rPr lang="en-US" sz="3200" dirty="0">
                <a:latin typeface="Arial" panose="020B0604020202020204" pitchFamily="34" charset="0"/>
                <a:cs typeface="Arial" panose="020B0604020202020204" pitchFamily="34" charset="0"/>
              </a:rPr>
              <a:t>RM System proteins act as bacteria defensive systems against foreign DNA. Being able to identify RM Systems in bacteria reliably would serve great purpose in the understanding these proteins, help fight antibiotic resistance, assist in biotechnology applications, and more.</a:t>
            </a:r>
          </a:p>
          <a:p>
            <a:r>
              <a:rPr lang="en-US" sz="3200" dirty="0">
                <a:latin typeface="Arial" panose="020B0604020202020204" pitchFamily="34" charset="0"/>
                <a:cs typeface="Arial" panose="020B0604020202020204" pitchFamily="34" charset="0"/>
              </a:rPr>
              <a:t>Deep learning is rapidly becoming a major tool used in bioinformatics, especially in the area of identifying protein types. It employs neural network with many layers to understand complex relationships in data. </a:t>
            </a:r>
          </a:p>
          <a:p>
            <a:r>
              <a:rPr lang="en-US" sz="3200" dirty="0">
                <a:latin typeface="Arial" panose="020B0604020202020204" pitchFamily="34" charset="0"/>
                <a:cs typeface="Arial" panose="020B0604020202020204" pitchFamily="34" charset="0"/>
              </a:rPr>
              <a:t>Our approach was to use a combination of existing bacterial genome annotation software Prokka to get possible RM proteins from genomes, then confirm these reads with a deep learning model. The model could then be turned into a command line tool that could intake multiple amino acid sequences and predict if they are an RM system protein or not.</a:t>
            </a:r>
          </a:p>
        </p:txBody>
      </p:sp>
      <p:sp>
        <p:nvSpPr>
          <p:cNvPr id="40" name="TextBox 39">
            <a:extLst>
              <a:ext uri="{FF2B5EF4-FFF2-40B4-BE49-F238E27FC236}">
                <a16:creationId xmlns:a16="http://schemas.microsoft.com/office/drawing/2014/main" id="{449923B3-3FCF-6FA4-E888-48CC5485B893}"/>
              </a:ext>
            </a:extLst>
          </p:cNvPr>
          <p:cNvSpPr txBox="1"/>
          <p:nvPr/>
        </p:nvSpPr>
        <p:spPr>
          <a:xfrm>
            <a:off x="352044" y="17053855"/>
            <a:ext cx="13411200" cy="6822317"/>
          </a:xfrm>
          <a:prstGeom prst="rect">
            <a:avLst/>
          </a:prstGeom>
          <a:noFill/>
        </p:spPr>
        <p:txBody>
          <a:bodyPr wrap="square" rtlCol="0">
            <a:spAutoFit/>
          </a:bodyPr>
          <a:lstStyle/>
          <a:p>
            <a:r>
              <a:rPr lang="en-US" sz="5333" dirty="0">
                <a:latin typeface="Arial" panose="020B0604020202020204" pitchFamily="34" charset="0"/>
                <a:cs typeface="Arial" panose="020B0604020202020204" pitchFamily="34" charset="0"/>
              </a:rPr>
              <a:t>Methods</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For the most successful model, data consisted of 10 different classes of RM system proteins with 1,000 sequences in each class were randomly gathered off REBASE. Another 10,000 proteins were gathered randomly from annotated bacteria genomes with no RM Systems predicted.</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The model was trained on sequences up to 2,000 amino acids long that were one-hot encoded.</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Deep learning models were all based off Deep CNN LSTM GO, with hyperparameters being based on experimentation.</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The model was trained on Google </a:t>
            </a:r>
            <a:r>
              <a:rPr lang="en-US" sz="3200" dirty="0" err="1">
                <a:latin typeface="Arial" panose="020B0604020202020204" pitchFamily="34" charset="0"/>
                <a:cs typeface="Arial" panose="020B0604020202020204" pitchFamily="34" charset="0"/>
              </a:rPr>
              <a:t>Colaboratory</a:t>
            </a:r>
            <a:r>
              <a:rPr lang="en-US" sz="3200" dirty="0">
                <a:latin typeface="Arial" panose="020B0604020202020204" pitchFamily="34" charset="0"/>
                <a:cs typeface="Arial" panose="020B0604020202020204" pitchFamily="34" charset="0"/>
              </a:rPr>
              <a:t>, with later models trained on the BRC Cluster. Time taking anywhere from 1-5 hours.</a:t>
            </a:r>
          </a:p>
          <a:p>
            <a:endParaRPr lang="en-US" sz="32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EC2B69C8-38AF-89B3-6FB0-9F770FB7363B}"/>
              </a:ext>
            </a:extLst>
          </p:cNvPr>
          <p:cNvSpPr txBox="1"/>
          <p:nvPr/>
        </p:nvSpPr>
        <p:spPr>
          <a:xfrm>
            <a:off x="15530348" y="3774703"/>
            <a:ext cx="13411200" cy="4360104"/>
          </a:xfrm>
          <a:prstGeom prst="rect">
            <a:avLst/>
          </a:prstGeom>
          <a:noFill/>
        </p:spPr>
        <p:txBody>
          <a:bodyPr wrap="square" rtlCol="0">
            <a:spAutoFit/>
          </a:bodyPr>
          <a:lstStyle/>
          <a:p>
            <a:r>
              <a:rPr lang="en-US" sz="5333" dirty="0">
                <a:latin typeface="Arial" panose="020B0604020202020204" pitchFamily="34" charset="0"/>
                <a:cs typeface="Arial" panose="020B0604020202020204" pitchFamily="34" charset="0"/>
              </a:rPr>
              <a:t>Results</a:t>
            </a:r>
          </a:p>
          <a:p>
            <a:r>
              <a:rPr lang="en-US" sz="3200" dirty="0">
                <a:latin typeface="Arial" panose="020B0604020202020204" pitchFamily="34" charset="0"/>
                <a:cs typeface="Arial" panose="020B0604020202020204" pitchFamily="34" charset="0"/>
              </a:rPr>
              <a:t>Models were then evaluated on their performance on the test set, and their prediction of the entire REBASE dataset with the addition of ~40,000 negatives. Training, validation, and testing accuracy were plotted, and a confusion matrix was used to evaluate the model's effectiveness. Models were most effective when trained with a 1:1 ratio between the positive and negative set.</a:t>
            </a:r>
          </a:p>
          <a:p>
            <a:endParaRPr lang="en-US" sz="32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65388DCA-A943-9ABC-E9C0-8ACA6EDF4D25}"/>
              </a:ext>
            </a:extLst>
          </p:cNvPr>
          <p:cNvSpPr txBox="1"/>
          <p:nvPr/>
        </p:nvSpPr>
        <p:spPr>
          <a:xfrm>
            <a:off x="30249623" y="19184619"/>
            <a:ext cx="13411200" cy="3867662"/>
          </a:xfrm>
          <a:prstGeom prst="rect">
            <a:avLst/>
          </a:prstGeom>
          <a:noFill/>
        </p:spPr>
        <p:txBody>
          <a:bodyPr wrap="square" rtlCol="0">
            <a:spAutoFit/>
          </a:bodyPr>
          <a:lstStyle/>
          <a:p>
            <a:r>
              <a:rPr lang="en-US" sz="5333" dirty="0">
                <a:latin typeface="Arial" panose="020B0604020202020204" pitchFamily="34" charset="0"/>
                <a:cs typeface="Arial" panose="020B0604020202020204" pitchFamily="34" charset="0"/>
              </a:rPr>
              <a:t>Conclusions</a:t>
            </a:r>
            <a:endParaRPr lang="en-US" sz="32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We discovered that a deep learning models can be reasonably effective at identifying RM System proteins from non-RM System proteins.</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Along with Prokka, this model could be used to find new RM Systems in bacteria, or possibly help reclassify putative RM proteins.</a:t>
            </a:r>
          </a:p>
          <a:p>
            <a:pPr marL="457200" indent="-457200">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1121943B-2FF1-1B76-6D86-C3CF9D17735C}"/>
              </a:ext>
            </a:extLst>
          </p:cNvPr>
          <p:cNvSpPr txBox="1"/>
          <p:nvPr/>
        </p:nvSpPr>
        <p:spPr>
          <a:xfrm>
            <a:off x="29681199" y="27632787"/>
            <a:ext cx="13876630" cy="1897892"/>
          </a:xfrm>
          <a:prstGeom prst="rect">
            <a:avLst/>
          </a:prstGeom>
          <a:noFill/>
        </p:spPr>
        <p:txBody>
          <a:bodyPr wrap="square" rtlCol="0">
            <a:spAutoFit/>
          </a:bodyPr>
          <a:lstStyle/>
          <a:p>
            <a:r>
              <a:rPr lang="en-US" sz="5333" dirty="0">
                <a:latin typeface="Arial" panose="020B0604020202020204" pitchFamily="34" charset="0"/>
                <a:cs typeface="Arial" panose="020B0604020202020204" pitchFamily="34" charset="0"/>
              </a:rPr>
              <a:t>Acknowledgments</a:t>
            </a:r>
          </a:p>
          <a:p>
            <a:r>
              <a:rPr lang="en-US" sz="3200" dirty="0">
                <a:latin typeface="Arial" panose="020B0604020202020204" pitchFamily="34" charset="0"/>
                <a:cs typeface="Arial" panose="020B0604020202020204" pitchFamily="34" charset="0"/>
              </a:rPr>
              <a:t>Special thanks to John van Schaik, and thanks to the rest of the Crook Lab at NC State.</a:t>
            </a:r>
          </a:p>
        </p:txBody>
      </p:sp>
      <p:sp>
        <p:nvSpPr>
          <p:cNvPr id="44" name="TextBox 43">
            <a:extLst>
              <a:ext uri="{FF2B5EF4-FFF2-40B4-BE49-F238E27FC236}">
                <a16:creationId xmlns:a16="http://schemas.microsoft.com/office/drawing/2014/main" id="{DF616A8F-EB50-CF20-B36F-D068B964FFAD}"/>
              </a:ext>
            </a:extLst>
          </p:cNvPr>
          <p:cNvSpPr txBox="1"/>
          <p:nvPr/>
        </p:nvSpPr>
        <p:spPr>
          <a:xfrm>
            <a:off x="29681199" y="29448450"/>
            <a:ext cx="13411200" cy="3375219"/>
          </a:xfrm>
          <a:prstGeom prst="rect">
            <a:avLst/>
          </a:prstGeom>
          <a:noFill/>
        </p:spPr>
        <p:txBody>
          <a:bodyPr wrap="square" rtlCol="0">
            <a:spAutoFit/>
          </a:bodyPr>
          <a:lstStyle/>
          <a:p>
            <a:r>
              <a:rPr lang="en-US" sz="5333" dirty="0">
                <a:latin typeface="Arial" panose="020B0604020202020204" pitchFamily="34" charset="0"/>
                <a:cs typeface="Arial" panose="020B0604020202020204" pitchFamily="34" charset="0"/>
              </a:rPr>
              <a:t>Literature cited</a:t>
            </a:r>
          </a:p>
          <a:p>
            <a:r>
              <a:rPr lang="en-US" sz="2400" dirty="0" err="1">
                <a:effectLst/>
                <a:latin typeface="Georgia" panose="02040502050405020303" pitchFamily="18" charset="0"/>
              </a:rPr>
              <a:t>Elhaj</a:t>
            </a:r>
            <a:r>
              <a:rPr lang="en-US" sz="2400" dirty="0">
                <a:effectLst/>
                <a:latin typeface="Georgia" panose="02040502050405020303" pitchFamily="18" charset="0"/>
              </a:rPr>
              <a:t>-Abdou, M. E. M., El-Dib, H., El-</a:t>
            </a:r>
            <a:r>
              <a:rPr lang="en-US" sz="2400" dirty="0" err="1">
                <a:effectLst/>
                <a:latin typeface="Georgia" panose="02040502050405020303" pitchFamily="18" charset="0"/>
              </a:rPr>
              <a:t>Helw</a:t>
            </a:r>
            <a:r>
              <a:rPr lang="en-US" sz="2400" dirty="0">
                <a:effectLst/>
                <a:latin typeface="Georgia" panose="02040502050405020303" pitchFamily="18" charset="0"/>
              </a:rPr>
              <a:t>, A., &amp; El-</a:t>
            </a:r>
            <a:r>
              <a:rPr lang="en-US" sz="2400" dirty="0" err="1">
                <a:effectLst/>
                <a:latin typeface="Georgia" panose="02040502050405020303" pitchFamily="18" charset="0"/>
              </a:rPr>
              <a:t>Habrouk</a:t>
            </a:r>
            <a:r>
              <a:rPr lang="en-US" sz="2400" dirty="0">
                <a:effectLst/>
                <a:latin typeface="Georgia" panose="02040502050405020303" pitchFamily="18" charset="0"/>
              </a:rPr>
              <a:t>, M. (2021). </a:t>
            </a:r>
            <a:r>
              <a:rPr lang="en-US" sz="2400" dirty="0" err="1">
                <a:effectLst/>
                <a:latin typeface="Georgia" panose="02040502050405020303" pitchFamily="18" charset="0"/>
              </a:rPr>
              <a:t>Deep_CNN_LSTM_GO</a:t>
            </a:r>
            <a:r>
              <a:rPr lang="en-US" sz="2400" dirty="0">
                <a:effectLst/>
                <a:latin typeface="Georgia" panose="02040502050405020303" pitchFamily="18" charset="0"/>
              </a:rPr>
              <a:t>: Protein function prediction from amino-acid sequences. </a:t>
            </a:r>
            <a:r>
              <a:rPr lang="en-US" sz="2400" i="1" dirty="0">
                <a:effectLst/>
                <a:latin typeface="Georgia" panose="02040502050405020303" pitchFamily="18" charset="0"/>
              </a:rPr>
              <a:t>Computational Biology and Chemistry</a:t>
            </a:r>
            <a:r>
              <a:rPr lang="en-US" sz="2400" dirty="0">
                <a:effectLst/>
                <a:latin typeface="Georgia" panose="02040502050405020303" pitchFamily="18" charset="0"/>
              </a:rPr>
              <a:t>, </a:t>
            </a:r>
            <a:r>
              <a:rPr lang="en-US" sz="2400" i="1" dirty="0">
                <a:effectLst/>
                <a:latin typeface="Georgia" panose="02040502050405020303" pitchFamily="18" charset="0"/>
              </a:rPr>
              <a:t>95</a:t>
            </a:r>
            <a:r>
              <a:rPr lang="en-US" sz="2400" dirty="0">
                <a:effectLst/>
                <a:latin typeface="Georgia" panose="02040502050405020303" pitchFamily="18" charset="0"/>
              </a:rPr>
              <a:t>(107584), 107584. https://doi.org/10.1016/j.compbiolchem.2021.107584</a:t>
            </a:r>
          </a:p>
          <a:p>
            <a:br>
              <a:rPr lang="en-US" sz="3200" dirty="0">
                <a:effectLst/>
              </a:rPr>
            </a:br>
            <a:endParaRPr lang="en-US" sz="3200" dirty="0">
              <a:latin typeface="Arial" panose="020B0604020202020204" pitchFamily="34" charset="0"/>
              <a:cs typeface="Arial" panose="020B0604020202020204" pitchFamily="34" charset="0"/>
            </a:endParaRPr>
          </a:p>
        </p:txBody>
      </p:sp>
      <p:sp>
        <p:nvSpPr>
          <p:cNvPr id="45" name="Rectangle: Rounded Corners 44">
            <a:extLst>
              <a:ext uri="{FF2B5EF4-FFF2-40B4-BE49-F238E27FC236}">
                <a16:creationId xmlns:a16="http://schemas.microsoft.com/office/drawing/2014/main" id="{22EE1C1A-03F0-9585-4B18-F0A59ACBAD7A}"/>
              </a:ext>
            </a:extLst>
          </p:cNvPr>
          <p:cNvSpPr/>
          <p:nvPr/>
        </p:nvSpPr>
        <p:spPr>
          <a:xfrm>
            <a:off x="29974880" y="3954234"/>
            <a:ext cx="12823837" cy="2716883"/>
          </a:xfrm>
          <a:prstGeom prst="roundRect">
            <a:avLst/>
          </a:prstGeom>
          <a:solidFill>
            <a:srgbClr val="F2D1D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lIns="243840" tIns="243840" rIns="243840" bIns="243840" rtlCol="0" anchor="ctr"/>
          <a:lstStyle/>
          <a:p>
            <a:r>
              <a:rPr lang="en-US" sz="3200" dirty="0">
                <a:solidFill>
                  <a:schemeClr val="tx1"/>
                </a:solidFill>
                <a:latin typeface="Arial" panose="020B0604020202020204" pitchFamily="34" charset="0"/>
                <a:cs typeface="Arial" panose="020B0604020202020204" pitchFamily="34" charset="0"/>
              </a:rPr>
              <a:t>(Below) Each row of the confusion matrix represents the actual class of a protein, and each column being the model’s prediction of the class. A strong model performance will have the actual class and predicted class line up diagonally from top left to bottom right, with predictions grouped in this line.</a:t>
            </a:r>
          </a:p>
        </p:txBody>
      </p:sp>
      <p:sp>
        <p:nvSpPr>
          <p:cNvPr id="46" name="Rectangle: Rounded Corners 45">
            <a:extLst>
              <a:ext uri="{FF2B5EF4-FFF2-40B4-BE49-F238E27FC236}">
                <a16:creationId xmlns:a16="http://schemas.microsoft.com/office/drawing/2014/main" id="{B34355F4-85EB-691E-0FEF-2548FC9E0BAD}"/>
              </a:ext>
            </a:extLst>
          </p:cNvPr>
          <p:cNvSpPr/>
          <p:nvPr/>
        </p:nvSpPr>
        <p:spPr>
          <a:xfrm>
            <a:off x="16560923" y="14110742"/>
            <a:ext cx="11868604" cy="3578925"/>
          </a:xfrm>
          <a:prstGeom prst="roundRect">
            <a:avLst/>
          </a:prstGeom>
          <a:solidFill>
            <a:srgbClr val="D1E2D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lIns="243840" tIns="243840" rIns="243840" bIns="243840" rtlCol="0" anchor="ctr"/>
          <a:lstStyle/>
          <a:p>
            <a:r>
              <a:rPr lang="en-US" sz="2400" dirty="0">
                <a:solidFill>
                  <a:schemeClr val="tx1"/>
                </a:solidFill>
                <a:latin typeface="Arial" panose="020B0604020202020204" pitchFamily="34" charset="0"/>
                <a:cs typeface="Arial" panose="020B0604020202020204" pitchFamily="34" charset="0"/>
              </a:rPr>
              <a:t>(Above) Data profiling for both positive and negative sets revealed that nearly all amino acid sequences (&gt;99.99%) were below 2000 amino acids in length. The negative set, taken from annotated genomes of random organisms, revealed a similar trend.</a:t>
            </a:r>
          </a:p>
          <a:p>
            <a:r>
              <a:rPr lang="en-US" sz="2400" dirty="0">
                <a:solidFill>
                  <a:schemeClr val="tx1"/>
                </a:solidFill>
                <a:latin typeface="Arial" panose="020B0604020202020204" pitchFamily="34" charset="0"/>
                <a:cs typeface="Arial" panose="020B0604020202020204" pitchFamily="34" charset="0"/>
              </a:rPr>
              <a:t>(Below) Accuracy and loss calculation graphs display a high model performance on all datasets, with training, validation, and test accuracy all increasing over 30 epochs. Loss calculation additionally decreased over the same period, showing that the model can distinguish classes from others well.</a:t>
            </a:r>
          </a:p>
          <a:p>
            <a:endParaRPr lang="en-US" sz="2400" dirty="0">
              <a:solidFill>
                <a:schemeClr val="tx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FFAA931B-D6A8-B16F-E545-E9B2D3ECED20}"/>
              </a:ext>
            </a:extLst>
          </p:cNvPr>
          <p:cNvSpPr/>
          <p:nvPr/>
        </p:nvSpPr>
        <p:spPr>
          <a:xfrm>
            <a:off x="592813" y="3145469"/>
            <a:ext cx="32852473" cy="1619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3200" baseline="30000" dirty="0">
                <a:solidFill>
                  <a:schemeClr val="tx1"/>
                </a:solidFill>
                <a:latin typeface="Helvetica" panose="020B0604020202020204" pitchFamily="34" charset="0"/>
                <a:cs typeface="Helvetica" panose="020B0604020202020204" pitchFamily="34" charset="0"/>
              </a:rPr>
              <a:t>1 </a:t>
            </a:r>
            <a:r>
              <a:rPr lang="en-US" sz="3200" dirty="0">
                <a:solidFill>
                  <a:schemeClr val="tx1"/>
                </a:solidFill>
                <a:latin typeface="Helvetica" panose="020B0604020202020204" pitchFamily="34" charset="0"/>
                <a:cs typeface="Helvetica" panose="020B0604020202020204" pitchFamily="34" charset="0"/>
              </a:rPr>
              <a:t>Kansas State University, </a:t>
            </a:r>
            <a:r>
              <a:rPr lang="en-US" sz="3200" baseline="30000" dirty="0">
                <a:solidFill>
                  <a:schemeClr val="tx1"/>
                </a:solidFill>
                <a:latin typeface="Helvetica" panose="020B0604020202020204" pitchFamily="34" charset="0"/>
                <a:cs typeface="Helvetica" panose="020B0604020202020204" pitchFamily="34" charset="0"/>
              </a:rPr>
              <a:t>2 </a:t>
            </a:r>
            <a:r>
              <a:rPr lang="en-US" sz="3200" dirty="0">
                <a:solidFill>
                  <a:schemeClr val="tx1"/>
                </a:solidFill>
                <a:latin typeface="Helvetica" panose="020B0604020202020204" pitchFamily="34" charset="0"/>
                <a:cs typeface="Helvetica" panose="020B0604020202020204" pitchFamily="34" charset="0"/>
              </a:rPr>
              <a:t>North Carolina State University</a:t>
            </a:r>
            <a:endParaRPr lang="en-US" sz="3200" baseline="30000" dirty="0">
              <a:solidFill>
                <a:schemeClr val="tx1"/>
              </a:solidFill>
              <a:latin typeface="Helvetica" panose="020B0604020202020204" pitchFamily="34" charset="0"/>
              <a:cs typeface="Helvetica" panose="020B0604020202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D076510D-D95D-6309-A8D3-F25634DD773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753265" y="6867251"/>
            <a:ext cx="12553401" cy="11832108"/>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46B48771-A137-CF90-F71A-FFB999D4FA69}"/>
              </a:ext>
            </a:extLst>
          </p:cNvPr>
          <p:cNvPicPr>
            <a:picLocks noChangeAspect="1"/>
          </p:cNvPicPr>
          <p:nvPr/>
        </p:nvPicPr>
        <p:blipFill rotWithShape="1">
          <a:blip r:embed="rId12">
            <a:extLst>
              <a:ext uri="{28A0092B-C50C-407E-A947-70E740481C1C}">
                <a14:useLocalDpi xmlns:a14="http://schemas.microsoft.com/office/drawing/2010/main" val="0"/>
              </a:ext>
            </a:extLst>
          </a:blip>
          <a:srcRect l="51608"/>
          <a:stretch/>
        </p:blipFill>
        <p:spPr>
          <a:xfrm>
            <a:off x="13744572" y="17711311"/>
            <a:ext cx="8304931" cy="8376890"/>
          </a:xfrm>
          <a:prstGeom prst="rect">
            <a:avLst/>
          </a:prstGeom>
        </p:spPr>
      </p:pic>
      <p:pic>
        <p:nvPicPr>
          <p:cNvPr id="5" name="Picture 4">
            <a:extLst>
              <a:ext uri="{FF2B5EF4-FFF2-40B4-BE49-F238E27FC236}">
                <a16:creationId xmlns:a16="http://schemas.microsoft.com/office/drawing/2014/main" id="{AC92754C-C4EA-6ED1-E344-BCAE9E8F5D0B}"/>
              </a:ext>
            </a:extLst>
          </p:cNvPr>
          <p:cNvPicPr>
            <a:picLocks noChangeAspect="1"/>
          </p:cNvPicPr>
          <p:nvPr/>
        </p:nvPicPr>
        <p:blipFill>
          <a:blip r:embed="rId13"/>
          <a:stretch>
            <a:fillRect/>
          </a:stretch>
        </p:blipFill>
        <p:spPr>
          <a:xfrm>
            <a:off x="843128" y="23302612"/>
            <a:ext cx="11668094" cy="8660349"/>
          </a:xfrm>
          <a:prstGeom prst="rect">
            <a:avLst/>
          </a:prstGeom>
        </p:spPr>
      </p:pic>
      <p:pic>
        <p:nvPicPr>
          <p:cNvPr id="9" name="Picture 8">
            <a:extLst>
              <a:ext uri="{FF2B5EF4-FFF2-40B4-BE49-F238E27FC236}">
                <a16:creationId xmlns:a16="http://schemas.microsoft.com/office/drawing/2014/main" id="{8A769D42-69CE-07E5-D358-E256A2DA9852}"/>
              </a:ext>
            </a:extLst>
          </p:cNvPr>
          <p:cNvPicPr>
            <a:picLocks noChangeAspect="1"/>
          </p:cNvPicPr>
          <p:nvPr/>
        </p:nvPicPr>
        <p:blipFill>
          <a:blip r:embed="rId14"/>
          <a:stretch>
            <a:fillRect/>
          </a:stretch>
        </p:blipFill>
        <p:spPr>
          <a:xfrm>
            <a:off x="1209841" y="11013602"/>
            <a:ext cx="10934668" cy="5631733"/>
          </a:xfrm>
          <a:prstGeom prst="rect">
            <a:avLst/>
          </a:prstGeom>
        </p:spPr>
      </p:pic>
      <p:pic>
        <p:nvPicPr>
          <p:cNvPr id="15" name="Picture 14" descr="A graph of a number of blue bars&#10;&#10;Description automatically generated">
            <a:extLst>
              <a:ext uri="{FF2B5EF4-FFF2-40B4-BE49-F238E27FC236}">
                <a16:creationId xmlns:a16="http://schemas.microsoft.com/office/drawing/2014/main" id="{F62D2131-8D28-867E-6362-A4560B84E44D}"/>
              </a:ext>
            </a:extLst>
          </p:cNvPr>
          <p:cNvPicPr>
            <a:picLocks noChangeAspect="1"/>
          </p:cNvPicPr>
          <p:nvPr/>
        </p:nvPicPr>
        <p:blipFill rotWithShape="1">
          <a:blip r:embed="rId15">
            <a:extLst>
              <a:ext uri="{28A0092B-C50C-407E-A947-70E740481C1C}">
                <a14:useLocalDpi xmlns:a14="http://schemas.microsoft.com/office/drawing/2010/main" val="0"/>
              </a:ext>
            </a:extLst>
          </a:blip>
          <a:srcRect l="3566" t="7728" r="8907" b="3415"/>
          <a:stretch/>
        </p:blipFill>
        <p:spPr>
          <a:xfrm>
            <a:off x="14111709" y="7690611"/>
            <a:ext cx="8176329" cy="6318253"/>
          </a:xfrm>
          <a:prstGeom prst="rect">
            <a:avLst/>
          </a:prstGeom>
        </p:spPr>
      </p:pic>
      <p:sp>
        <p:nvSpPr>
          <p:cNvPr id="16" name="TextBox 15">
            <a:extLst>
              <a:ext uri="{FF2B5EF4-FFF2-40B4-BE49-F238E27FC236}">
                <a16:creationId xmlns:a16="http://schemas.microsoft.com/office/drawing/2014/main" id="{97958AAE-45A1-CA1F-B3ED-F7F1C832D734}"/>
              </a:ext>
            </a:extLst>
          </p:cNvPr>
          <p:cNvSpPr txBox="1"/>
          <p:nvPr/>
        </p:nvSpPr>
        <p:spPr>
          <a:xfrm>
            <a:off x="30146628" y="23125950"/>
            <a:ext cx="13617191" cy="3867213"/>
          </a:xfrm>
          <a:prstGeom prst="rect">
            <a:avLst/>
          </a:prstGeom>
          <a:noFill/>
        </p:spPr>
        <p:txBody>
          <a:bodyPr wrap="square" rtlCol="0">
            <a:spAutoFit/>
          </a:bodyPr>
          <a:lstStyle/>
          <a:p>
            <a:r>
              <a:rPr lang="en-US" sz="5330" dirty="0">
                <a:latin typeface="Arial" panose="020B0604020202020204" pitchFamily="34" charset="0"/>
                <a:cs typeface="Arial" panose="020B0604020202020204" pitchFamily="34" charset="0"/>
              </a:rPr>
              <a:t>Future &amp; Improvement</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Effectiveness could be increased by increasing the number of classes, gathering better negative datasets, and modifying model architecture.</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Better data profiling of REBASE data could yield insights that could lead to better model development</a:t>
            </a:r>
          </a:p>
          <a:p>
            <a:pPr marL="457200" indent="-457200">
              <a:buFont typeface="Arial" panose="020B0604020202020204" pitchFamily="34" charset="0"/>
              <a:buChar char="•"/>
            </a:pPr>
            <a:r>
              <a:rPr lang="en-US" sz="3200" dirty="0">
                <a:latin typeface="Arial" panose="020B0604020202020204" pitchFamily="34" charset="0"/>
                <a:cs typeface="Arial" panose="020B0604020202020204" pitchFamily="34" charset="0"/>
              </a:rPr>
              <a:t>Future work includes increasing the effectiveness and turning it into a usable command line tool.</a:t>
            </a:r>
          </a:p>
        </p:txBody>
      </p:sp>
      <p:pic>
        <p:nvPicPr>
          <p:cNvPr id="10" name="Picture 9" descr="A graph of a negative sequence&#10;&#10;Description automatically generated">
            <a:extLst>
              <a:ext uri="{FF2B5EF4-FFF2-40B4-BE49-F238E27FC236}">
                <a16:creationId xmlns:a16="http://schemas.microsoft.com/office/drawing/2014/main" id="{2127288C-5B90-2998-0E42-16B5C3DC47C8}"/>
              </a:ext>
            </a:extLst>
          </p:cNvPr>
          <p:cNvPicPr>
            <a:picLocks noChangeAspect="1"/>
          </p:cNvPicPr>
          <p:nvPr/>
        </p:nvPicPr>
        <p:blipFill rotWithShape="1">
          <a:blip r:embed="rId16">
            <a:extLst>
              <a:ext uri="{28A0092B-C50C-407E-A947-70E740481C1C}">
                <a14:useLocalDpi xmlns:a14="http://schemas.microsoft.com/office/drawing/2010/main" val="0"/>
              </a:ext>
            </a:extLst>
          </a:blip>
          <a:srcRect l="5370" t="7223" r="8413" b="2151"/>
          <a:stretch/>
        </p:blipFill>
        <p:spPr>
          <a:xfrm>
            <a:off x="22313220" y="7675245"/>
            <a:ext cx="8176329" cy="6318253"/>
          </a:xfrm>
          <a:prstGeom prst="rect">
            <a:avLst/>
          </a:prstGeom>
        </p:spPr>
      </p:pic>
      <p:pic>
        <p:nvPicPr>
          <p:cNvPr id="12" name="Picture 11">
            <a:extLst>
              <a:ext uri="{FF2B5EF4-FFF2-40B4-BE49-F238E27FC236}">
                <a16:creationId xmlns:a16="http://schemas.microsoft.com/office/drawing/2014/main" id="{AEF81843-E49E-4439-A6C1-D2232BF50755}"/>
              </a:ext>
            </a:extLst>
          </p:cNvPr>
          <p:cNvPicPr>
            <a:picLocks noChangeAspect="1"/>
          </p:cNvPicPr>
          <p:nvPr/>
        </p:nvPicPr>
        <p:blipFill>
          <a:blip r:embed="rId17"/>
          <a:stretch>
            <a:fillRect/>
          </a:stretch>
        </p:blipFill>
        <p:spPr>
          <a:xfrm>
            <a:off x="22109816" y="17735839"/>
            <a:ext cx="7779634" cy="8333344"/>
          </a:xfrm>
          <a:prstGeom prst="rect">
            <a:avLst/>
          </a:prstGeom>
        </p:spPr>
      </p:pic>
      <p:sp>
        <p:nvSpPr>
          <p:cNvPr id="17" name="TextBox 16">
            <a:extLst>
              <a:ext uri="{FF2B5EF4-FFF2-40B4-BE49-F238E27FC236}">
                <a16:creationId xmlns:a16="http://schemas.microsoft.com/office/drawing/2014/main" id="{4A74997C-1980-C98A-CA93-086A3C9CC81E}"/>
              </a:ext>
            </a:extLst>
          </p:cNvPr>
          <p:cNvSpPr txBox="1"/>
          <p:nvPr/>
        </p:nvSpPr>
        <p:spPr>
          <a:xfrm>
            <a:off x="13984228" y="116772809"/>
            <a:ext cx="46091474" cy="369332"/>
          </a:xfrm>
          <a:prstGeom prst="rect">
            <a:avLst/>
          </a:prstGeom>
          <a:noFill/>
        </p:spPr>
        <p:txBody>
          <a:bodyPr wrap="square">
            <a:spAutoFit/>
          </a:bodyPr>
          <a:lstStyle/>
          <a:p>
            <a:r>
              <a:rPr lang="da-DK" dirty="0"/>
              <a:t>(Elhaj-Abdou et al., 2021, p. 4)</a:t>
            </a:r>
            <a:endParaRPr lang="en-US" dirty="0"/>
          </a:p>
        </p:txBody>
      </p:sp>
      <p:sp>
        <p:nvSpPr>
          <p:cNvPr id="18" name="TextBox 17">
            <a:extLst>
              <a:ext uri="{FF2B5EF4-FFF2-40B4-BE49-F238E27FC236}">
                <a16:creationId xmlns:a16="http://schemas.microsoft.com/office/drawing/2014/main" id="{CB2B3339-E277-A79E-2AC6-8DF5C9EC9AEE}"/>
              </a:ext>
            </a:extLst>
          </p:cNvPr>
          <p:cNvSpPr txBox="1"/>
          <p:nvPr/>
        </p:nvSpPr>
        <p:spPr>
          <a:xfrm>
            <a:off x="12144509" y="31423798"/>
            <a:ext cx="4429125" cy="369332"/>
          </a:xfrm>
          <a:prstGeom prst="rect">
            <a:avLst/>
          </a:prstGeom>
          <a:noFill/>
        </p:spPr>
        <p:txBody>
          <a:bodyPr wrap="square" rtlCol="0">
            <a:spAutoFit/>
          </a:bodyPr>
          <a:lstStyle/>
          <a:p>
            <a:r>
              <a:rPr lang="da-DK" dirty="0"/>
              <a:t>(Elhaj-Abdou et al., 2021, p. 4)</a:t>
            </a:r>
            <a:endParaRPr lang="en-US" dirty="0"/>
          </a:p>
        </p:txBody>
      </p:sp>
      <p:sp>
        <p:nvSpPr>
          <p:cNvPr id="19" name="TextBox 18">
            <a:extLst>
              <a:ext uri="{FF2B5EF4-FFF2-40B4-BE49-F238E27FC236}">
                <a16:creationId xmlns:a16="http://schemas.microsoft.com/office/drawing/2014/main" id="{1B20E64F-BD37-7CFC-2EDE-EC08031D1A57}"/>
              </a:ext>
            </a:extLst>
          </p:cNvPr>
          <p:cNvSpPr txBox="1"/>
          <p:nvPr/>
        </p:nvSpPr>
        <p:spPr>
          <a:xfrm>
            <a:off x="23282853" y="26038638"/>
            <a:ext cx="5886450" cy="5940088"/>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On entirety of REBASE + all negatives: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Neue Haas Grotesk Text Pro"/>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precision  recall  f1-score  support</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Neue Haas Grotesk Text Pro"/>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0       0.91      0.94      0.93    18445</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1        0.70      0.71       0.71    49767</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2       0.99      0.67      0.80   199388</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3       0.96      0.95      0.95    21529</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4       0.83      0.87      0.85    27809</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5       0.80      0.87      0.84    34415</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6       0.57      0.94      0.71     2473</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7       0.98      0.95      0.97    49944</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8       0.98      0.86      0.91    69617</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9       0.35      0.95      0.51     38176</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10       0.93      0.96     0.94    59895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Neue Haas Grotesk Text Pr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accuracy                                    0.81     571458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   macro avg        0.82      0.88     0.83    571458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Neue Haas Grotesk Text Pro"/>
                <a:ea typeface="+mn-ea"/>
                <a:cs typeface="+mn-cs"/>
              </a:rPr>
              <a:t>weighted avg      0.89     0.81      0.83    </a:t>
            </a:r>
            <a:r>
              <a:rPr kumimoji="0" lang="en-US" sz="2000" b="0" i="0" u="none" strike="noStrike" kern="1200" cap="none" spc="0" normalizeH="0" baseline="0" noProof="0" dirty="0">
                <a:ln>
                  <a:noFill/>
                </a:ln>
                <a:solidFill>
                  <a:srgbClr val="000000"/>
                </a:solidFill>
                <a:effectLst/>
                <a:uLnTx/>
                <a:uFillTx/>
                <a:latin typeface="Neue Haas Grotesk Text Pro"/>
                <a:ea typeface="+mn-ea"/>
                <a:cs typeface="+mn-cs"/>
              </a:rPr>
              <a:t>571458</a:t>
            </a:r>
          </a:p>
        </p:txBody>
      </p:sp>
      <p:sp>
        <p:nvSpPr>
          <p:cNvPr id="26" name="Rectangle: Rounded Corners 25">
            <a:extLst>
              <a:ext uri="{FF2B5EF4-FFF2-40B4-BE49-F238E27FC236}">
                <a16:creationId xmlns:a16="http://schemas.microsoft.com/office/drawing/2014/main" id="{9EAD84B4-B61A-4FAF-0A58-922C712979BD}"/>
              </a:ext>
            </a:extLst>
          </p:cNvPr>
          <p:cNvSpPr/>
          <p:nvPr/>
        </p:nvSpPr>
        <p:spPr>
          <a:xfrm>
            <a:off x="14294273" y="26562273"/>
            <a:ext cx="8732632" cy="4495434"/>
          </a:xfrm>
          <a:prstGeom prst="roundRect">
            <a:avLst/>
          </a:prstGeom>
          <a:solidFill>
            <a:schemeClr val="accent5">
              <a:lumMod val="40000"/>
              <a:lumOff val="60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lIns="243840" tIns="243840" rIns="243840" bIns="243840" rtlCol="0" anchor="ctr"/>
          <a:lstStyle/>
          <a:p>
            <a:r>
              <a:rPr lang="en-US" sz="2400" dirty="0">
                <a:solidFill>
                  <a:schemeClr val="tx1"/>
                </a:solidFill>
                <a:latin typeface="Arial" panose="020B0604020202020204" pitchFamily="34" charset="0"/>
                <a:cs typeface="Arial" panose="020B0604020202020204" pitchFamily="34" charset="0"/>
              </a:rPr>
              <a:t>(Right) Results</a:t>
            </a:r>
            <a:r>
              <a:rPr lang="en-US" sz="2400" b="0" i="0" dirty="0">
                <a:solidFill>
                  <a:schemeClr val="tx1"/>
                </a:solidFill>
                <a:effectLst/>
                <a:latin typeface="Arial" panose="020B0604020202020204" pitchFamily="34" charset="0"/>
                <a:cs typeface="Arial" panose="020B0604020202020204" pitchFamily="34" charset="0"/>
              </a:rPr>
              <a:t> revealed an overall F1 Score of 0.83. Analysis shows class-specific performance disparities: classes 0, 7, and 10 demonstrated impressive precision and recall, often surpassing the 90% mark. </a:t>
            </a:r>
            <a:r>
              <a:rPr lang="en-US" sz="2400" dirty="0">
                <a:solidFill>
                  <a:schemeClr val="tx1"/>
                </a:solidFill>
                <a:latin typeface="Arial" panose="020B0604020202020204" pitchFamily="34" charset="0"/>
                <a:cs typeface="Arial" panose="020B0604020202020204" pitchFamily="34" charset="0"/>
              </a:rPr>
              <a:t>C</a:t>
            </a:r>
            <a:r>
              <a:rPr lang="en-US" sz="2400" b="0" i="0" dirty="0">
                <a:solidFill>
                  <a:schemeClr val="tx1"/>
                </a:solidFill>
                <a:effectLst/>
                <a:latin typeface="Arial" panose="020B0604020202020204" pitchFamily="34" charset="0"/>
                <a:cs typeface="Arial" panose="020B0604020202020204" pitchFamily="34" charset="0"/>
              </a:rPr>
              <a:t>lass 9 (negatives) presented a unique challenge with a recall of 95%, however, its precision stood at just 35%. This suggests that while the model is efficient at identifying true positives for non-RM proteins, it also misclassifies a significant number of RM proteins as non-RM’s. This disproportionally high false-positive rate for negatives impacts the model's overall precision.</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8257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2214</TotalTime>
  <Words>1048</Words>
  <Application>Microsoft Office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Georgia</vt:lpstr>
      <vt:lpstr>Helvetica</vt:lpstr>
      <vt:lpstr>Neue Haas Grotesk Text Pro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Singleton, Ph.D.</dc:creator>
  <cp:lastModifiedBy>Greyson Walker</cp:lastModifiedBy>
  <cp:revision>133</cp:revision>
  <dcterms:created xsi:type="dcterms:W3CDTF">2023-03-17T13:49:18Z</dcterms:created>
  <dcterms:modified xsi:type="dcterms:W3CDTF">2025-06-20T03:46:46Z</dcterms:modified>
</cp:coreProperties>
</file>