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Merriweather"/>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Merriweather-bold.fntdata"/><Relationship Id="rId6" Type="http://schemas.openxmlformats.org/officeDocument/2006/relationships/slide" Target="slides/slide1.xml"/><Relationship Id="rId18"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91b5e752ff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91b5e752ff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91b5e752f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91b5e752f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91ce369b8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91ce369b8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91b5e752ff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91b5e752ff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91b5e752ff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91b5e752ff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1ea152b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91ea152b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1b5e752ff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91b5e752ff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Track: Computer Vision </a:t>
            </a:r>
            <a:endParaRPr/>
          </a:p>
        </p:txBody>
      </p:sp>
      <p:sp>
        <p:nvSpPr>
          <p:cNvPr id="65" name="Google Shape;65;p13"/>
          <p:cNvSpPr txBox="1"/>
          <p:nvPr>
            <p:ph idx="1" type="subTitle"/>
          </p:nvPr>
        </p:nvSpPr>
        <p:spPr>
          <a:xfrm>
            <a:off x="311700" y="1878554"/>
            <a:ext cx="4242600" cy="210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Team name</a:t>
            </a:r>
            <a:r>
              <a:rPr lang="en-GB"/>
              <a:t>: I_See_Hack</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t>Team Members</a:t>
            </a:r>
            <a:r>
              <a:rPr lang="en-GB"/>
              <a:t>:</a:t>
            </a:r>
            <a:endParaRPr/>
          </a:p>
          <a:p>
            <a:pPr indent="0" lvl="0" marL="0" rtl="0" algn="l">
              <a:spcBef>
                <a:spcPts val="0"/>
              </a:spcBef>
              <a:spcAft>
                <a:spcPts val="0"/>
              </a:spcAft>
              <a:buNone/>
            </a:pPr>
            <a:r>
              <a:rPr lang="en-GB"/>
              <a:t>Gurjot Kaur</a:t>
            </a:r>
            <a:endParaRPr/>
          </a:p>
          <a:p>
            <a:pPr indent="0" lvl="0" marL="0" rtl="0" algn="l">
              <a:spcBef>
                <a:spcPts val="0"/>
              </a:spcBef>
              <a:spcAft>
                <a:spcPts val="0"/>
              </a:spcAft>
              <a:buNone/>
            </a:pPr>
            <a:r>
              <a:rPr lang="en-GB"/>
              <a:t>Gurojaspreet Kaur</a:t>
            </a:r>
            <a:endParaRPr/>
          </a:p>
          <a:p>
            <a:pPr indent="0" lvl="0" marL="0" rtl="0" algn="l">
              <a:spcBef>
                <a:spcPts val="0"/>
              </a:spcBef>
              <a:spcAft>
                <a:spcPts val="0"/>
              </a:spcAft>
              <a:buNone/>
            </a:pPr>
            <a:r>
              <a:rPr lang="en-GB"/>
              <a:t>Palak Kaushik</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Problem Statement</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GB">
                <a:solidFill>
                  <a:srgbClr val="535353"/>
                </a:solidFill>
                <a:latin typeface="Arial"/>
                <a:ea typeface="Arial"/>
                <a:cs typeface="Arial"/>
                <a:sym typeface="Arial"/>
              </a:rPr>
              <a:t>The Driver Drowsiness and Uneasiness Detection System is designed to enhance road safety by using Computer Vision to alert drivers when they show signs of: </a:t>
            </a:r>
            <a:endParaRPr>
              <a:solidFill>
                <a:srgbClr val="535353"/>
              </a:solidFill>
              <a:latin typeface="Arial"/>
              <a:ea typeface="Arial"/>
              <a:cs typeface="Arial"/>
              <a:sym typeface="Arial"/>
            </a:endParaRPr>
          </a:p>
          <a:p>
            <a:pPr indent="-311150" lvl="0" marL="457200" rtl="0" algn="l">
              <a:spcBef>
                <a:spcPts val="2100"/>
              </a:spcBef>
              <a:spcAft>
                <a:spcPts val="0"/>
              </a:spcAft>
              <a:buClr>
                <a:srgbClr val="535353"/>
              </a:buClr>
              <a:buSzPts val="1300"/>
              <a:buFont typeface="Arial"/>
              <a:buChar char="●"/>
            </a:pPr>
            <a:r>
              <a:rPr lang="en-GB">
                <a:solidFill>
                  <a:srgbClr val="535353"/>
                </a:solidFill>
                <a:latin typeface="Arial"/>
                <a:ea typeface="Arial"/>
                <a:cs typeface="Arial"/>
                <a:sym typeface="Arial"/>
              </a:rPr>
              <a:t>drowsiness, </a:t>
            </a:r>
            <a:endParaRPr>
              <a:solidFill>
                <a:srgbClr val="535353"/>
              </a:solidFill>
              <a:latin typeface="Arial"/>
              <a:ea typeface="Arial"/>
              <a:cs typeface="Arial"/>
              <a:sym typeface="Arial"/>
            </a:endParaRPr>
          </a:p>
          <a:p>
            <a:pPr indent="-311150" lvl="0" marL="457200" rtl="0" algn="l">
              <a:spcBef>
                <a:spcPts val="0"/>
              </a:spcBef>
              <a:spcAft>
                <a:spcPts val="0"/>
              </a:spcAft>
              <a:buClr>
                <a:srgbClr val="535353"/>
              </a:buClr>
              <a:buSzPts val="1300"/>
              <a:buFont typeface="Arial"/>
              <a:buChar char="●"/>
            </a:pPr>
            <a:r>
              <a:rPr lang="en-GB">
                <a:solidFill>
                  <a:srgbClr val="535353"/>
                </a:solidFill>
                <a:latin typeface="Arial"/>
                <a:ea typeface="Arial"/>
                <a:cs typeface="Arial"/>
                <a:sym typeface="Arial"/>
              </a:rPr>
              <a:t>uneasiness, </a:t>
            </a:r>
            <a:endParaRPr>
              <a:solidFill>
                <a:srgbClr val="535353"/>
              </a:solidFill>
              <a:latin typeface="Arial"/>
              <a:ea typeface="Arial"/>
              <a:cs typeface="Arial"/>
              <a:sym typeface="Arial"/>
            </a:endParaRPr>
          </a:p>
          <a:p>
            <a:pPr indent="-311150" lvl="0" marL="457200" rtl="0" algn="l">
              <a:spcBef>
                <a:spcPts val="0"/>
              </a:spcBef>
              <a:spcAft>
                <a:spcPts val="0"/>
              </a:spcAft>
              <a:buClr>
                <a:srgbClr val="535353"/>
              </a:buClr>
              <a:buSzPts val="1300"/>
              <a:buFont typeface="Arial"/>
              <a:buChar char="●"/>
            </a:pPr>
            <a:r>
              <a:rPr lang="en-GB">
                <a:solidFill>
                  <a:srgbClr val="535353"/>
                </a:solidFill>
                <a:latin typeface="Arial"/>
                <a:ea typeface="Arial"/>
                <a:cs typeface="Arial"/>
                <a:sym typeface="Arial"/>
              </a:rPr>
              <a:t>lethargy</a:t>
            </a:r>
            <a:endParaRPr>
              <a:solidFill>
                <a:srgbClr val="535353"/>
              </a:solidFill>
              <a:latin typeface="Arial"/>
              <a:ea typeface="Arial"/>
              <a:cs typeface="Arial"/>
              <a:sym typeface="Arial"/>
            </a:endParaRPr>
          </a:p>
          <a:p>
            <a:pPr indent="0" lvl="0" marL="0" rtl="0" algn="l">
              <a:spcBef>
                <a:spcPts val="2100"/>
              </a:spcBef>
              <a:spcAft>
                <a:spcPts val="0"/>
              </a:spcAft>
              <a:buNone/>
            </a:pPr>
            <a:r>
              <a:rPr lang="en-GB">
                <a:solidFill>
                  <a:srgbClr val="535353"/>
                </a:solidFill>
                <a:latin typeface="Arial"/>
                <a:ea typeface="Arial"/>
                <a:cs typeface="Arial"/>
                <a:sym typeface="Arial"/>
              </a:rPr>
              <a:t>or in case of severe medical emergencies like stroke, etc.</a:t>
            </a:r>
            <a:endParaRPr>
              <a:solidFill>
                <a:srgbClr val="535353"/>
              </a:solidFill>
              <a:latin typeface="Arial"/>
              <a:ea typeface="Arial"/>
              <a:cs typeface="Arial"/>
              <a:sym typeface="Arial"/>
            </a:endParaRPr>
          </a:p>
          <a:p>
            <a:pPr indent="0" lvl="0" marL="0" rtl="0" algn="l">
              <a:spcBef>
                <a:spcPts val="900"/>
              </a:spcBef>
              <a:spcAft>
                <a:spcPts val="900"/>
              </a:spcAft>
              <a:buNone/>
            </a:pPr>
            <a:r>
              <a:rPr lang="en-GB">
                <a:solidFill>
                  <a:srgbClr val="535353"/>
                </a:solidFill>
                <a:latin typeface="Arial"/>
                <a:ea typeface="Arial"/>
                <a:cs typeface="Arial"/>
                <a:sym typeface="Arial"/>
              </a:rPr>
              <a:t>The objective is to develop a fully functional prototype that can help save lives and drastically reduce road instances happening due to driver drowsiness and lethargy.</a:t>
            </a:r>
            <a:endParaRPr>
              <a:solidFill>
                <a:srgbClr val="535353"/>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Idea Overview</a:t>
            </a:r>
            <a:endParaRPr/>
          </a:p>
        </p:txBody>
      </p:sp>
      <p:sp>
        <p:nvSpPr>
          <p:cNvPr id="77" name="Google Shape;77;p15"/>
          <p:cNvSpPr txBox="1"/>
          <p:nvPr>
            <p:ph idx="1" type="body"/>
          </p:nvPr>
        </p:nvSpPr>
        <p:spPr>
          <a:xfrm>
            <a:off x="4644675" y="500925"/>
            <a:ext cx="4166400" cy="4492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GB" sz="1405"/>
              <a:t>This is done using </a:t>
            </a:r>
            <a:r>
              <a:rPr b="1" lang="en-GB" sz="1405"/>
              <a:t>dlib </a:t>
            </a:r>
            <a:r>
              <a:rPr lang="en-GB" sz="1405"/>
              <a:t>that uses pre-trained facial landmark detectors to estimate the location of 68 coordinates that map facial structures to draw predictions.</a:t>
            </a:r>
            <a:endParaRPr sz="1405"/>
          </a:p>
          <a:p>
            <a:pPr indent="0" lvl="0" marL="0" rtl="0" algn="l">
              <a:lnSpc>
                <a:spcPct val="95000"/>
              </a:lnSpc>
              <a:spcBef>
                <a:spcPts val="1200"/>
              </a:spcBef>
              <a:spcAft>
                <a:spcPts val="0"/>
              </a:spcAft>
              <a:buSzPts val="935"/>
              <a:buNone/>
            </a:pPr>
            <a:r>
              <a:rPr lang="en-GB" sz="1405"/>
              <a:t>Beeping noise is produced to alert the driver if he/she is found to be drowsy or inactive for more than 3 seconds. </a:t>
            </a:r>
            <a:endParaRPr sz="1405"/>
          </a:p>
          <a:p>
            <a:pPr indent="0" lvl="0" marL="0" rtl="0" algn="l">
              <a:lnSpc>
                <a:spcPct val="95000"/>
              </a:lnSpc>
              <a:spcBef>
                <a:spcPts val="1200"/>
              </a:spcBef>
              <a:spcAft>
                <a:spcPts val="0"/>
              </a:spcAft>
              <a:buSzPts val="935"/>
              <a:buNone/>
            </a:pPr>
            <a:r>
              <a:rPr lang="en-GB" sz="1405"/>
              <a:t>A switch is provided that is to be turned off manually to stop the beep alert signal.</a:t>
            </a:r>
            <a:endParaRPr sz="1405"/>
          </a:p>
          <a:p>
            <a:pPr indent="0" lvl="0" marL="0" rtl="0" algn="l">
              <a:lnSpc>
                <a:spcPct val="95000"/>
              </a:lnSpc>
              <a:spcBef>
                <a:spcPts val="1200"/>
              </a:spcBef>
              <a:spcAft>
                <a:spcPts val="0"/>
              </a:spcAft>
              <a:buSzPts val="935"/>
              <a:buNone/>
            </a:pPr>
            <a:r>
              <a:rPr b="1" lang="en-GB" sz="1405"/>
              <a:t> In case of a medical condition, for example stroke, and the driver becomes unconscious:</a:t>
            </a:r>
            <a:endParaRPr b="1" sz="1405"/>
          </a:p>
          <a:p>
            <a:pPr indent="-317817" lvl="0" marL="457200" rtl="0" algn="l">
              <a:lnSpc>
                <a:spcPct val="95000"/>
              </a:lnSpc>
              <a:spcBef>
                <a:spcPts val="1200"/>
              </a:spcBef>
              <a:spcAft>
                <a:spcPts val="0"/>
              </a:spcAft>
              <a:buSzPts val="1405"/>
              <a:buChar char="●"/>
            </a:pPr>
            <a:r>
              <a:rPr lang="en-GB" sz="1405"/>
              <a:t>The beeping of signal continues </a:t>
            </a:r>
            <a:endParaRPr sz="1405"/>
          </a:p>
          <a:p>
            <a:pPr indent="-317817" lvl="0" marL="457200" rtl="0" algn="l">
              <a:lnSpc>
                <a:spcPct val="95000"/>
              </a:lnSpc>
              <a:spcBef>
                <a:spcPts val="0"/>
              </a:spcBef>
              <a:spcAft>
                <a:spcPts val="0"/>
              </a:spcAft>
              <a:buSzPts val="1405"/>
              <a:buChar char="●"/>
            </a:pPr>
            <a:r>
              <a:rPr lang="en-GB" sz="1405"/>
              <a:t>Emergency help signal is sent to ambulance and other rescuing teams. </a:t>
            </a:r>
            <a:endParaRPr sz="1405"/>
          </a:p>
          <a:p>
            <a:pPr indent="-317817" lvl="0" marL="457200" rtl="0" algn="l">
              <a:lnSpc>
                <a:spcPct val="95000"/>
              </a:lnSpc>
              <a:spcBef>
                <a:spcPts val="0"/>
              </a:spcBef>
              <a:spcAft>
                <a:spcPts val="0"/>
              </a:spcAft>
              <a:buSzPts val="1405"/>
              <a:buChar char="●"/>
            </a:pPr>
            <a:r>
              <a:rPr lang="en-GB" sz="1405"/>
              <a:t>The tail lights of car turns on </a:t>
            </a:r>
            <a:endParaRPr sz="1405"/>
          </a:p>
          <a:p>
            <a:pPr indent="-317817" lvl="0" marL="457200" rtl="0" algn="l">
              <a:lnSpc>
                <a:spcPct val="95000"/>
              </a:lnSpc>
              <a:spcBef>
                <a:spcPts val="0"/>
              </a:spcBef>
              <a:spcAft>
                <a:spcPts val="0"/>
              </a:spcAft>
              <a:buSzPts val="1405"/>
              <a:buChar char="●"/>
            </a:pPr>
            <a:r>
              <a:rPr lang="en-GB" sz="1405"/>
              <a:t>The car’s honking systems starts beeping to alert surrounding drivers.</a:t>
            </a:r>
            <a:endParaRPr sz="140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Idea Overview</a:t>
            </a:r>
            <a:endParaRPr/>
          </a:p>
        </p:txBody>
      </p:sp>
      <p:sp>
        <p:nvSpPr>
          <p:cNvPr id="83" name="Google Shape;83;p16"/>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4" name="Google Shape;84;p16"/>
          <p:cNvPicPr preferRelativeResize="0"/>
          <p:nvPr/>
        </p:nvPicPr>
        <p:blipFill>
          <a:blip r:embed="rId3">
            <a:alphaModFix/>
          </a:blip>
          <a:stretch>
            <a:fillRect/>
          </a:stretch>
        </p:blipFill>
        <p:spPr>
          <a:xfrm>
            <a:off x="1565625" y="788825"/>
            <a:ext cx="7558200" cy="3967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Technical overview</a:t>
            </a:r>
            <a:endParaRPr/>
          </a:p>
        </p:txBody>
      </p:sp>
      <p:sp>
        <p:nvSpPr>
          <p:cNvPr id="90" name="Google Shape;90;p17"/>
          <p:cNvSpPr txBox="1"/>
          <p:nvPr>
            <p:ph idx="1" type="body"/>
          </p:nvPr>
        </p:nvSpPr>
        <p:spPr>
          <a:xfrm>
            <a:off x="4614775" y="500925"/>
            <a:ext cx="4166400" cy="4098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a:t>Dlib</a:t>
            </a:r>
            <a:r>
              <a:rPr lang="en-GB"/>
              <a:t>: Known for its robust facial landmarks detection and shape prediction capabilities is used to make predictions.</a:t>
            </a:r>
            <a:endParaRPr/>
          </a:p>
          <a:p>
            <a:pPr indent="0" lvl="0" marL="0" rtl="0" algn="l">
              <a:spcBef>
                <a:spcPts val="1200"/>
              </a:spcBef>
              <a:spcAft>
                <a:spcPts val="0"/>
              </a:spcAft>
              <a:buNone/>
            </a:pPr>
            <a:r>
              <a:rPr b="1" lang="en-GB"/>
              <a:t>Alarm System: </a:t>
            </a:r>
            <a:r>
              <a:rPr lang="en-GB"/>
              <a:t>We intend to alert surrounding cars in case the driver is asleep and not responding. We have integrated the car’s honking system with the microprocessor to beep incase of such an emergency, and turning the parking lights on to alert the drivers around them. </a:t>
            </a:r>
            <a:endParaRPr/>
          </a:p>
          <a:p>
            <a:pPr indent="0" lvl="0" marL="0" rtl="0" algn="l">
              <a:spcBef>
                <a:spcPts val="1200"/>
              </a:spcBef>
              <a:spcAft>
                <a:spcPts val="0"/>
              </a:spcAft>
              <a:buNone/>
            </a:pPr>
            <a:r>
              <a:rPr b="1" lang="en-GB"/>
              <a:t>Emergency help signal</a:t>
            </a:r>
            <a:r>
              <a:rPr lang="en-GB"/>
              <a:t>:  Sends an SMS with GPS coordinates to authorities or emergency lines in case the driver is not responding to the beep alarm. This is to ensure quick response for a potential accident. This can be done via multiple platforms, for our solution we have used Vonage.</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Execution/ model performance</a:t>
            </a:r>
            <a:endParaRPr/>
          </a:p>
        </p:txBody>
      </p:sp>
      <p:sp>
        <p:nvSpPr>
          <p:cNvPr id="96" name="Google Shape;96;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7" name="Google Shape;97;p18"/>
          <p:cNvPicPr preferRelativeResize="0"/>
          <p:nvPr/>
        </p:nvPicPr>
        <p:blipFill>
          <a:blip r:embed="rId3">
            <a:alphaModFix/>
          </a:blip>
          <a:stretch>
            <a:fillRect/>
          </a:stretch>
        </p:blipFill>
        <p:spPr>
          <a:xfrm>
            <a:off x="4780050" y="283975"/>
            <a:ext cx="3626325" cy="1977580"/>
          </a:xfrm>
          <a:prstGeom prst="rect">
            <a:avLst/>
          </a:prstGeom>
          <a:noFill/>
          <a:ln>
            <a:noFill/>
          </a:ln>
        </p:spPr>
      </p:pic>
      <p:pic>
        <p:nvPicPr>
          <p:cNvPr id="98" name="Google Shape;98;p18"/>
          <p:cNvPicPr preferRelativeResize="0"/>
          <p:nvPr/>
        </p:nvPicPr>
        <p:blipFill>
          <a:blip r:embed="rId4">
            <a:alphaModFix/>
          </a:blip>
          <a:stretch>
            <a:fillRect/>
          </a:stretch>
        </p:blipFill>
        <p:spPr>
          <a:xfrm>
            <a:off x="4780050" y="2571750"/>
            <a:ext cx="3626324" cy="195821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Execution </a:t>
            </a:r>
            <a:endParaRPr/>
          </a:p>
        </p:txBody>
      </p:sp>
      <p:sp>
        <p:nvSpPr>
          <p:cNvPr id="104" name="Google Shape;104;p19"/>
          <p:cNvSpPr txBox="1"/>
          <p:nvPr>
            <p:ph idx="1" type="body"/>
          </p:nvPr>
        </p:nvSpPr>
        <p:spPr>
          <a:xfrm>
            <a:off x="4422050" y="500925"/>
            <a:ext cx="13455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SMS sent to emergency lines including GPS coordinates for quick response in case of </a:t>
            </a:r>
            <a:r>
              <a:rPr lang="en-GB"/>
              <a:t>unconscious</a:t>
            </a:r>
            <a:r>
              <a:rPr lang="en-GB"/>
              <a:t> driver or potential accident site.</a:t>
            </a:r>
            <a:endParaRPr/>
          </a:p>
        </p:txBody>
      </p:sp>
      <p:pic>
        <p:nvPicPr>
          <p:cNvPr id="105" name="Google Shape;105;p19"/>
          <p:cNvPicPr preferRelativeResize="0"/>
          <p:nvPr/>
        </p:nvPicPr>
        <p:blipFill>
          <a:blip r:embed="rId3">
            <a:alphaModFix/>
          </a:blip>
          <a:stretch>
            <a:fillRect/>
          </a:stretch>
        </p:blipFill>
        <p:spPr>
          <a:xfrm>
            <a:off x="5880238" y="-39400"/>
            <a:ext cx="3034125"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Future Scope</a:t>
            </a:r>
            <a:endParaRPr/>
          </a:p>
        </p:txBody>
      </p:sp>
      <p:sp>
        <p:nvSpPr>
          <p:cNvPr id="111" name="Google Shape;111;p2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92500" lnSpcReduction="10000"/>
          </a:bodyPr>
          <a:lstStyle/>
          <a:p>
            <a:pPr indent="0" lvl="0" marL="0" rtl="0" algn="l">
              <a:spcBef>
                <a:spcPts val="1200"/>
              </a:spcBef>
              <a:spcAft>
                <a:spcPts val="0"/>
              </a:spcAft>
              <a:buNone/>
            </a:pPr>
            <a:r>
              <a:rPr lang="en-GB" sz="1400">
                <a:solidFill>
                  <a:srgbClr val="535353"/>
                </a:solidFill>
                <a:latin typeface="Arial"/>
                <a:ea typeface="Arial"/>
                <a:cs typeface="Arial"/>
                <a:sym typeface="Arial"/>
              </a:rPr>
              <a:t>Implementation can be done using a </a:t>
            </a:r>
            <a:r>
              <a:rPr b="1" lang="en-GB" sz="1400">
                <a:solidFill>
                  <a:srgbClr val="535353"/>
                </a:solidFill>
                <a:latin typeface="Arial"/>
                <a:ea typeface="Arial"/>
                <a:cs typeface="Arial"/>
                <a:sym typeface="Arial"/>
              </a:rPr>
              <a:t>kernel level thread</a:t>
            </a:r>
            <a:r>
              <a:rPr lang="en-GB" sz="1400">
                <a:solidFill>
                  <a:srgbClr val="535353"/>
                </a:solidFill>
                <a:latin typeface="Arial"/>
                <a:ea typeface="Arial"/>
                <a:cs typeface="Arial"/>
                <a:sym typeface="Arial"/>
              </a:rPr>
              <a:t>. </a:t>
            </a:r>
            <a:endParaRPr sz="1400">
              <a:solidFill>
                <a:srgbClr val="535353"/>
              </a:solidFill>
              <a:latin typeface="Arial"/>
              <a:ea typeface="Arial"/>
              <a:cs typeface="Arial"/>
              <a:sym typeface="Arial"/>
            </a:endParaRPr>
          </a:p>
          <a:p>
            <a:pPr indent="0" lvl="0" marL="0" rtl="0" algn="l">
              <a:spcBef>
                <a:spcPts val="2100"/>
              </a:spcBef>
              <a:spcAft>
                <a:spcPts val="0"/>
              </a:spcAft>
              <a:buNone/>
            </a:pPr>
            <a:r>
              <a:rPr lang="en-GB" sz="1400">
                <a:solidFill>
                  <a:srgbClr val="535353"/>
                </a:solidFill>
                <a:latin typeface="Arial"/>
                <a:ea typeface="Arial"/>
                <a:cs typeface="Arial"/>
                <a:sym typeface="Arial"/>
              </a:rPr>
              <a:t>This will increase the processing speed drastically which will be helpful to prevent life-threatening situations. </a:t>
            </a:r>
            <a:endParaRPr sz="1400">
              <a:solidFill>
                <a:srgbClr val="535353"/>
              </a:solidFill>
              <a:latin typeface="Arial"/>
              <a:ea typeface="Arial"/>
              <a:cs typeface="Arial"/>
              <a:sym typeface="Arial"/>
            </a:endParaRPr>
          </a:p>
          <a:p>
            <a:pPr indent="0" lvl="0" marL="0" rtl="0" algn="l">
              <a:spcBef>
                <a:spcPts val="2100"/>
              </a:spcBef>
              <a:spcAft>
                <a:spcPts val="0"/>
              </a:spcAft>
              <a:buNone/>
            </a:pPr>
            <a:r>
              <a:rPr lang="en-GB" sz="1400">
                <a:solidFill>
                  <a:srgbClr val="535353"/>
                </a:solidFill>
                <a:latin typeface="Arial"/>
                <a:ea typeface="Arial"/>
                <a:cs typeface="Arial"/>
                <a:sym typeface="Arial"/>
              </a:rPr>
              <a:t>It will result in a faster and more efficient deployment of the algorithm, reduce processing power required and the time taken to analyse the data.</a:t>
            </a:r>
            <a:endParaRPr sz="1400">
              <a:solidFill>
                <a:srgbClr val="535353"/>
              </a:solidFill>
              <a:latin typeface="Arial"/>
              <a:ea typeface="Arial"/>
              <a:cs typeface="Arial"/>
              <a:sym typeface="Arial"/>
            </a:endParaRPr>
          </a:p>
          <a:p>
            <a:pPr indent="0" lvl="0" marL="457200" rtl="0" algn="l">
              <a:spcBef>
                <a:spcPts val="2100"/>
              </a:spcBef>
              <a:spcAft>
                <a:spcPts val="0"/>
              </a:spcAft>
              <a:buNone/>
            </a:pPr>
            <a:r>
              <a:t/>
            </a:r>
            <a:endParaRPr sz="1000">
              <a:solidFill>
                <a:srgbClr val="535353"/>
              </a:solidFill>
              <a:latin typeface="Arial"/>
              <a:ea typeface="Arial"/>
              <a:cs typeface="Arial"/>
              <a:sym typeface="Arial"/>
            </a:endParaRPr>
          </a:p>
          <a:p>
            <a:pPr indent="0" lvl="0" marL="457200" rtl="0" algn="l">
              <a:spcBef>
                <a:spcPts val="2100"/>
              </a:spcBef>
              <a:spcAft>
                <a:spcPts val="0"/>
              </a:spcAft>
              <a:buNone/>
            </a:pPr>
            <a:r>
              <a:t/>
            </a:r>
            <a:endParaRPr sz="1000">
              <a:solidFill>
                <a:srgbClr val="535353"/>
              </a:solidFill>
              <a:latin typeface="Arial"/>
              <a:ea typeface="Arial"/>
              <a:cs typeface="Arial"/>
              <a:sym typeface="Arial"/>
            </a:endParaRPr>
          </a:p>
          <a:p>
            <a:pPr indent="0" lvl="0" marL="0" rtl="0" algn="l">
              <a:spcBef>
                <a:spcPts val="21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