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9" d="100"/>
          <a:sy n="19" d="100"/>
        </p:scale>
        <p:origin x="48" y="5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C8DF4F-1872-4B2B-B9E4-3B09CA3D6657}"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AC3DED-7FB1-4E30-9598-323F00EBF32A}" type="slidenum">
              <a:rPr lang="en-US" smtClean="0"/>
              <a:t>‹#›</a:t>
            </a:fld>
            <a:endParaRPr lang="en-US"/>
          </a:p>
        </p:txBody>
      </p:sp>
    </p:spTree>
    <p:extLst>
      <p:ext uri="{BB962C8B-B14F-4D97-AF65-F5344CB8AC3E}">
        <p14:creationId xmlns:p14="http://schemas.microsoft.com/office/powerpoint/2010/main" val="4179669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C8DF4F-1872-4B2B-B9E4-3B09CA3D6657}"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AC3DED-7FB1-4E30-9598-323F00EBF32A}" type="slidenum">
              <a:rPr lang="en-US" smtClean="0"/>
              <a:t>‹#›</a:t>
            </a:fld>
            <a:endParaRPr lang="en-US"/>
          </a:p>
        </p:txBody>
      </p:sp>
    </p:spTree>
    <p:extLst>
      <p:ext uri="{BB962C8B-B14F-4D97-AF65-F5344CB8AC3E}">
        <p14:creationId xmlns:p14="http://schemas.microsoft.com/office/powerpoint/2010/main" val="2264611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C8DF4F-1872-4B2B-B9E4-3B09CA3D6657}"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AC3DED-7FB1-4E30-9598-323F00EBF32A}" type="slidenum">
              <a:rPr lang="en-US" smtClean="0"/>
              <a:t>‹#›</a:t>
            </a:fld>
            <a:endParaRPr lang="en-US"/>
          </a:p>
        </p:txBody>
      </p:sp>
    </p:spTree>
    <p:extLst>
      <p:ext uri="{BB962C8B-B14F-4D97-AF65-F5344CB8AC3E}">
        <p14:creationId xmlns:p14="http://schemas.microsoft.com/office/powerpoint/2010/main" val="3435175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C8DF4F-1872-4B2B-B9E4-3B09CA3D6657}"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AC3DED-7FB1-4E30-9598-323F00EBF32A}" type="slidenum">
              <a:rPr lang="en-US" smtClean="0"/>
              <a:t>‹#›</a:t>
            </a:fld>
            <a:endParaRPr lang="en-US"/>
          </a:p>
        </p:txBody>
      </p:sp>
    </p:spTree>
    <p:extLst>
      <p:ext uri="{BB962C8B-B14F-4D97-AF65-F5344CB8AC3E}">
        <p14:creationId xmlns:p14="http://schemas.microsoft.com/office/powerpoint/2010/main" val="4256566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C8DF4F-1872-4B2B-B9E4-3B09CA3D6657}"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AC3DED-7FB1-4E30-9598-323F00EBF32A}" type="slidenum">
              <a:rPr lang="en-US" smtClean="0"/>
              <a:t>‹#›</a:t>
            </a:fld>
            <a:endParaRPr lang="en-US"/>
          </a:p>
        </p:txBody>
      </p:sp>
    </p:spTree>
    <p:extLst>
      <p:ext uri="{BB962C8B-B14F-4D97-AF65-F5344CB8AC3E}">
        <p14:creationId xmlns:p14="http://schemas.microsoft.com/office/powerpoint/2010/main" val="149070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C8DF4F-1872-4B2B-B9E4-3B09CA3D6657}" type="datetimeFigureOut">
              <a:rPr lang="en-US" smtClean="0"/>
              <a:t>4/18/2018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AC3DED-7FB1-4E30-9598-323F00EBF32A}" type="slidenum">
              <a:rPr lang="en-US" smtClean="0"/>
              <a:t>‹#›</a:t>
            </a:fld>
            <a:endParaRPr lang="en-US"/>
          </a:p>
        </p:txBody>
      </p:sp>
    </p:spTree>
    <p:extLst>
      <p:ext uri="{BB962C8B-B14F-4D97-AF65-F5344CB8AC3E}">
        <p14:creationId xmlns:p14="http://schemas.microsoft.com/office/powerpoint/2010/main" val="1226322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C8DF4F-1872-4B2B-B9E4-3B09CA3D6657}" type="datetimeFigureOut">
              <a:rPr lang="en-US" smtClean="0"/>
              <a:t>4/18/2018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AC3DED-7FB1-4E30-9598-323F00EBF32A}" type="slidenum">
              <a:rPr lang="en-US" smtClean="0"/>
              <a:t>‹#›</a:t>
            </a:fld>
            <a:endParaRPr lang="en-US"/>
          </a:p>
        </p:txBody>
      </p:sp>
    </p:spTree>
    <p:extLst>
      <p:ext uri="{BB962C8B-B14F-4D97-AF65-F5344CB8AC3E}">
        <p14:creationId xmlns:p14="http://schemas.microsoft.com/office/powerpoint/2010/main" val="1504643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C8DF4F-1872-4B2B-B9E4-3B09CA3D6657}" type="datetimeFigureOut">
              <a:rPr lang="en-US" smtClean="0"/>
              <a:t>4/18/2018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AC3DED-7FB1-4E30-9598-323F00EBF32A}" type="slidenum">
              <a:rPr lang="en-US" smtClean="0"/>
              <a:t>‹#›</a:t>
            </a:fld>
            <a:endParaRPr lang="en-US"/>
          </a:p>
        </p:txBody>
      </p:sp>
    </p:spTree>
    <p:extLst>
      <p:ext uri="{BB962C8B-B14F-4D97-AF65-F5344CB8AC3E}">
        <p14:creationId xmlns:p14="http://schemas.microsoft.com/office/powerpoint/2010/main" val="440719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C8DF4F-1872-4B2B-B9E4-3B09CA3D6657}" type="datetimeFigureOut">
              <a:rPr lang="en-US" smtClean="0"/>
              <a:t>4/18/2018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AC3DED-7FB1-4E30-9598-323F00EBF32A}" type="slidenum">
              <a:rPr lang="en-US" smtClean="0"/>
              <a:t>‹#›</a:t>
            </a:fld>
            <a:endParaRPr lang="en-US"/>
          </a:p>
        </p:txBody>
      </p:sp>
    </p:spTree>
    <p:extLst>
      <p:ext uri="{BB962C8B-B14F-4D97-AF65-F5344CB8AC3E}">
        <p14:creationId xmlns:p14="http://schemas.microsoft.com/office/powerpoint/2010/main" val="1531636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1C8DF4F-1872-4B2B-B9E4-3B09CA3D6657}" type="datetimeFigureOut">
              <a:rPr lang="en-US" smtClean="0"/>
              <a:t>4/18/2018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AC3DED-7FB1-4E30-9598-323F00EBF32A}" type="slidenum">
              <a:rPr lang="en-US" smtClean="0"/>
              <a:t>‹#›</a:t>
            </a:fld>
            <a:endParaRPr lang="en-US"/>
          </a:p>
        </p:txBody>
      </p:sp>
    </p:spTree>
    <p:extLst>
      <p:ext uri="{BB962C8B-B14F-4D97-AF65-F5344CB8AC3E}">
        <p14:creationId xmlns:p14="http://schemas.microsoft.com/office/powerpoint/2010/main" val="87011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1C8DF4F-1872-4B2B-B9E4-3B09CA3D6657}" type="datetimeFigureOut">
              <a:rPr lang="en-US" smtClean="0"/>
              <a:t>4/18/2018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AC3DED-7FB1-4E30-9598-323F00EBF32A}" type="slidenum">
              <a:rPr lang="en-US" smtClean="0"/>
              <a:t>‹#›</a:t>
            </a:fld>
            <a:endParaRPr lang="en-US"/>
          </a:p>
        </p:txBody>
      </p:sp>
    </p:spTree>
    <p:extLst>
      <p:ext uri="{BB962C8B-B14F-4D97-AF65-F5344CB8AC3E}">
        <p14:creationId xmlns:p14="http://schemas.microsoft.com/office/powerpoint/2010/main" val="1686336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E1C8DF4F-1872-4B2B-B9E4-3B09CA3D6657}" type="datetimeFigureOut">
              <a:rPr lang="en-US" smtClean="0"/>
              <a:t>4/18/2018</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E8AC3DED-7FB1-4E30-9598-323F00EBF32A}" type="slidenum">
              <a:rPr lang="en-US" smtClean="0"/>
              <a:t>‹#›</a:t>
            </a:fld>
            <a:endParaRPr lang="en-US"/>
          </a:p>
        </p:txBody>
      </p:sp>
    </p:spTree>
    <p:extLst>
      <p:ext uri="{BB962C8B-B14F-4D97-AF65-F5344CB8AC3E}">
        <p14:creationId xmlns:p14="http://schemas.microsoft.com/office/powerpoint/2010/main" val="3648976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5817A2-C0A9-4910-9503-2BBCA526E09E}"/>
              </a:ext>
            </a:extLst>
          </p:cNvPr>
          <p:cNvSpPr txBox="1"/>
          <p:nvPr/>
        </p:nvSpPr>
        <p:spPr>
          <a:xfrm>
            <a:off x="9601200" y="762000"/>
            <a:ext cx="26517600" cy="1446550"/>
          </a:xfrm>
          <a:prstGeom prst="rect">
            <a:avLst/>
          </a:prstGeom>
          <a:noFill/>
        </p:spPr>
        <p:txBody>
          <a:bodyPr wrap="square" rtlCol="0">
            <a:spAutoFit/>
          </a:bodyPr>
          <a:lstStyle/>
          <a:p>
            <a:pPr algn="ctr"/>
            <a:r>
              <a:rPr lang="en-US" sz="8800" dirty="0">
                <a:latin typeface="Arial" panose="020B0604020202020204" pitchFamily="34" charset="0"/>
                <a:cs typeface="Arial" panose="020B0604020202020204" pitchFamily="34" charset="0"/>
              </a:rPr>
              <a:t>Study of Computational Magnetohydrodynamics</a:t>
            </a:r>
          </a:p>
        </p:txBody>
      </p:sp>
      <p:sp>
        <p:nvSpPr>
          <p:cNvPr id="6" name="TextBox 5">
            <a:extLst>
              <a:ext uri="{FF2B5EF4-FFF2-40B4-BE49-F238E27FC236}">
                <a16:creationId xmlns:a16="http://schemas.microsoft.com/office/drawing/2014/main" id="{F49DD5B1-A827-4EF2-8720-257C5F8FAC90}"/>
              </a:ext>
            </a:extLst>
          </p:cNvPr>
          <p:cNvSpPr txBox="1"/>
          <p:nvPr/>
        </p:nvSpPr>
        <p:spPr>
          <a:xfrm>
            <a:off x="248992" y="79513"/>
            <a:ext cx="10363201" cy="30285214"/>
          </a:xfrm>
          <a:prstGeom prst="rect">
            <a:avLst/>
          </a:prstGeom>
          <a:solidFill>
            <a:schemeClr val="bg1"/>
          </a:solidFill>
        </p:spPr>
        <p:txBody>
          <a:bodyPr wrap="square" rtlCol="0">
            <a:spAutoFit/>
          </a:bodyPr>
          <a:lstStyle/>
          <a:p>
            <a:pPr marL="1143000" indent="-1143000" algn="ctr">
              <a:buAutoNum type="arabicPeriod"/>
            </a:pPr>
            <a:r>
              <a:rPr lang="en-US" sz="6000" b="1" dirty="0"/>
              <a:t>Introduction</a:t>
            </a:r>
          </a:p>
          <a:p>
            <a:r>
              <a:rPr lang="en-US" sz="6600" dirty="0"/>
              <a:t>	</a:t>
            </a:r>
            <a:r>
              <a:rPr lang="en-US" sz="4800" dirty="0"/>
              <a:t>Magnetohydrodynamics (MHD) is a theoretical framework to describe the macroscopic dynamics of plasmas. Assuming the flows of the fluids are incompressible, MHD can be formulated as a set of four equations[1]:</a:t>
            </a:r>
          </a:p>
          <a:p>
            <a:endParaRPr lang="en-US" sz="4800" b="1" dirty="0"/>
          </a:p>
          <a:p>
            <a:endParaRPr lang="en-US" sz="4800" b="1" dirty="0"/>
          </a:p>
          <a:p>
            <a:endParaRPr lang="en-US" sz="4800" b="1" dirty="0"/>
          </a:p>
          <a:p>
            <a:endParaRPr lang="en-US" sz="4800" b="1" dirty="0"/>
          </a:p>
          <a:p>
            <a:r>
              <a:rPr lang="en-US" sz="4800" dirty="0"/>
              <a:t>Where </a:t>
            </a:r>
            <a:r>
              <a:rPr lang="en-US" sz="4800" b="1" dirty="0"/>
              <a:t>B </a:t>
            </a:r>
            <a:r>
              <a:rPr lang="en-US" sz="4800" dirty="0"/>
              <a:t>is the magnetic field, </a:t>
            </a:r>
            <a:r>
              <a:rPr lang="en-US" sz="4800" b="1" dirty="0"/>
              <a:t>U </a:t>
            </a:r>
            <a:r>
              <a:rPr lang="en-US" sz="4800" dirty="0"/>
              <a:t>is the velocity field, and P is the pressure. Decaying dynamos are important MHD objects to understand because of their connections with astrophysics and energetics. The decaying dynamo gives rise to a magnetic field and converts kinetic energy to magnetic energy. The evolution of these dynamos could let us understand the temporal evolution of the solar and terrestrial magnetic fields[2]. Dynamo action has been shown to arise from forced Taylor-Green </a:t>
            </a:r>
            <a:r>
              <a:rPr lang="en-US" sz="4800" dirty="0" err="1"/>
              <a:t>votices</a:t>
            </a:r>
            <a:r>
              <a:rPr lang="en-US" sz="4800" dirty="0"/>
              <a:t>[3]. The equations for the velocity field of these dynamos are[2,5]: </a:t>
            </a:r>
          </a:p>
          <a:p>
            <a:endParaRPr lang="en-US" sz="4800" dirty="0"/>
          </a:p>
          <a:p>
            <a:endParaRPr lang="en-US" sz="4800" dirty="0"/>
          </a:p>
          <a:p>
            <a:endParaRPr lang="en-US" sz="4800" dirty="0"/>
          </a:p>
          <a:p>
            <a:r>
              <a:rPr lang="en-US" sz="4800" dirty="0"/>
              <a:t>The goal of this study was to understand how the magnetic field and plasma dynamics are interconnected and if we could model the temporal evolution of one of these magnetic fields. The initial conditions on the Alfven velocity, given by the magnetic field over the density of the plasma, are:</a:t>
            </a:r>
          </a:p>
          <a:p>
            <a:endParaRPr lang="en-US" sz="4800" dirty="0"/>
          </a:p>
          <a:p>
            <a:endParaRPr lang="en-US" sz="4800" dirty="0"/>
          </a:p>
          <a:p>
            <a:endParaRPr lang="en-US" sz="4800" dirty="0"/>
          </a:p>
        </p:txBody>
      </p:sp>
      <p:pic>
        <p:nvPicPr>
          <p:cNvPr id="8" name="Picture 7">
            <a:extLst>
              <a:ext uri="{FF2B5EF4-FFF2-40B4-BE49-F238E27FC236}">
                <a16:creationId xmlns:a16="http://schemas.microsoft.com/office/drawing/2014/main" id="{A734215A-771A-4435-94EA-DB3D0CF124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8438" y="5939144"/>
            <a:ext cx="8204308" cy="2688021"/>
          </a:xfrm>
          <a:prstGeom prst="rect">
            <a:avLst/>
          </a:prstGeom>
        </p:spPr>
      </p:pic>
      <p:grpSp>
        <p:nvGrpSpPr>
          <p:cNvPr id="29" name="Group 28">
            <a:extLst>
              <a:ext uri="{FF2B5EF4-FFF2-40B4-BE49-F238E27FC236}">
                <a16:creationId xmlns:a16="http://schemas.microsoft.com/office/drawing/2014/main" id="{D82A344E-E2C4-4D73-87FB-4E3647D87241}"/>
              </a:ext>
            </a:extLst>
          </p:cNvPr>
          <p:cNvGrpSpPr/>
          <p:nvPr/>
        </p:nvGrpSpPr>
        <p:grpSpPr>
          <a:xfrm>
            <a:off x="10831294" y="2748238"/>
            <a:ext cx="7534563" cy="8833609"/>
            <a:chOff x="10831294" y="2748238"/>
            <a:chExt cx="7534563" cy="8833609"/>
          </a:xfrm>
        </p:grpSpPr>
        <p:pic>
          <p:nvPicPr>
            <p:cNvPr id="10" name="Picture 9">
              <a:extLst>
                <a:ext uri="{FF2B5EF4-FFF2-40B4-BE49-F238E27FC236}">
                  <a16:creationId xmlns:a16="http://schemas.microsoft.com/office/drawing/2014/main" id="{9401E101-DE75-41F5-BFC7-7F9AD06963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6296" y="2748238"/>
              <a:ext cx="7419561" cy="5564671"/>
            </a:xfrm>
            <a:prstGeom prst="rect">
              <a:avLst/>
            </a:prstGeom>
          </p:spPr>
        </p:pic>
        <p:sp>
          <p:nvSpPr>
            <p:cNvPr id="11" name="TextBox 10">
              <a:extLst>
                <a:ext uri="{FF2B5EF4-FFF2-40B4-BE49-F238E27FC236}">
                  <a16:creationId xmlns:a16="http://schemas.microsoft.com/office/drawing/2014/main" id="{026B6E0E-A2E0-4DAD-A94C-EA42190B8060}"/>
                </a:ext>
              </a:extLst>
            </p:cNvPr>
            <p:cNvSpPr txBox="1"/>
            <p:nvPr/>
          </p:nvSpPr>
          <p:spPr>
            <a:xfrm>
              <a:off x="10831294" y="8411748"/>
              <a:ext cx="7419561" cy="3170099"/>
            </a:xfrm>
            <a:prstGeom prst="rect">
              <a:avLst/>
            </a:prstGeom>
            <a:noFill/>
          </p:spPr>
          <p:txBody>
            <a:bodyPr wrap="square" rtlCol="0">
              <a:spAutoFit/>
            </a:bodyPr>
            <a:lstStyle/>
            <a:p>
              <a:r>
                <a:rPr lang="en-US" sz="4000" dirty="0">
                  <a:latin typeface="Arial" panose="020B0604020202020204" pitchFamily="34" charset="0"/>
                  <a:cs typeface="Arial" panose="020B0604020202020204" pitchFamily="34" charset="0"/>
                </a:rPr>
                <a:t>Figure 1: An image of the Sun’s corona from [5]. MHD Calculations can give model the solar magnetic field and jets in its corona. </a:t>
              </a:r>
            </a:p>
          </p:txBody>
        </p:sp>
      </p:grpSp>
      <p:grpSp>
        <p:nvGrpSpPr>
          <p:cNvPr id="34" name="Group 33">
            <a:extLst>
              <a:ext uri="{FF2B5EF4-FFF2-40B4-BE49-F238E27FC236}">
                <a16:creationId xmlns:a16="http://schemas.microsoft.com/office/drawing/2014/main" id="{2D012217-694E-45D3-9912-30DED2542305}"/>
              </a:ext>
            </a:extLst>
          </p:cNvPr>
          <p:cNvGrpSpPr/>
          <p:nvPr/>
        </p:nvGrpSpPr>
        <p:grpSpPr>
          <a:xfrm>
            <a:off x="30529788" y="4685178"/>
            <a:ext cx="12032974" cy="7453140"/>
            <a:chOff x="10946296" y="11680686"/>
            <a:chExt cx="12032974" cy="7453140"/>
          </a:xfrm>
        </p:grpSpPr>
        <p:grpSp>
          <p:nvGrpSpPr>
            <p:cNvPr id="25" name="Group 24">
              <a:extLst>
                <a:ext uri="{FF2B5EF4-FFF2-40B4-BE49-F238E27FC236}">
                  <a16:creationId xmlns:a16="http://schemas.microsoft.com/office/drawing/2014/main" id="{57F3CC72-2823-47BC-9A2A-7DA1F5B39B64}"/>
                </a:ext>
              </a:extLst>
            </p:cNvPr>
            <p:cNvGrpSpPr/>
            <p:nvPr/>
          </p:nvGrpSpPr>
          <p:grpSpPr>
            <a:xfrm>
              <a:off x="10946296" y="11680686"/>
              <a:ext cx="12032974" cy="4778514"/>
              <a:chOff x="18287992" y="13715994"/>
              <a:chExt cx="14630399" cy="5486411"/>
            </a:xfrm>
          </p:grpSpPr>
          <p:pic>
            <p:nvPicPr>
              <p:cNvPr id="22" name="Picture 21">
                <a:extLst>
                  <a:ext uri="{FF2B5EF4-FFF2-40B4-BE49-F238E27FC236}">
                    <a16:creationId xmlns:a16="http://schemas.microsoft.com/office/drawing/2014/main" id="{477D429B-D7EE-4EF6-A0FB-11993A7CB3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7992" y="13715994"/>
                <a:ext cx="7315215" cy="5486411"/>
              </a:xfrm>
              <a:prstGeom prst="rect">
                <a:avLst/>
              </a:prstGeom>
            </p:spPr>
          </p:pic>
          <p:pic>
            <p:nvPicPr>
              <p:cNvPr id="24" name="Picture 23">
                <a:extLst>
                  <a:ext uri="{FF2B5EF4-FFF2-40B4-BE49-F238E27FC236}">
                    <a16:creationId xmlns:a16="http://schemas.microsoft.com/office/drawing/2014/main" id="{1C19D7A1-D578-4536-AB2E-0877297356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603176" y="13715994"/>
                <a:ext cx="7315215" cy="5486411"/>
              </a:xfrm>
              <a:prstGeom prst="rect">
                <a:avLst/>
              </a:prstGeom>
            </p:spPr>
          </p:pic>
        </p:grpSp>
        <p:sp>
          <p:nvSpPr>
            <p:cNvPr id="27" name="TextBox 26">
              <a:extLst>
                <a:ext uri="{FF2B5EF4-FFF2-40B4-BE49-F238E27FC236}">
                  <a16:creationId xmlns:a16="http://schemas.microsoft.com/office/drawing/2014/main" id="{A4B4AFDF-49FE-48DE-97D0-EF24E5F9DD00}"/>
                </a:ext>
              </a:extLst>
            </p:cNvPr>
            <p:cNvSpPr txBox="1"/>
            <p:nvPr/>
          </p:nvSpPr>
          <p:spPr>
            <a:xfrm>
              <a:off x="11067222" y="16579281"/>
              <a:ext cx="11912048" cy="2554545"/>
            </a:xfrm>
            <a:prstGeom prst="rect">
              <a:avLst/>
            </a:prstGeom>
            <a:noFill/>
          </p:spPr>
          <p:txBody>
            <a:bodyPr wrap="square" rtlCol="0">
              <a:spAutoFit/>
            </a:bodyPr>
            <a:lstStyle/>
            <a:p>
              <a:r>
                <a:rPr lang="en-US" sz="4000" dirty="0">
                  <a:latin typeface="Arial" panose="020B0604020202020204" pitchFamily="34" charset="0"/>
                  <a:cs typeface="Arial" panose="020B0604020202020204" pitchFamily="34" charset="0"/>
                </a:rPr>
                <a:t>Figure 4: An example output from </a:t>
              </a:r>
              <a:r>
                <a:rPr lang="en-US" sz="4000" i="1" dirty="0">
                  <a:latin typeface="Arial" panose="020B0604020202020204" pitchFamily="34" charset="0"/>
                  <a:cs typeface="Arial" panose="020B0604020202020204" pitchFamily="34" charset="0"/>
                </a:rPr>
                <a:t>pyro. </a:t>
              </a:r>
              <a:r>
                <a:rPr lang="en-US" sz="4000" dirty="0">
                  <a:latin typeface="Arial" panose="020B0604020202020204" pitchFamily="34" charset="0"/>
                  <a:cs typeface="Arial" panose="020B0604020202020204" pitchFamily="34" charset="0"/>
                </a:rPr>
                <a:t>This shows the evolution of the velocity field of an incompressible plasma using shear force initial conditions. This module comes preloaded with </a:t>
              </a:r>
              <a:r>
                <a:rPr lang="en-US" sz="4000" i="1" dirty="0">
                  <a:latin typeface="Arial" panose="020B0604020202020204" pitchFamily="34" charset="0"/>
                  <a:cs typeface="Arial" panose="020B0604020202020204" pitchFamily="34" charset="0"/>
                </a:rPr>
                <a:t>pyro.</a:t>
              </a:r>
              <a:endParaRPr lang="en-US" sz="4000" dirty="0">
                <a:latin typeface="Arial" panose="020B0604020202020204" pitchFamily="34" charset="0"/>
                <a:cs typeface="Arial" panose="020B0604020202020204" pitchFamily="34" charset="0"/>
              </a:endParaRPr>
            </a:p>
          </p:txBody>
        </p:sp>
      </p:grpSp>
      <p:grpSp>
        <p:nvGrpSpPr>
          <p:cNvPr id="33" name="Group 32">
            <a:extLst>
              <a:ext uri="{FF2B5EF4-FFF2-40B4-BE49-F238E27FC236}">
                <a16:creationId xmlns:a16="http://schemas.microsoft.com/office/drawing/2014/main" id="{D9DF08B2-A962-4806-B68A-3ABDEE36A225}"/>
              </a:ext>
            </a:extLst>
          </p:cNvPr>
          <p:cNvGrpSpPr/>
          <p:nvPr/>
        </p:nvGrpSpPr>
        <p:grpSpPr>
          <a:xfrm>
            <a:off x="20431365" y="2422482"/>
            <a:ext cx="8908665" cy="8867691"/>
            <a:chOff x="25332350" y="10940901"/>
            <a:chExt cx="7419561" cy="8867691"/>
          </a:xfrm>
        </p:grpSpPr>
        <p:pic>
          <p:nvPicPr>
            <p:cNvPr id="20" name="Picture 19">
              <a:extLst>
                <a:ext uri="{FF2B5EF4-FFF2-40B4-BE49-F238E27FC236}">
                  <a16:creationId xmlns:a16="http://schemas.microsoft.com/office/drawing/2014/main" id="{D2C9AC98-826E-4636-B2EF-2D9269329A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332350" y="10940901"/>
              <a:ext cx="7419561" cy="5518299"/>
            </a:xfrm>
            <a:prstGeom prst="rect">
              <a:avLst/>
            </a:prstGeom>
          </p:spPr>
        </p:pic>
        <p:sp>
          <p:nvSpPr>
            <p:cNvPr id="28" name="TextBox 27">
              <a:extLst>
                <a:ext uri="{FF2B5EF4-FFF2-40B4-BE49-F238E27FC236}">
                  <a16:creationId xmlns:a16="http://schemas.microsoft.com/office/drawing/2014/main" id="{D1DE9549-F5D8-4E83-9F92-90A7F1B0339E}"/>
                </a:ext>
              </a:extLst>
            </p:cNvPr>
            <p:cNvSpPr txBox="1"/>
            <p:nvPr/>
          </p:nvSpPr>
          <p:spPr>
            <a:xfrm>
              <a:off x="25332350" y="16638493"/>
              <a:ext cx="7419561" cy="3170099"/>
            </a:xfrm>
            <a:prstGeom prst="rect">
              <a:avLst/>
            </a:prstGeom>
            <a:noFill/>
          </p:spPr>
          <p:txBody>
            <a:bodyPr wrap="square" rtlCol="0">
              <a:spAutoFit/>
            </a:bodyPr>
            <a:lstStyle/>
            <a:p>
              <a:r>
                <a:rPr lang="en-US" sz="4000" dirty="0">
                  <a:latin typeface="Arial" panose="020B0604020202020204" pitchFamily="34" charset="0"/>
                  <a:cs typeface="Arial" panose="020B0604020202020204" pitchFamily="34" charset="0"/>
                </a:rPr>
                <a:t>Figure 3: Results from out first code showing the changes in kinetic and magnetic energy over time. The equations were stiff and prevented long runs with our method.</a:t>
              </a:r>
            </a:p>
          </p:txBody>
        </p:sp>
      </p:grpSp>
      <p:grpSp>
        <p:nvGrpSpPr>
          <p:cNvPr id="35" name="Group 34">
            <a:extLst>
              <a:ext uri="{FF2B5EF4-FFF2-40B4-BE49-F238E27FC236}">
                <a16:creationId xmlns:a16="http://schemas.microsoft.com/office/drawing/2014/main" id="{AE283B69-52BE-434F-8471-C77EDFBE4C1D}"/>
              </a:ext>
            </a:extLst>
          </p:cNvPr>
          <p:cNvGrpSpPr/>
          <p:nvPr/>
        </p:nvGrpSpPr>
        <p:grpSpPr>
          <a:xfrm>
            <a:off x="10831294" y="11680686"/>
            <a:ext cx="12913407" cy="7863389"/>
            <a:chOff x="19838504" y="2510300"/>
            <a:chExt cx="12913407" cy="7863389"/>
          </a:xfrm>
        </p:grpSpPr>
        <p:grpSp>
          <p:nvGrpSpPr>
            <p:cNvPr id="18" name="Group 17">
              <a:extLst>
                <a:ext uri="{FF2B5EF4-FFF2-40B4-BE49-F238E27FC236}">
                  <a16:creationId xmlns:a16="http://schemas.microsoft.com/office/drawing/2014/main" id="{1A300AED-76ED-48DF-8DA2-11E9BE4B9C03}"/>
                </a:ext>
              </a:extLst>
            </p:cNvPr>
            <p:cNvGrpSpPr/>
            <p:nvPr/>
          </p:nvGrpSpPr>
          <p:grpSpPr>
            <a:xfrm>
              <a:off x="19838504" y="2510300"/>
              <a:ext cx="12913407" cy="4391540"/>
              <a:chOff x="13376406" y="12706876"/>
              <a:chExt cx="12385821" cy="4114003"/>
            </a:xfrm>
          </p:grpSpPr>
          <p:pic>
            <p:nvPicPr>
              <p:cNvPr id="15" name="Picture 14">
                <a:extLst>
                  <a:ext uri="{FF2B5EF4-FFF2-40B4-BE49-F238E27FC236}">
                    <a16:creationId xmlns:a16="http://schemas.microsoft.com/office/drawing/2014/main" id="{31E0670D-073F-4CA7-96BA-8CB139F1FEF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376406" y="12706876"/>
                <a:ext cx="8251142" cy="4104943"/>
              </a:xfrm>
              <a:prstGeom prst="rect">
                <a:avLst/>
              </a:prstGeom>
            </p:spPr>
          </p:pic>
          <p:pic>
            <p:nvPicPr>
              <p:cNvPr id="17" name="Picture 16">
                <a:extLst>
                  <a:ext uri="{FF2B5EF4-FFF2-40B4-BE49-F238E27FC236}">
                    <a16:creationId xmlns:a16="http://schemas.microsoft.com/office/drawing/2014/main" id="{DF86FAB8-39B4-466A-A348-F566FEE22C1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627549" y="12706876"/>
                <a:ext cx="4134678" cy="4114003"/>
              </a:xfrm>
              <a:prstGeom prst="rect">
                <a:avLst/>
              </a:prstGeom>
            </p:spPr>
          </p:pic>
        </p:grpSp>
        <p:sp>
          <p:nvSpPr>
            <p:cNvPr id="26" name="TextBox 25">
              <a:extLst>
                <a:ext uri="{FF2B5EF4-FFF2-40B4-BE49-F238E27FC236}">
                  <a16:creationId xmlns:a16="http://schemas.microsoft.com/office/drawing/2014/main" id="{255A299C-543C-4116-8D55-D18EC9B8198E}"/>
                </a:ext>
              </a:extLst>
            </p:cNvPr>
            <p:cNvSpPr txBox="1"/>
            <p:nvPr/>
          </p:nvSpPr>
          <p:spPr>
            <a:xfrm>
              <a:off x="20343744" y="7203590"/>
              <a:ext cx="12408167" cy="3170099"/>
            </a:xfrm>
            <a:prstGeom prst="rect">
              <a:avLst/>
            </a:prstGeom>
            <a:noFill/>
          </p:spPr>
          <p:txBody>
            <a:bodyPr wrap="square" rtlCol="0">
              <a:spAutoFit/>
            </a:bodyPr>
            <a:lstStyle/>
            <a:p>
              <a:r>
                <a:rPr lang="en-US" sz="4000" dirty="0">
                  <a:latin typeface="Arial" panose="020B0604020202020204" pitchFamily="34" charset="0"/>
                  <a:cs typeface="Arial" panose="020B0604020202020204" pitchFamily="34" charset="0"/>
                </a:rPr>
                <a:t>Figure 2: The Taylor-Green Initial Conditions for the velocity (a) and magnetic (b) fields.  Kinetic energy from the decaying vortex will turn into magnetic energy. The magnetic field will evolve in time, as well, obeying the MHD equations.</a:t>
              </a:r>
            </a:p>
          </p:txBody>
        </p:sp>
        <p:sp>
          <p:nvSpPr>
            <p:cNvPr id="30" name="TextBox 29">
              <a:extLst>
                <a:ext uri="{FF2B5EF4-FFF2-40B4-BE49-F238E27FC236}">
                  <a16:creationId xmlns:a16="http://schemas.microsoft.com/office/drawing/2014/main" id="{E6B40CE5-C43A-4CBB-A70D-512149FBAD48}"/>
                </a:ext>
              </a:extLst>
            </p:cNvPr>
            <p:cNvSpPr txBox="1"/>
            <p:nvPr/>
          </p:nvSpPr>
          <p:spPr>
            <a:xfrm>
              <a:off x="19971020" y="2891037"/>
              <a:ext cx="1263380" cy="707886"/>
            </a:xfrm>
            <a:prstGeom prst="rect">
              <a:avLst/>
            </a:prstGeom>
            <a:noFill/>
          </p:spPr>
          <p:txBody>
            <a:bodyPr wrap="square" rtlCol="0">
              <a:spAutoFit/>
            </a:bodyPr>
            <a:lstStyle/>
            <a:p>
              <a:r>
                <a:rPr lang="en-US" sz="4000" dirty="0"/>
                <a:t>a)</a:t>
              </a:r>
            </a:p>
          </p:txBody>
        </p:sp>
        <p:sp>
          <p:nvSpPr>
            <p:cNvPr id="31" name="TextBox 30">
              <a:extLst>
                <a:ext uri="{FF2B5EF4-FFF2-40B4-BE49-F238E27FC236}">
                  <a16:creationId xmlns:a16="http://schemas.microsoft.com/office/drawing/2014/main" id="{1D9D4AF0-6EBF-46B2-9BBA-14FC4166E108}"/>
                </a:ext>
              </a:extLst>
            </p:cNvPr>
            <p:cNvSpPr txBox="1"/>
            <p:nvPr/>
          </p:nvSpPr>
          <p:spPr>
            <a:xfrm>
              <a:off x="27990800" y="2891037"/>
              <a:ext cx="812800" cy="707886"/>
            </a:xfrm>
            <a:prstGeom prst="rect">
              <a:avLst/>
            </a:prstGeom>
            <a:noFill/>
          </p:spPr>
          <p:txBody>
            <a:bodyPr wrap="square" rtlCol="0">
              <a:spAutoFit/>
            </a:bodyPr>
            <a:lstStyle/>
            <a:p>
              <a:r>
                <a:rPr lang="en-US" sz="4000" dirty="0"/>
                <a:t>b)</a:t>
              </a:r>
            </a:p>
          </p:txBody>
        </p:sp>
      </p:grpSp>
      <p:sp>
        <p:nvSpPr>
          <p:cNvPr id="36" name="TextBox 35">
            <a:extLst>
              <a:ext uri="{FF2B5EF4-FFF2-40B4-BE49-F238E27FC236}">
                <a16:creationId xmlns:a16="http://schemas.microsoft.com/office/drawing/2014/main" id="{A31D24C1-8E82-4F53-BB82-D9D6A4F53A59}"/>
              </a:ext>
            </a:extLst>
          </p:cNvPr>
          <p:cNvSpPr txBox="1"/>
          <p:nvPr/>
        </p:nvSpPr>
        <p:spPr>
          <a:xfrm>
            <a:off x="30328704" y="2748238"/>
            <a:ext cx="5232400" cy="1015663"/>
          </a:xfrm>
          <a:prstGeom prst="rect">
            <a:avLst/>
          </a:prstGeom>
          <a:solidFill>
            <a:schemeClr val="bg1"/>
          </a:solidFill>
        </p:spPr>
        <p:txBody>
          <a:bodyPr wrap="square" rtlCol="0">
            <a:spAutoFit/>
          </a:bodyPr>
          <a:lstStyle/>
          <a:p>
            <a:pPr algn="ctr"/>
            <a:r>
              <a:rPr lang="en-US" sz="6000" b="1" dirty="0"/>
              <a:t>3. Results</a:t>
            </a:r>
          </a:p>
        </p:txBody>
      </p:sp>
      <p:sp>
        <p:nvSpPr>
          <p:cNvPr id="37" name="TextBox 36">
            <a:extLst>
              <a:ext uri="{FF2B5EF4-FFF2-40B4-BE49-F238E27FC236}">
                <a16:creationId xmlns:a16="http://schemas.microsoft.com/office/drawing/2014/main" id="{EB311EDF-376E-418E-845B-A1BA18BEC67D}"/>
              </a:ext>
            </a:extLst>
          </p:cNvPr>
          <p:cNvSpPr txBox="1"/>
          <p:nvPr/>
        </p:nvSpPr>
        <p:spPr>
          <a:xfrm>
            <a:off x="11013911" y="19544075"/>
            <a:ext cx="14758504" cy="12926616"/>
          </a:xfrm>
          <a:prstGeom prst="rect">
            <a:avLst/>
          </a:prstGeom>
          <a:solidFill>
            <a:schemeClr val="bg1"/>
          </a:solidFill>
        </p:spPr>
        <p:txBody>
          <a:bodyPr wrap="square" rtlCol="0">
            <a:spAutoFit/>
          </a:bodyPr>
          <a:lstStyle/>
          <a:p>
            <a:pPr algn="ctr"/>
            <a:r>
              <a:rPr lang="en-US" sz="6000" b="1" dirty="0"/>
              <a:t>2. Methods</a:t>
            </a:r>
          </a:p>
          <a:p>
            <a:r>
              <a:rPr lang="en-US" sz="5400" b="1" dirty="0"/>
              <a:t>	</a:t>
            </a:r>
            <a:r>
              <a:rPr lang="en-US" sz="4800" dirty="0"/>
              <a:t>To approach this problem, we began by looking at the methods we knew to numerically solve differential equations. Our first approach used the method of finite differences to compute the spatial derivatives and a Euler step to compute how </a:t>
            </a:r>
            <a:r>
              <a:rPr lang="en-US" sz="4800" b="1" dirty="0"/>
              <a:t>B </a:t>
            </a:r>
            <a:r>
              <a:rPr lang="en-US" sz="4800" dirty="0"/>
              <a:t>and </a:t>
            </a:r>
            <a:r>
              <a:rPr lang="en-US" sz="4800" b="1" dirty="0"/>
              <a:t>U</a:t>
            </a:r>
            <a:r>
              <a:rPr lang="en-US" sz="4800" dirty="0"/>
              <a:t> changed in time. This proved impractical, as the equation required very small time steps to keep the error small. With this being computationally expensive, we looked into other ways to implement Taylor-Green dynamos in MHD. We turned to </a:t>
            </a:r>
            <a:r>
              <a:rPr lang="en-US" sz="4800" i="1" dirty="0"/>
              <a:t>pyro </a:t>
            </a:r>
            <a:r>
              <a:rPr lang="en-US" sz="4800" dirty="0"/>
              <a:t>[6,7] a learning code for MHD. This code has a solver built in and is a teaching code that requires students to write their own modules for the specific flows they want to study. We knew we could create the Taylor-Green initial conditions, as shown in Figure 2. For this reason, our next method was to try to make a module that could work with </a:t>
            </a:r>
            <a:r>
              <a:rPr lang="en-US" sz="4800" i="1" dirty="0"/>
              <a:t>pyro</a:t>
            </a:r>
            <a:r>
              <a:rPr lang="en-US" sz="4800" dirty="0"/>
              <a:t>’s solver to give the desired outputs.</a:t>
            </a:r>
            <a:endParaRPr lang="en-US" sz="5400" b="1" dirty="0"/>
          </a:p>
        </p:txBody>
      </p:sp>
      <p:pic>
        <p:nvPicPr>
          <p:cNvPr id="39" name="Picture 38">
            <a:extLst>
              <a:ext uri="{FF2B5EF4-FFF2-40B4-BE49-F238E27FC236}">
                <a16:creationId xmlns:a16="http://schemas.microsoft.com/office/drawing/2014/main" id="{96299A85-932B-4A66-802C-B74F4792A12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28437" y="19985226"/>
            <a:ext cx="8204309" cy="1935438"/>
          </a:xfrm>
          <a:prstGeom prst="rect">
            <a:avLst/>
          </a:prstGeom>
        </p:spPr>
      </p:pic>
      <p:pic>
        <p:nvPicPr>
          <p:cNvPr id="41" name="Picture 40">
            <a:extLst>
              <a:ext uri="{FF2B5EF4-FFF2-40B4-BE49-F238E27FC236}">
                <a16:creationId xmlns:a16="http://schemas.microsoft.com/office/drawing/2014/main" id="{ED487E6D-7F5F-476B-BE23-61239B83612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96893" y="27837624"/>
            <a:ext cx="8204307" cy="1788439"/>
          </a:xfrm>
          <a:prstGeom prst="rect">
            <a:avLst/>
          </a:prstGeom>
        </p:spPr>
      </p:pic>
      <p:sp>
        <p:nvSpPr>
          <p:cNvPr id="42" name="TextBox 41">
            <a:extLst>
              <a:ext uri="{FF2B5EF4-FFF2-40B4-BE49-F238E27FC236}">
                <a16:creationId xmlns:a16="http://schemas.microsoft.com/office/drawing/2014/main" id="{8252FDEF-3F06-4899-A22E-41D01FACBBCA}"/>
              </a:ext>
            </a:extLst>
          </p:cNvPr>
          <p:cNvSpPr txBox="1"/>
          <p:nvPr/>
        </p:nvSpPr>
        <p:spPr>
          <a:xfrm>
            <a:off x="26496756" y="13935153"/>
            <a:ext cx="17433102" cy="7109639"/>
          </a:xfrm>
          <a:prstGeom prst="rect">
            <a:avLst/>
          </a:prstGeom>
          <a:solidFill>
            <a:schemeClr val="bg1"/>
          </a:solidFill>
        </p:spPr>
        <p:txBody>
          <a:bodyPr wrap="square" rtlCol="0">
            <a:spAutoFit/>
          </a:bodyPr>
          <a:lstStyle/>
          <a:p>
            <a:pPr algn="ctr"/>
            <a:r>
              <a:rPr lang="en-US" sz="6000" dirty="0"/>
              <a:t>4. Conclusions</a:t>
            </a:r>
          </a:p>
          <a:p>
            <a:r>
              <a:rPr lang="en-US" sz="6000" dirty="0"/>
              <a:t>	</a:t>
            </a:r>
            <a:r>
              <a:rPr lang="en-US" sz="4800" dirty="0"/>
              <a:t>The MHD equations resulted in a set of stiff equations that could not be solved with the numerical methods that we were familiar with. After searching other methods to solve these equations numerically, we realized the best course of action would be to write a module for an existing solver. This project taught us about the complexity of solving physical problems numerically in addition to providing an opportunity to study an interesting physical phenomenon.   </a:t>
            </a:r>
            <a:endParaRPr lang="en-US" sz="6000" dirty="0"/>
          </a:p>
        </p:txBody>
      </p:sp>
      <p:sp>
        <p:nvSpPr>
          <p:cNvPr id="43" name="TextBox 42">
            <a:extLst>
              <a:ext uri="{FF2B5EF4-FFF2-40B4-BE49-F238E27FC236}">
                <a16:creationId xmlns:a16="http://schemas.microsoft.com/office/drawing/2014/main" id="{1A723743-4E2D-4A8C-87B4-24434046C385}"/>
              </a:ext>
            </a:extLst>
          </p:cNvPr>
          <p:cNvSpPr txBox="1"/>
          <p:nvPr/>
        </p:nvSpPr>
        <p:spPr>
          <a:xfrm>
            <a:off x="26332714" y="24537918"/>
            <a:ext cx="16459200" cy="4893647"/>
          </a:xfrm>
          <a:prstGeom prst="rect">
            <a:avLst/>
          </a:prstGeom>
          <a:solidFill>
            <a:schemeClr val="bg1"/>
          </a:solidFill>
        </p:spPr>
        <p:txBody>
          <a:bodyPr wrap="square" rtlCol="0">
            <a:spAutoFit/>
          </a:bodyPr>
          <a:lstStyle/>
          <a:p>
            <a:pPr algn="ctr"/>
            <a:r>
              <a:rPr lang="en-US" sz="6000" b="1" dirty="0"/>
              <a:t>5. References</a:t>
            </a:r>
          </a:p>
          <a:p>
            <a:r>
              <a:rPr lang="en-US" sz="3600" b="1" dirty="0"/>
              <a:t>[1]</a:t>
            </a:r>
          </a:p>
          <a:p>
            <a:r>
              <a:rPr lang="en-US" sz="3600" b="1" dirty="0"/>
              <a:t>[2]</a:t>
            </a:r>
          </a:p>
          <a:p>
            <a:r>
              <a:rPr lang="en-US" sz="3600" b="1" dirty="0"/>
              <a:t>[3]</a:t>
            </a:r>
          </a:p>
          <a:p>
            <a:r>
              <a:rPr lang="en-US" sz="3600" b="1" dirty="0"/>
              <a:t>[4]</a:t>
            </a:r>
          </a:p>
          <a:p>
            <a:r>
              <a:rPr lang="en-US" sz="3600" b="1" dirty="0"/>
              <a:t>[5]</a:t>
            </a:r>
          </a:p>
          <a:p>
            <a:r>
              <a:rPr lang="en-US" sz="3600" b="1" dirty="0"/>
              <a:t>[6]</a:t>
            </a:r>
          </a:p>
          <a:p>
            <a:r>
              <a:rPr lang="en-US" sz="3600" b="1" dirty="0"/>
              <a:t>[7]</a:t>
            </a:r>
          </a:p>
        </p:txBody>
      </p:sp>
    </p:spTree>
    <p:extLst>
      <p:ext uri="{BB962C8B-B14F-4D97-AF65-F5344CB8AC3E}">
        <p14:creationId xmlns:p14="http://schemas.microsoft.com/office/powerpoint/2010/main" val="16633409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109</TotalTime>
  <Words>183</Words>
  <Application>Microsoft Office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Garrett</dc:creator>
  <cp:lastModifiedBy>Garrett</cp:lastModifiedBy>
  <cp:revision>15</cp:revision>
  <dcterms:created xsi:type="dcterms:W3CDTF">2018-04-19T00:49:25Z</dcterms:created>
  <dcterms:modified xsi:type="dcterms:W3CDTF">2018-04-19T02:38:44Z</dcterms:modified>
</cp:coreProperties>
</file>