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4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8DF4F-1872-4B2B-B9E4-3B09CA3D66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3DED-7FB1-4E30-9598-323F00EBF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817A2-C0A9-4910-9503-2BBCA526E09E}"/>
              </a:ext>
            </a:extLst>
          </p:cNvPr>
          <p:cNvSpPr txBox="1"/>
          <p:nvPr/>
        </p:nvSpPr>
        <p:spPr>
          <a:xfrm>
            <a:off x="8330501" y="103258"/>
            <a:ext cx="2651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Arial" panose="020B0604020202020204" pitchFamily="34" charset="0"/>
                <a:cs typeface="Arial" panose="020B0604020202020204" pitchFamily="34" charset="0"/>
              </a:rPr>
              <a:t>Study of Computational Magnetohydrodynamics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Garrett King and Katie Schram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DD5B1-A827-4EF2-8720-257C5F8FAC90}"/>
              </a:ext>
            </a:extLst>
          </p:cNvPr>
          <p:cNvSpPr txBox="1"/>
          <p:nvPr/>
        </p:nvSpPr>
        <p:spPr>
          <a:xfrm>
            <a:off x="138459" y="2208550"/>
            <a:ext cx="10330277" cy="209595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143000" indent="-1143000" algn="ctr">
              <a:buAutoNum type="arabicPeriod"/>
            </a:pPr>
            <a:r>
              <a:rPr lang="en-US" sz="6000" b="1" dirty="0"/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Magnetohydrodynamics (MHD) is a theoretical framework to describe the macroscopic dynamics of plasmas.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Assuming incompressible flow, MHD can be formulated as [1]:</a:t>
            </a:r>
          </a:p>
          <a:p>
            <a:endParaRPr lang="en-US" sz="4800" b="1" dirty="0"/>
          </a:p>
          <a:p>
            <a:endParaRPr lang="en-US" sz="4800" b="1" dirty="0"/>
          </a:p>
          <a:p>
            <a:endParaRPr lang="en-US" sz="4800" b="1" dirty="0"/>
          </a:p>
          <a:p>
            <a:endParaRPr lang="en-US" sz="48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Decaying dynamos are important MHD objects with connections with astrophysics and energetics[2]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currents in the plasma give rise to a magnetic field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evolution of these dynamos could let us understand the evolution of magnetic fields of different bodies[2].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Dynamo action has been shown to arise from forced Taylor-Green (TG) vortices[3].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 The equations for the velocity field of these dynamos are[2,4]: </a:t>
            </a:r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34215A-771A-4435-94EA-DB3D0CF12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8" y="7074435"/>
            <a:ext cx="8204308" cy="26880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D82A344E-E2C4-4D73-87FB-4E3647D87241}"/>
              </a:ext>
            </a:extLst>
          </p:cNvPr>
          <p:cNvGrpSpPr/>
          <p:nvPr/>
        </p:nvGrpSpPr>
        <p:grpSpPr>
          <a:xfrm>
            <a:off x="654254" y="23972050"/>
            <a:ext cx="9298685" cy="8110324"/>
            <a:chOff x="10831294" y="2748238"/>
            <a:chExt cx="7534563" cy="8267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1E101-DE75-41F5-BFC7-7F9AD0696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6296" y="2748238"/>
              <a:ext cx="7419561" cy="55646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B6E0E-A2E0-4DAD-A94C-EA42190B8060}"/>
                </a:ext>
              </a:extLst>
            </p:cNvPr>
            <p:cNvSpPr txBox="1"/>
            <p:nvPr/>
          </p:nvSpPr>
          <p:spPr>
            <a:xfrm>
              <a:off x="10831294" y="8411748"/>
              <a:ext cx="7419561" cy="260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Figure 1: An image of the Sun’s corona from [6]. MHD Calculations can model the solar magnetic field and jets in its corona.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DF08B2-A962-4806-B68A-3ABDEE36A225}"/>
              </a:ext>
            </a:extLst>
          </p:cNvPr>
          <p:cNvGrpSpPr/>
          <p:nvPr/>
        </p:nvGrpSpPr>
        <p:grpSpPr>
          <a:xfrm>
            <a:off x="11767289" y="2749813"/>
            <a:ext cx="10330276" cy="9806983"/>
            <a:chOff x="25332349" y="10940901"/>
            <a:chExt cx="7905973" cy="886769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2C9AC98-826E-4636-B2EF-2D9269329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2349" y="10940901"/>
              <a:ext cx="7419561" cy="551829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DE9549-F5D8-4E83-9F92-90A7F1B0339E}"/>
                </a:ext>
              </a:extLst>
            </p:cNvPr>
            <p:cNvSpPr txBox="1"/>
            <p:nvPr/>
          </p:nvSpPr>
          <p:spPr>
            <a:xfrm>
              <a:off x="25332350" y="16638493"/>
              <a:ext cx="790597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Figure 2: Results from out first code showing the changes in kinetic and magnetic energy over time. Kinetic energy starts to decay around where magnetic energy starts to build up.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283B69-52BE-434F-8471-C77EDFBE4C1D}"/>
              </a:ext>
            </a:extLst>
          </p:cNvPr>
          <p:cNvGrpSpPr/>
          <p:nvPr/>
        </p:nvGrpSpPr>
        <p:grpSpPr>
          <a:xfrm>
            <a:off x="10632795" y="12587116"/>
            <a:ext cx="12765866" cy="12993985"/>
            <a:chOff x="19838504" y="2510300"/>
            <a:chExt cx="12913407" cy="133326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A300AED-76ED-48DF-8DA2-11E9BE4B9C03}"/>
                </a:ext>
              </a:extLst>
            </p:cNvPr>
            <p:cNvGrpSpPr/>
            <p:nvPr/>
          </p:nvGrpSpPr>
          <p:grpSpPr>
            <a:xfrm>
              <a:off x="19838504" y="2510300"/>
              <a:ext cx="12913407" cy="4391540"/>
              <a:chOff x="13376406" y="12706876"/>
              <a:chExt cx="12385821" cy="411400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E0670D-073F-4CA7-96BA-8CB139F1F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76406" y="12706876"/>
                <a:ext cx="8251142" cy="410494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F86FAB8-39B4-466A-A348-F566FEE22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27549" y="12706876"/>
                <a:ext cx="4134678" cy="411400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5A299C-543C-4116-8D55-D18EC9B8198E}"/>
                </a:ext>
              </a:extLst>
            </p:cNvPr>
            <p:cNvSpPr txBox="1"/>
            <p:nvPr/>
          </p:nvSpPr>
          <p:spPr>
            <a:xfrm>
              <a:off x="20284512" y="11327049"/>
              <a:ext cx="12408167" cy="4515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Figure 3: Up close view of the TG Initial Conditions for the velocity (a) and magnetic (b) fields. Without any perturbation, this vortex will stay as it is. With a perturbation, the vortex will decay and give rise to a new velocity field and magnetic field. (c) and (d) show how these vortices in a grid decay and change the magnetic field.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B40CE5-C43A-4CBB-A70D-512149FBAD48}"/>
                </a:ext>
              </a:extLst>
            </p:cNvPr>
            <p:cNvSpPr txBox="1"/>
            <p:nvPr/>
          </p:nvSpPr>
          <p:spPr>
            <a:xfrm>
              <a:off x="19971020" y="2891037"/>
              <a:ext cx="1263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a)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9D4AF0-6EBF-46B2-9BBA-14FC4166E108}"/>
                </a:ext>
              </a:extLst>
            </p:cNvPr>
            <p:cNvSpPr txBox="1"/>
            <p:nvPr/>
          </p:nvSpPr>
          <p:spPr>
            <a:xfrm>
              <a:off x="27990800" y="2891037"/>
              <a:ext cx="812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b)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31D24C1-8E82-4F53-BB82-D9D6A4F53A59}"/>
              </a:ext>
            </a:extLst>
          </p:cNvPr>
          <p:cNvSpPr txBox="1"/>
          <p:nvPr/>
        </p:nvSpPr>
        <p:spPr>
          <a:xfrm>
            <a:off x="25227240" y="2809774"/>
            <a:ext cx="52324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3. 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311EDF-376E-418E-845B-A1BA18BEC67D}"/>
              </a:ext>
            </a:extLst>
          </p:cNvPr>
          <p:cNvSpPr txBox="1"/>
          <p:nvPr/>
        </p:nvSpPr>
        <p:spPr>
          <a:xfrm>
            <a:off x="10632795" y="26634729"/>
            <a:ext cx="14758504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2. 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First attempt: Finite Differences for spatial derivatives and Euler Step for time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Stiff equation resulted in large errors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Learning code for MHD, </a:t>
            </a:r>
            <a:r>
              <a:rPr lang="en-US" sz="4800" i="1" dirty="0"/>
              <a:t>pyro </a:t>
            </a:r>
            <a:r>
              <a:rPr lang="en-US" sz="4800" dirty="0"/>
              <a:t>[5], had an incompressible solver already developed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Used our initial conditions to make our own module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185D8E-5DFF-4577-9C31-E6C2DE091A04}"/>
              </a:ext>
            </a:extLst>
          </p:cNvPr>
          <p:cNvGrpSpPr/>
          <p:nvPr/>
        </p:nvGrpSpPr>
        <p:grpSpPr>
          <a:xfrm>
            <a:off x="483116" y="19174963"/>
            <a:ext cx="8490097" cy="3723877"/>
            <a:chOff x="558194" y="18690132"/>
            <a:chExt cx="8490097" cy="372387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6299A85-932B-4A66-802C-B74F4792A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94" y="18690132"/>
              <a:ext cx="8204309" cy="1935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D487E6D-7F5F-476B-BE23-61239B836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84" y="20625570"/>
              <a:ext cx="8204307" cy="1788439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252FDEF-3F06-4899-A22E-41D01FACBBCA}"/>
              </a:ext>
            </a:extLst>
          </p:cNvPr>
          <p:cNvSpPr txBox="1"/>
          <p:nvPr/>
        </p:nvSpPr>
        <p:spPr>
          <a:xfrm>
            <a:off x="25974982" y="14674124"/>
            <a:ext cx="17433102" cy="91409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4. Conclusions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MHD equations result in stiff equation and require advanced numerical methods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TG vortices require some perturbation to start decaying and build up magnetic field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With the symmetry broken, there is turbulent flow and decaying dynamos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The decay leads to the build up of a magnetic field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Our perturbation was a simple bump to demonstrate how this works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/>
              <a:t>Outlook</a:t>
            </a:r>
            <a:r>
              <a:rPr lang="en-US" sz="4800" b="1" dirty="0"/>
              <a:t>: </a:t>
            </a:r>
            <a:r>
              <a:rPr lang="en-US" sz="4800" dirty="0"/>
              <a:t>Look at different types/sizes of perturbations, physical considerations to see how it impacts growth of B field. </a:t>
            </a:r>
            <a:endParaRPr lang="en-US" sz="48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723743-4E2D-4A8C-87B4-24434046C385}"/>
              </a:ext>
            </a:extLst>
          </p:cNvPr>
          <p:cNvSpPr txBox="1"/>
          <p:nvPr/>
        </p:nvSpPr>
        <p:spPr>
          <a:xfrm>
            <a:off x="26131550" y="24458113"/>
            <a:ext cx="17433102" cy="8217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5. References</a:t>
            </a:r>
          </a:p>
          <a:p>
            <a:r>
              <a:rPr lang="en-US" sz="3600" b="1" dirty="0"/>
              <a:t>[1] </a:t>
            </a:r>
            <a:r>
              <a:rPr lang="en-US" sz="3600" dirty="0"/>
              <a:t>D. G</a:t>
            </a:r>
            <a:r>
              <a:rPr lang="el-GR" sz="3600" dirty="0"/>
              <a:t>ό</a:t>
            </a:r>
            <a:r>
              <a:rPr lang="en-US" sz="3600" dirty="0" err="1"/>
              <a:t>mez</a:t>
            </a:r>
            <a:r>
              <a:rPr lang="en-US" sz="3600" dirty="0"/>
              <a:t>, P. </a:t>
            </a:r>
            <a:r>
              <a:rPr lang="en-US" sz="3600" dirty="0" err="1"/>
              <a:t>Minni</a:t>
            </a:r>
            <a:r>
              <a:rPr lang="en-US" sz="3600" dirty="0"/>
              <a:t>, P. </a:t>
            </a:r>
            <a:r>
              <a:rPr lang="en-US" sz="3600" dirty="0" err="1"/>
              <a:t>Dmitruk</a:t>
            </a:r>
            <a:r>
              <a:rPr lang="en-US" sz="3600" dirty="0"/>
              <a:t>, MHD simulations and astrophysical applications, </a:t>
            </a:r>
            <a:r>
              <a:rPr lang="en-US" sz="3600" i="1" dirty="0"/>
              <a:t>Advances in Space Research</a:t>
            </a:r>
            <a:r>
              <a:rPr lang="en-US" sz="3600" dirty="0"/>
              <a:t>, </a:t>
            </a:r>
            <a:r>
              <a:rPr lang="en-US" sz="3600" b="1" dirty="0"/>
              <a:t>35</a:t>
            </a:r>
            <a:r>
              <a:rPr lang="en-US" sz="3600" dirty="0"/>
              <a:t>, (2005).</a:t>
            </a:r>
            <a:endParaRPr lang="en-US" sz="3600" b="1" dirty="0"/>
          </a:p>
          <a:p>
            <a:r>
              <a:rPr lang="en-US" sz="3600" b="1" dirty="0"/>
              <a:t>[2] </a:t>
            </a:r>
            <a:r>
              <a:rPr lang="en-US" sz="3600" dirty="0"/>
              <a:t>A. </a:t>
            </a:r>
            <a:r>
              <a:rPr lang="en-US" sz="3600" dirty="0" err="1"/>
              <a:t>Pouquet</a:t>
            </a:r>
            <a:r>
              <a:rPr lang="en-US" sz="3600" dirty="0"/>
              <a:t> et. Al, The dynamics of unforced turbulence at high Reynolds number for Taylor-Green vortices generalized to MHD, </a:t>
            </a:r>
            <a:r>
              <a:rPr lang="en-US" sz="3600" i="1" dirty="0"/>
              <a:t>Geophysical &amp; Astrophysical Fluid Dynamics</a:t>
            </a:r>
            <a:r>
              <a:rPr lang="en-US" sz="3600" dirty="0"/>
              <a:t>, </a:t>
            </a:r>
            <a:r>
              <a:rPr lang="en-US" sz="3600" b="1" dirty="0"/>
              <a:t>104</a:t>
            </a:r>
            <a:r>
              <a:rPr lang="en-US" sz="3600" dirty="0"/>
              <a:t>(2-3), (2010).</a:t>
            </a:r>
            <a:endParaRPr lang="en-US" sz="3600" b="1" dirty="0"/>
          </a:p>
          <a:p>
            <a:r>
              <a:rPr lang="en-US" sz="3600" b="1" dirty="0"/>
              <a:t>[3] </a:t>
            </a:r>
            <a:r>
              <a:rPr lang="en-US" sz="3600" dirty="0" err="1"/>
              <a:t>C.Nore</a:t>
            </a:r>
            <a:r>
              <a:rPr lang="en-US" sz="3600" dirty="0"/>
              <a:t>, M. </a:t>
            </a:r>
            <a:r>
              <a:rPr lang="en-US" sz="3600" dirty="0" err="1"/>
              <a:t>Brachet</a:t>
            </a:r>
            <a:r>
              <a:rPr lang="en-US" sz="3600" dirty="0"/>
              <a:t>, H. </a:t>
            </a:r>
            <a:r>
              <a:rPr lang="en-US" sz="3600" dirty="0" err="1"/>
              <a:t>Politano</a:t>
            </a:r>
            <a:r>
              <a:rPr lang="en-US" sz="3600" dirty="0"/>
              <a:t>, and A. </a:t>
            </a:r>
            <a:r>
              <a:rPr lang="en-US" sz="3600" dirty="0" err="1"/>
              <a:t>Pouquet</a:t>
            </a:r>
            <a:r>
              <a:rPr lang="en-US" sz="3600" dirty="0"/>
              <a:t>, Dynamo action in the Taylor-Green vortex near threshold, </a:t>
            </a:r>
            <a:r>
              <a:rPr lang="en-US" sz="3600" i="1" dirty="0"/>
              <a:t>Physics of Plasma</a:t>
            </a:r>
            <a:r>
              <a:rPr lang="en-US" sz="3600" dirty="0"/>
              <a:t>, </a:t>
            </a:r>
            <a:r>
              <a:rPr lang="en-US" sz="3600" b="1" dirty="0"/>
              <a:t>4</a:t>
            </a:r>
            <a:r>
              <a:rPr lang="en-US" sz="3600" dirty="0"/>
              <a:t>(1), (1997).</a:t>
            </a:r>
            <a:endParaRPr lang="en-US" sz="3600" b="1" dirty="0"/>
          </a:p>
          <a:p>
            <a:r>
              <a:rPr lang="en-US" sz="3600" b="1" dirty="0"/>
              <a:t>[4] </a:t>
            </a:r>
            <a:r>
              <a:rPr lang="en-US" sz="3600" dirty="0"/>
              <a:t>G. Taylor and A. Green, Mechanism of the Production of Small Eddies from Large Ones, </a:t>
            </a:r>
            <a:r>
              <a:rPr lang="en-US" sz="3600" i="1" dirty="0"/>
              <a:t>Proceedings of the Royal Society A, </a:t>
            </a:r>
            <a:r>
              <a:rPr lang="en-US" sz="3600" b="1" dirty="0"/>
              <a:t>158</a:t>
            </a:r>
            <a:r>
              <a:rPr lang="en-US" sz="3600" dirty="0"/>
              <a:t>, (1936).</a:t>
            </a:r>
            <a:endParaRPr lang="en-US" sz="3600" b="1" dirty="0"/>
          </a:p>
          <a:p>
            <a:r>
              <a:rPr lang="en-US" sz="3600" b="1" dirty="0"/>
              <a:t>[5] </a:t>
            </a:r>
            <a:r>
              <a:rPr lang="en-US" sz="3600" dirty="0"/>
              <a:t>M. </a:t>
            </a:r>
            <a:r>
              <a:rPr lang="en-US" sz="3600" dirty="0" err="1"/>
              <a:t>Zingale</a:t>
            </a:r>
            <a:r>
              <a:rPr lang="en-US" sz="3600" dirty="0"/>
              <a:t>, pyro: A teaching code for computational astrophysical hydrodynamics, </a:t>
            </a:r>
            <a:r>
              <a:rPr lang="en-US" sz="3600" dirty="0" err="1"/>
              <a:t>arXiv</a:t>
            </a:r>
            <a:r>
              <a:rPr lang="en-US" sz="3600" dirty="0"/>
              <a:t>: 1306.6883v3 [astro-ph.IM], (2014). Code available from https://github.com/zingale/pyro2</a:t>
            </a:r>
            <a:endParaRPr lang="en-US" sz="3600" b="1" dirty="0"/>
          </a:p>
          <a:p>
            <a:r>
              <a:rPr lang="en-US" sz="3600" b="1" dirty="0"/>
              <a:t>[6]</a:t>
            </a:r>
            <a:r>
              <a:rPr lang="en-US" sz="3600" dirty="0"/>
              <a:t> T. Pereira and J.M. </a:t>
            </a:r>
            <a:r>
              <a:rPr lang="en-US" sz="3600" dirty="0" err="1"/>
              <a:t>Sykora</a:t>
            </a:r>
            <a:r>
              <a:rPr lang="en-US" sz="3600" dirty="0"/>
              <a:t>, Uncovering the Sun’s Swirling Jets, NASA@SC17, https://www.nasa.gov/SC17/demos/demo17.htm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6CCAA0-866E-45C2-8B87-553FD7B3E601}"/>
              </a:ext>
            </a:extLst>
          </p:cNvPr>
          <p:cNvGrpSpPr/>
          <p:nvPr/>
        </p:nvGrpSpPr>
        <p:grpSpPr>
          <a:xfrm>
            <a:off x="28092461" y="4970693"/>
            <a:ext cx="13511280" cy="8755097"/>
            <a:chOff x="10501660" y="18984420"/>
            <a:chExt cx="13511280" cy="87550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5A14D2-393C-4450-B60F-FB246B315C09}"/>
                </a:ext>
              </a:extLst>
            </p:cNvPr>
            <p:cNvGrpSpPr/>
            <p:nvPr/>
          </p:nvGrpSpPr>
          <p:grpSpPr>
            <a:xfrm>
              <a:off x="10620930" y="18984420"/>
              <a:ext cx="13392010" cy="5441724"/>
              <a:chOff x="27289854" y="3598071"/>
              <a:chExt cx="15787847" cy="5920442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D31443E-3FBC-4ADD-BCA1-CFF7BF31C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3778" y="3598071"/>
                <a:ext cx="7893923" cy="592044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76E580B-917C-434F-B186-E404FEDEB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89854" y="3598071"/>
                <a:ext cx="7893923" cy="5920442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A8ACF-E382-4C23-B87F-742788C6293D}"/>
                </a:ext>
              </a:extLst>
            </p:cNvPr>
            <p:cNvSpPr txBox="1"/>
            <p:nvPr/>
          </p:nvSpPr>
          <p:spPr>
            <a:xfrm>
              <a:off x="10501660" y="24569418"/>
              <a:ext cx="13511280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Figure 4: Decaying TG vortices near the end of one of our </a:t>
              </a:r>
              <a:r>
                <a:rPr lang="en-US" sz="4000" i="1" dirty="0">
                  <a:latin typeface="Arial" panose="020B0604020202020204" pitchFamily="34" charset="0"/>
                  <a:cs typeface="Arial" panose="020B0604020202020204" pitchFamily="34" charset="0"/>
                </a:rPr>
                <a:t>pyro</a:t>
              </a:r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 module. A small perturbation was introduced at the bottom left corner of the grid and led to the decay. As in Figures 2 and 3, this decay will lead to the build up of a magnetic field.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A49B440-AB3D-4761-A651-BF0E34ADBA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114" y="16759796"/>
            <a:ext cx="4261546" cy="42402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AD8E7C-B4C5-4FF0-A4D8-4DF5851A47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795" y="16724942"/>
            <a:ext cx="8654093" cy="43054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272FF99-AAEF-427B-94AB-E8E58BA34459}"/>
              </a:ext>
            </a:extLst>
          </p:cNvPr>
          <p:cNvSpPr txBox="1"/>
          <p:nvPr/>
        </p:nvSpPr>
        <p:spPr>
          <a:xfrm>
            <a:off x="10781701" y="16987649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A79A3-07C7-4DC7-A099-FF7094986009}"/>
              </a:ext>
            </a:extLst>
          </p:cNvPr>
          <p:cNvSpPr txBox="1"/>
          <p:nvPr/>
        </p:nvSpPr>
        <p:spPr>
          <a:xfrm>
            <a:off x="18691948" y="16987649"/>
            <a:ext cx="103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66334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671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</dc:creator>
  <cp:lastModifiedBy>Garrett</cp:lastModifiedBy>
  <cp:revision>39</cp:revision>
  <dcterms:created xsi:type="dcterms:W3CDTF">2018-04-19T00:49:25Z</dcterms:created>
  <dcterms:modified xsi:type="dcterms:W3CDTF">2018-04-26T13:58:51Z</dcterms:modified>
</cp:coreProperties>
</file>