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7" r:id="rId2"/>
    <p:sldId id="268" r:id="rId3"/>
    <p:sldId id="269" r:id="rId4"/>
    <p:sldId id="270" r:id="rId5"/>
    <p:sldId id="271" r:id="rId6"/>
    <p:sldId id="272" r:id="rId7"/>
    <p:sldId id="283" r:id="rId8"/>
    <p:sldId id="284" r:id="rId9"/>
    <p:sldId id="273" r:id="rId10"/>
    <p:sldId id="277" r:id="rId11"/>
    <p:sldId id="279" r:id="rId12"/>
    <p:sldId id="278" r:id="rId13"/>
    <p:sldId id="280" r:id="rId14"/>
    <p:sldId id="274" r:id="rId15"/>
    <p:sldId id="282" r:id="rId16"/>
    <p:sldId id="281"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4636"/>
  </p:normalViewPr>
  <p:slideViewPr>
    <p:cSldViewPr snapToGrid="0">
      <p:cViewPr>
        <p:scale>
          <a:sx n="77" d="100"/>
          <a:sy n="77" d="100"/>
        </p:scale>
        <p:origin x="91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72F999-F233-4189-89DA-AB0DABE35E01}" type="datetimeFigureOut">
              <a:rPr lang="en-IN" smtClean="0"/>
              <a:t>14-05-2025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6D6DD9-F4DA-4BA5-A5B4-A410B8CC8947}"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DDA0C-CA94-4E1E-9AF6-35490985FFF1}" type="datetimeFigureOut">
              <a:rPr lang="en-IN" smtClean="0"/>
              <a:t>14-05-2025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4DF891-05CC-43F0-87F5-75C0BAF1A956}" type="slidenum">
              <a:rPr lang="en-IN" smtClean="0"/>
              <a:t>‹#›</a:t>
            </a:fld>
            <a:endParaRPr lang="en-IN"/>
          </a:p>
        </p:txBody>
      </p:sp>
    </p:spTree>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242252F1-4216-436F-AD8D-A3F8480944A0}" type="datetime1">
              <a:rPr lang="en-US" smtClean="0"/>
              <a:t>5/14/2025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84C683-BBCC-4F57-A4FC-4635FBAD29B2}" type="slidenum">
              <a:rPr lang="en-IN" smtClean="0"/>
              <a:t>‹#›</a:t>
            </a:fld>
            <a:endParaRPr lang="en-IN"/>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070D30-E5C1-4D1E-9F49-FE4F95423E07}" type="datetime1">
              <a:rPr lang="en-US" smtClean="0"/>
              <a:t>5/14/2025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84C683-BBCC-4F57-A4FC-4635FBAD29B2}" type="slidenum">
              <a:rPr lang="en-IN" smtClean="0"/>
              <a:t>‹#›</a:t>
            </a:fld>
            <a:endParaRPr lang="en-IN"/>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048DF1-CBA5-4109-B774-7C7E4769264A}" type="datetime1">
              <a:rPr lang="en-US" smtClean="0"/>
              <a:t>5/14/2025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84C683-BBCC-4F57-A4FC-4635FBAD29B2}" type="slidenum">
              <a:rPr lang="en-IN" smtClean="0"/>
              <a:t>‹#›</a:t>
            </a:fld>
            <a:endParaRPr lang="en-IN"/>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CD2578-EC0E-49FE-982C-B6091153E2B9}" type="datetime1">
              <a:rPr lang="en-US" smtClean="0"/>
              <a:t>5/14/2025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84C683-BBCC-4F57-A4FC-4635FBAD29B2}" type="slidenum">
              <a:rPr lang="en-IN" smtClean="0"/>
              <a:t>‹#›</a:t>
            </a:fld>
            <a:endParaRPr lang="en-IN"/>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D7AAE-3E95-4067-B74D-E67EFE14C95C}" type="datetime1">
              <a:rPr lang="en-US" smtClean="0"/>
              <a:t>5/14/2025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84C683-BBCC-4F57-A4FC-4635FBAD29B2}" type="slidenum">
              <a:rPr lang="en-IN" smtClean="0"/>
              <a:t>‹#›</a:t>
            </a:fld>
            <a:endParaRPr lang="en-IN"/>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359147-667C-4BB4-B409-91D6D705BEFD}" type="datetime1">
              <a:rPr lang="en-US" smtClean="0"/>
              <a:t>5/14/2025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84C683-BBCC-4F57-A4FC-4635FBAD29B2}" type="slidenum">
              <a:rPr lang="en-IN" smtClean="0"/>
              <a:t>‹#›</a:t>
            </a:fld>
            <a:endParaRPr lang="en-IN"/>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9694FA7-87B6-4F02-B60B-43C00D42E6DD}" type="datetime1">
              <a:rPr lang="en-US" smtClean="0"/>
              <a:t>5/14/2025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84C683-BBCC-4F57-A4FC-4635FBAD29B2}" type="slidenum">
              <a:rPr lang="en-IN" smtClean="0"/>
              <a:t>‹#›</a:t>
            </a:fld>
            <a:endParaRPr lang="en-IN"/>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25BA20-1CCA-45D6-AC90-FAE690E5D2DB}" type="datetime1">
              <a:rPr lang="en-US" smtClean="0"/>
              <a:t>5/14/2025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84C683-BBCC-4F57-A4FC-4635FBAD29B2}" type="slidenum">
              <a:rPr lang="en-IN" smtClean="0"/>
              <a:t>‹#›</a:t>
            </a:fld>
            <a:endParaRPr lang="en-IN"/>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878BEA-70CE-46CD-8C7F-DE3F5738DC9D}" type="datetime1">
              <a:rPr lang="en-US" smtClean="0"/>
              <a:t>5/14/2025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84C683-BBCC-4F57-A4FC-4635FBAD29B2}" type="slidenum">
              <a:rPr lang="en-IN" smtClean="0"/>
              <a:t>‹#›</a:t>
            </a:fld>
            <a:endParaRPr lang="en-IN"/>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2A3AA7F-FCB7-484F-B367-F66892BF9111}" type="datetime1">
              <a:rPr lang="en-US" smtClean="0"/>
              <a:t>5/14/2025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84C683-BBCC-4F57-A4FC-4635FBAD29B2}" type="slidenum">
              <a:rPr lang="en-IN" smtClean="0"/>
              <a:t>‹#›</a:t>
            </a:fld>
            <a:endParaRPr lang="en-IN"/>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A3E1FD6-26A6-4448-8154-16C912D4BAF4}" type="datetime1">
              <a:rPr lang="en-US" smtClean="0"/>
              <a:t>5/14/2025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84C683-BBCC-4F57-A4FC-4635FBAD29B2}" type="slidenum">
              <a:rPr lang="en-IN" smtClean="0"/>
              <a:t>‹#›</a:t>
            </a:fld>
            <a:endParaRPr lang="en-IN"/>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24314582-5C68-409C-91D7-B6CFEEF01025}" type="datetime1">
              <a:rPr lang="en-US" smtClean="0"/>
              <a:t>5/14/2025</a:t>
            </a:fld>
            <a:endParaRPr lang="en-IN"/>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IN"/>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8C84C683-BBCC-4F57-A4FC-4635FBAD29B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0" y="-8932"/>
            <a:ext cx="12192000" cy="6866932"/>
            <a:chOff x="0" y="-8932"/>
            <a:chExt cx="12192000" cy="6866932"/>
          </a:xfrm>
        </p:grpSpPr>
        <p:sp>
          <p:nvSpPr>
            <p:cNvPr id="3" name="Rectangle 2"/>
            <p:cNvSpPr/>
            <p:nvPr/>
          </p:nvSpPr>
          <p:spPr>
            <a:xfrm>
              <a:off x="0" y="0"/>
              <a:ext cx="12192000" cy="963561"/>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p:cNvCxnSpPr/>
            <p:nvPr/>
          </p:nvCxnSpPr>
          <p:spPr>
            <a:xfrm>
              <a:off x="0" y="1071718"/>
              <a:ext cx="12192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a:extLst>
                <a:ext uri="{28A0092B-C50C-407E-A947-70E740481C1C}">
                  <a14:useLocalDpi xmlns:a14="http://schemas.microsoft.com/office/drawing/2010/main" val="0"/>
                </a:ext>
              </a:extLst>
            </a:blip>
            <a:srcRect t="5389" b="5789"/>
            <a:stretch>
              <a:fillRect/>
            </a:stretch>
          </p:blipFill>
          <p:spPr>
            <a:xfrm>
              <a:off x="4425745" y="-8932"/>
              <a:ext cx="3340510" cy="981424"/>
            </a:xfrm>
            <a:prstGeom prst="rect">
              <a:avLst/>
            </a:prstGeom>
          </p:spPr>
        </p:pic>
        <p:sp>
          <p:nvSpPr>
            <p:cNvPr id="15" name="Rectangle 14"/>
            <p:cNvSpPr/>
            <p:nvPr/>
          </p:nvSpPr>
          <p:spPr>
            <a:xfrm>
              <a:off x="0" y="6272984"/>
              <a:ext cx="12192000" cy="585016"/>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 name="Subtitle 2"/>
          <p:cNvSpPr txBox="1"/>
          <p:nvPr/>
        </p:nvSpPr>
        <p:spPr>
          <a:xfrm>
            <a:off x="1524000" y="3167800"/>
            <a:ext cx="9144000" cy="916074"/>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Presenter Name: Gautam Kumar</a:t>
            </a:r>
          </a:p>
          <a:p>
            <a:pPr marL="0" indent="0">
              <a:buNone/>
            </a:pPr>
            <a:r>
              <a:rPr lang="en-US" dirty="0"/>
              <a:t>Affiliation: School of Computer Engineering, KIIT-DU</a:t>
            </a:r>
            <a:endParaRPr lang="en-IN" dirty="0"/>
          </a:p>
        </p:txBody>
      </p:sp>
      <p:sp>
        <p:nvSpPr>
          <p:cNvPr id="19" name="TextBox 18"/>
          <p:cNvSpPr txBox="1"/>
          <p:nvPr/>
        </p:nvSpPr>
        <p:spPr>
          <a:xfrm>
            <a:off x="540774" y="1532525"/>
            <a:ext cx="11071123" cy="584775"/>
          </a:xfrm>
          <a:prstGeom prst="rect">
            <a:avLst/>
          </a:prstGeom>
          <a:noFill/>
        </p:spPr>
        <p:txBody>
          <a:bodyPr wrap="square" rtlCol="0">
            <a:spAutoFit/>
          </a:bodyPr>
          <a:lstStyle/>
          <a:p>
            <a:pPr algn="ctr"/>
            <a:r>
              <a:rPr lang="en-US" sz="3200" b="1" dirty="0"/>
              <a:t>716: </a:t>
            </a:r>
            <a:r>
              <a:rPr lang="en-US" sz="3200" dirty="0"/>
              <a:t>Cricket Score Prediction Using Machine Learning</a:t>
            </a:r>
            <a:endParaRPr lang="en-IN" sz="3200" b="1"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1544893" y="4730808"/>
            <a:ext cx="9665110" cy="1569660"/>
          </a:xfrm>
          <a:prstGeom prst="rect">
            <a:avLst/>
          </a:prstGeom>
          <a:noFill/>
        </p:spPr>
        <p:txBody>
          <a:bodyPr wrap="square" rtlCol="0">
            <a:spAutoFit/>
          </a:bodyPr>
          <a:lstStyle/>
          <a:p>
            <a:pPr algn="ctr"/>
            <a:r>
              <a:rPr lang="en-IN" sz="2400" b="1" i="0" dirty="0">
                <a:latin typeface="Times New Roman" panose="02020603050405020304" pitchFamily="18" charset="0"/>
                <a:cs typeface="Times New Roman" panose="02020603050405020304" pitchFamily="18" charset="0"/>
              </a:rPr>
              <a:t>3</a:t>
            </a:r>
            <a:r>
              <a:rPr lang="en-IN" sz="2400" b="1" i="0" baseline="30000" dirty="0">
                <a:latin typeface="Times New Roman" panose="02020603050405020304" pitchFamily="18" charset="0"/>
                <a:cs typeface="Times New Roman" panose="02020603050405020304" pitchFamily="18" charset="0"/>
              </a:rPr>
              <a:t>rd</a:t>
            </a:r>
            <a:r>
              <a:rPr lang="en-IN" sz="2400" b="1" i="0" dirty="0">
                <a:latin typeface="Times New Roman" panose="02020603050405020304" pitchFamily="18" charset="0"/>
                <a:cs typeface="Times New Roman" panose="02020603050405020304" pitchFamily="18" charset="0"/>
              </a:rPr>
              <a:t> International Conference on Advancements in Smart, Secure</a:t>
            </a:r>
          </a:p>
          <a:p>
            <a:pPr algn="ctr"/>
            <a:r>
              <a:rPr lang="en-IN" sz="2400" b="1" dirty="0">
                <a:latin typeface="Times New Roman" panose="02020603050405020304" pitchFamily="18" charset="0"/>
                <a:cs typeface="Times New Roman" panose="02020603050405020304" pitchFamily="18" charset="0"/>
              </a:rPr>
              <a:t>a</a:t>
            </a:r>
            <a:r>
              <a:rPr lang="en-IN" sz="2400" b="1" i="0" dirty="0">
                <a:latin typeface="Times New Roman" panose="02020603050405020304" pitchFamily="18" charset="0"/>
                <a:cs typeface="Times New Roman" panose="02020603050405020304" pitchFamily="18" charset="0"/>
              </a:rPr>
              <a:t>nd Intelligent Computing</a:t>
            </a:r>
          </a:p>
          <a:p>
            <a:pPr algn="ctr"/>
            <a:r>
              <a:rPr lang="en-IN" sz="2400" b="1" i="0" dirty="0">
                <a:latin typeface="Times New Roman" panose="02020603050405020304" pitchFamily="18" charset="0"/>
                <a:cs typeface="Times New Roman" panose="02020603050405020304" pitchFamily="18" charset="0"/>
              </a:rPr>
              <a:t>KIIT-DU, Bhubaneswar, India</a:t>
            </a:r>
          </a:p>
          <a:p>
            <a:pPr algn="ctr"/>
            <a:r>
              <a:rPr lang="en-IN" sz="2400" b="1" i="0" dirty="0">
                <a:latin typeface="Times New Roman" panose="02020603050405020304" pitchFamily="18" charset="0"/>
                <a:cs typeface="Times New Roman" panose="02020603050405020304" pitchFamily="18" charset="0"/>
              </a:rPr>
              <a:t>(16th - 18th May , 2025)</a:t>
            </a:r>
          </a:p>
        </p:txBody>
      </p:sp>
      <p:pic>
        <p:nvPicPr>
          <p:cNvPr id="2" name="Picture 1"/>
          <p:cNvPicPr>
            <a:picLocks noChangeAspect="1"/>
          </p:cNvPicPr>
          <p:nvPr/>
        </p:nvPicPr>
        <p:blipFill>
          <a:blip r:embed="rId3"/>
          <a:stretch>
            <a:fillRect/>
          </a:stretch>
        </p:blipFill>
        <p:spPr>
          <a:xfrm>
            <a:off x="0" y="0"/>
            <a:ext cx="2273300" cy="965200"/>
          </a:xfrm>
          <a:prstGeom prst="rect">
            <a:avLst/>
          </a:prstGeom>
        </p:spPr>
      </p:pic>
      <p:pic>
        <p:nvPicPr>
          <p:cNvPr id="4" name="Picture 3"/>
          <p:cNvPicPr>
            <a:picLocks noChangeAspect="1"/>
          </p:cNvPicPr>
          <p:nvPr/>
        </p:nvPicPr>
        <p:blipFill>
          <a:blip r:embed="rId4"/>
          <a:stretch>
            <a:fillRect/>
          </a:stretch>
        </p:blipFill>
        <p:spPr>
          <a:xfrm>
            <a:off x="11226800" y="0"/>
            <a:ext cx="965200" cy="965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26C78-1B52-AA2E-DBCB-8C7AB544D553}"/>
            </a:ext>
          </a:extLst>
        </p:cNvPr>
        <p:cNvGrpSpPr/>
        <p:nvPr/>
      </p:nvGrpSpPr>
      <p:grpSpPr>
        <a:xfrm>
          <a:off x="0" y="0"/>
          <a:ext cx="0" cy="0"/>
          <a:chOff x="0" y="0"/>
          <a:chExt cx="0" cy="0"/>
        </a:xfrm>
      </p:grpSpPr>
      <p:grpSp>
        <p:nvGrpSpPr>
          <p:cNvPr id="16" name="Group 15">
            <a:extLst>
              <a:ext uri="{FF2B5EF4-FFF2-40B4-BE49-F238E27FC236}">
                <a16:creationId xmlns:a16="http://schemas.microsoft.com/office/drawing/2014/main" id="{ACCA989B-8209-6F37-03ED-4708D10A56A7}"/>
              </a:ext>
            </a:extLst>
          </p:cNvPr>
          <p:cNvGrpSpPr/>
          <p:nvPr/>
        </p:nvGrpSpPr>
        <p:grpSpPr>
          <a:xfrm>
            <a:off x="0" y="-8932"/>
            <a:ext cx="12192000" cy="6866932"/>
            <a:chOff x="0" y="-8932"/>
            <a:chExt cx="12192000" cy="6866932"/>
          </a:xfrm>
        </p:grpSpPr>
        <p:sp>
          <p:nvSpPr>
            <p:cNvPr id="3" name="Rectangle 2">
              <a:extLst>
                <a:ext uri="{FF2B5EF4-FFF2-40B4-BE49-F238E27FC236}">
                  <a16:creationId xmlns:a16="http://schemas.microsoft.com/office/drawing/2014/main" id="{55AF7715-46BD-B95B-2C5A-D7EC937ADB0B}"/>
                </a:ext>
              </a:extLst>
            </p:cNvPr>
            <p:cNvSpPr/>
            <p:nvPr/>
          </p:nvSpPr>
          <p:spPr>
            <a:xfrm>
              <a:off x="0" y="0"/>
              <a:ext cx="12192000" cy="963561"/>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7310D20A-66DF-E08A-4FE7-BDC68AD86C09}"/>
                </a:ext>
              </a:extLst>
            </p:cNvPr>
            <p:cNvCxnSpPr/>
            <p:nvPr/>
          </p:nvCxnSpPr>
          <p:spPr>
            <a:xfrm>
              <a:off x="0" y="1071718"/>
              <a:ext cx="12192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61243468-747B-0BB2-AC33-C3ACF2C9F264}"/>
                </a:ext>
              </a:extLst>
            </p:cNvPr>
            <p:cNvPicPr>
              <a:picLocks noChangeAspect="1"/>
            </p:cNvPicPr>
            <p:nvPr/>
          </p:nvPicPr>
          <p:blipFill>
            <a:blip r:embed="rId2">
              <a:extLst>
                <a:ext uri="{28A0092B-C50C-407E-A947-70E740481C1C}">
                  <a14:useLocalDpi xmlns:a14="http://schemas.microsoft.com/office/drawing/2010/main" val="0"/>
                </a:ext>
              </a:extLst>
            </a:blip>
            <a:srcRect t="5389" b="5789"/>
            <a:stretch>
              <a:fillRect/>
            </a:stretch>
          </p:blipFill>
          <p:spPr>
            <a:xfrm>
              <a:off x="4425745" y="-8932"/>
              <a:ext cx="3340510" cy="981424"/>
            </a:xfrm>
            <a:prstGeom prst="rect">
              <a:avLst/>
            </a:prstGeom>
          </p:spPr>
        </p:pic>
        <p:sp>
          <p:nvSpPr>
            <p:cNvPr id="15" name="Rectangle 14">
              <a:extLst>
                <a:ext uri="{FF2B5EF4-FFF2-40B4-BE49-F238E27FC236}">
                  <a16:creationId xmlns:a16="http://schemas.microsoft.com/office/drawing/2014/main" id="{C583B703-BBE5-C097-66B6-66626A2C55C6}"/>
                </a:ext>
              </a:extLst>
            </p:cNvPr>
            <p:cNvSpPr/>
            <p:nvPr/>
          </p:nvSpPr>
          <p:spPr>
            <a:xfrm>
              <a:off x="0" y="6272984"/>
              <a:ext cx="12192000" cy="585016"/>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a:extLst>
              <a:ext uri="{FF2B5EF4-FFF2-40B4-BE49-F238E27FC236}">
                <a16:creationId xmlns:a16="http://schemas.microsoft.com/office/drawing/2014/main" id="{FE07FA52-0087-284C-4E8E-4868732863B9}"/>
              </a:ext>
            </a:extLst>
          </p:cNvPr>
          <p:cNvPicPr>
            <a:picLocks noChangeAspect="1"/>
          </p:cNvPicPr>
          <p:nvPr/>
        </p:nvPicPr>
        <p:blipFill>
          <a:blip r:embed="rId3"/>
          <a:stretch>
            <a:fillRect/>
          </a:stretch>
        </p:blipFill>
        <p:spPr>
          <a:xfrm>
            <a:off x="0" y="0"/>
            <a:ext cx="2273300" cy="965200"/>
          </a:xfrm>
          <a:prstGeom prst="rect">
            <a:avLst/>
          </a:prstGeom>
        </p:spPr>
      </p:pic>
      <p:pic>
        <p:nvPicPr>
          <p:cNvPr id="4" name="Picture 3">
            <a:extLst>
              <a:ext uri="{FF2B5EF4-FFF2-40B4-BE49-F238E27FC236}">
                <a16:creationId xmlns:a16="http://schemas.microsoft.com/office/drawing/2014/main" id="{5BF4C5AE-29B6-88BB-E2AD-492056DA6FBC}"/>
              </a:ext>
            </a:extLst>
          </p:cNvPr>
          <p:cNvPicPr>
            <a:picLocks noChangeAspect="1"/>
          </p:cNvPicPr>
          <p:nvPr/>
        </p:nvPicPr>
        <p:blipFill>
          <a:blip r:embed="rId4"/>
          <a:stretch>
            <a:fillRect/>
          </a:stretch>
        </p:blipFill>
        <p:spPr>
          <a:xfrm>
            <a:off x="11226800" y="0"/>
            <a:ext cx="965200" cy="965200"/>
          </a:xfrm>
          <a:prstGeom prst="rect">
            <a:avLst/>
          </a:prstGeom>
        </p:spPr>
      </p:pic>
      <p:sp>
        <p:nvSpPr>
          <p:cNvPr id="5" name="Title 1">
            <a:extLst>
              <a:ext uri="{FF2B5EF4-FFF2-40B4-BE49-F238E27FC236}">
                <a16:creationId xmlns:a16="http://schemas.microsoft.com/office/drawing/2014/main" id="{935F5E1E-D52B-ACAA-296C-9834AF3809B2}"/>
              </a:ext>
            </a:extLst>
          </p:cNvPr>
          <p:cNvSpPr txBox="1"/>
          <p:nvPr/>
        </p:nvSpPr>
        <p:spPr>
          <a:xfrm>
            <a:off x="838200" y="1281475"/>
            <a:ext cx="10594258" cy="96265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b="1" dirty="0">
              <a:latin typeface="Times New Roman" panose="02020603050405020304" pitchFamily="18" charset="0"/>
              <a:cs typeface="Times New Roman" panose="02020603050405020304" pitchFamily="18" charset="0"/>
            </a:endParaRPr>
          </a:p>
        </p:txBody>
      </p:sp>
      <p:pic>
        <p:nvPicPr>
          <p:cNvPr id="7" name="Picture 6" descr="A graph of blue bars&#10;&#10;AI-generated content may be incorrect.">
            <a:extLst>
              <a:ext uri="{FF2B5EF4-FFF2-40B4-BE49-F238E27FC236}">
                <a16:creationId xmlns:a16="http://schemas.microsoft.com/office/drawing/2014/main" id="{A95E8978-0049-DB87-6F60-4E3FCDE2C477}"/>
              </a:ext>
            </a:extLst>
          </p:cNvPr>
          <p:cNvPicPr>
            <a:picLocks noChangeAspect="1"/>
          </p:cNvPicPr>
          <p:nvPr/>
        </p:nvPicPr>
        <p:blipFill>
          <a:blip r:embed="rId5"/>
          <a:stretch>
            <a:fillRect/>
          </a:stretch>
        </p:blipFill>
        <p:spPr>
          <a:xfrm>
            <a:off x="2202425" y="1640459"/>
            <a:ext cx="7600335" cy="3936066"/>
          </a:xfrm>
          <a:prstGeom prst="rect">
            <a:avLst/>
          </a:prstGeom>
          <a:effectLst/>
        </p:spPr>
      </p:pic>
      <p:sp>
        <p:nvSpPr>
          <p:cNvPr id="9" name="TextBox 8">
            <a:extLst>
              <a:ext uri="{FF2B5EF4-FFF2-40B4-BE49-F238E27FC236}">
                <a16:creationId xmlns:a16="http://schemas.microsoft.com/office/drawing/2014/main" id="{ACD0197C-79F6-FB0C-E406-F11B927AACEF}"/>
              </a:ext>
            </a:extLst>
          </p:cNvPr>
          <p:cNvSpPr txBox="1"/>
          <p:nvPr/>
        </p:nvSpPr>
        <p:spPr>
          <a:xfrm>
            <a:off x="3401961" y="5899355"/>
            <a:ext cx="5604387" cy="369332"/>
          </a:xfrm>
          <a:prstGeom prst="rect">
            <a:avLst/>
          </a:prstGeom>
          <a:noFill/>
        </p:spPr>
        <p:txBody>
          <a:bodyPr wrap="square" rtlCol="0">
            <a:spAutoFit/>
          </a:bodyPr>
          <a:lstStyle/>
          <a:p>
            <a:pPr algn="ctr"/>
            <a:r>
              <a:rPr lang="en-US" b="1" dirty="0"/>
              <a:t>Fig1.1: Accuracy Score of different models</a:t>
            </a:r>
            <a:endParaRPr lang="en-IN" b="1" dirty="0"/>
          </a:p>
        </p:txBody>
      </p:sp>
    </p:spTree>
    <p:extLst>
      <p:ext uri="{BB962C8B-B14F-4D97-AF65-F5344CB8AC3E}">
        <p14:creationId xmlns:p14="http://schemas.microsoft.com/office/powerpoint/2010/main" val="775901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CDEBA-C141-0573-F3AC-A938AAF0818F}"/>
            </a:ext>
          </a:extLst>
        </p:cNvPr>
        <p:cNvGrpSpPr/>
        <p:nvPr/>
      </p:nvGrpSpPr>
      <p:grpSpPr>
        <a:xfrm>
          <a:off x="0" y="0"/>
          <a:ext cx="0" cy="0"/>
          <a:chOff x="0" y="0"/>
          <a:chExt cx="0" cy="0"/>
        </a:xfrm>
      </p:grpSpPr>
      <p:grpSp>
        <p:nvGrpSpPr>
          <p:cNvPr id="16" name="Group 15">
            <a:extLst>
              <a:ext uri="{FF2B5EF4-FFF2-40B4-BE49-F238E27FC236}">
                <a16:creationId xmlns:a16="http://schemas.microsoft.com/office/drawing/2014/main" id="{57DC85B2-52CF-4BDD-8CC0-835118B73E3A}"/>
              </a:ext>
            </a:extLst>
          </p:cNvPr>
          <p:cNvGrpSpPr/>
          <p:nvPr/>
        </p:nvGrpSpPr>
        <p:grpSpPr>
          <a:xfrm>
            <a:off x="0" y="-8932"/>
            <a:ext cx="12192000" cy="6866932"/>
            <a:chOff x="0" y="-8932"/>
            <a:chExt cx="12192000" cy="6866932"/>
          </a:xfrm>
        </p:grpSpPr>
        <p:sp>
          <p:nvSpPr>
            <p:cNvPr id="3" name="Rectangle 2">
              <a:extLst>
                <a:ext uri="{FF2B5EF4-FFF2-40B4-BE49-F238E27FC236}">
                  <a16:creationId xmlns:a16="http://schemas.microsoft.com/office/drawing/2014/main" id="{96885190-0440-265F-59D1-2DD0379BDA97}"/>
                </a:ext>
              </a:extLst>
            </p:cNvPr>
            <p:cNvSpPr/>
            <p:nvPr/>
          </p:nvSpPr>
          <p:spPr>
            <a:xfrm>
              <a:off x="0" y="0"/>
              <a:ext cx="12192000" cy="963561"/>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CFA76A74-2A77-AE03-84E7-6879F84A888E}"/>
                </a:ext>
              </a:extLst>
            </p:cNvPr>
            <p:cNvCxnSpPr/>
            <p:nvPr/>
          </p:nvCxnSpPr>
          <p:spPr>
            <a:xfrm>
              <a:off x="0" y="1071718"/>
              <a:ext cx="12192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352D05F-3289-7487-B802-A7DD9CCEC83C}"/>
                </a:ext>
              </a:extLst>
            </p:cNvPr>
            <p:cNvPicPr>
              <a:picLocks noChangeAspect="1"/>
            </p:cNvPicPr>
            <p:nvPr/>
          </p:nvPicPr>
          <p:blipFill>
            <a:blip r:embed="rId2">
              <a:extLst>
                <a:ext uri="{28A0092B-C50C-407E-A947-70E740481C1C}">
                  <a14:useLocalDpi xmlns:a14="http://schemas.microsoft.com/office/drawing/2010/main" val="0"/>
                </a:ext>
              </a:extLst>
            </a:blip>
            <a:srcRect t="5389" b="5789"/>
            <a:stretch>
              <a:fillRect/>
            </a:stretch>
          </p:blipFill>
          <p:spPr>
            <a:xfrm>
              <a:off x="4425745" y="-8932"/>
              <a:ext cx="3340510" cy="981424"/>
            </a:xfrm>
            <a:prstGeom prst="rect">
              <a:avLst/>
            </a:prstGeom>
          </p:spPr>
        </p:pic>
        <p:sp>
          <p:nvSpPr>
            <p:cNvPr id="15" name="Rectangle 14">
              <a:extLst>
                <a:ext uri="{FF2B5EF4-FFF2-40B4-BE49-F238E27FC236}">
                  <a16:creationId xmlns:a16="http://schemas.microsoft.com/office/drawing/2014/main" id="{79881E31-CCFA-4EF5-DA89-346DACC9C06F}"/>
                </a:ext>
              </a:extLst>
            </p:cNvPr>
            <p:cNvSpPr/>
            <p:nvPr/>
          </p:nvSpPr>
          <p:spPr>
            <a:xfrm>
              <a:off x="0" y="6272984"/>
              <a:ext cx="12192000" cy="585016"/>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a:extLst>
              <a:ext uri="{FF2B5EF4-FFF2-40B4-BE49-F238E27FC236}">
                <a16:creationId xmlns:a16="http://schemas.microsoft.com/office/drawing/2014/main" id="{5D92615C-1F08-13E9-D9BD-09856DB533BB}"/>
              </a:ext>
            </a:extLst>
          </p:cNvPr>
          <p:cNvPicPr>
            <a:picLocks noChangeAspect="1"/>
          </p:cNvPicPr>
          <p:nvPr/>
        </p:nvPicPr>
        <p:blipFill>
          <a:blip r:embed="rId3"/>
          <a:stretch>
            <a:fillRect/>
          </a:stretch>
        </p:blipFill>
        <p:spPr>
          <a:xfrm>
            <a:off x="0" y="0"/>
            <a:ext cx="2273300" cy="965200"/>
          </a:xfrm>
          <a:prstGeom prst="rect">
            <a:avLst/>
          </a:prstGeom>
        </p:spPr>
      </p:pic>
      <p:pic>
        <p:nvPicPr>
          <p:cNvPr id="4" name="Picture 3">
            <a:extLst>
              <a:ext uri="{FF2B5EF4-FFF2-40B4-BE49-F238E27FC236}">
                <a16:creationId xmlns:a16="http://schemas.microsoft.com/office/drawing/2014/main" id="{1234C42E-48A9-64B5-A0F3-07E1C8C0AB18}"/>
              </a:ext>
            </a:extLst>
          </p:cNvPr>
          <p:cNvPicPr>
            <a:picLocks noChangeAspect="1"/>
          </p:cNvPicPr>
          <p:nvPr/>
        </p:nvPicPr>
        <p:blipFill>
          <a:blip r:embed="rId4"/>
          <a:stretch>
            <a:fillRect/>
          </a:stretch>
        </p:blipFill>
        <p:spPr>
          <a:xfrm>
            <a:off x="11226800" y="0"/>
            <a:ext cx="965200" cy="965200"/>
          </a:xfrm>
          <a:prstGeom prst="rect">
            <a:avLst/>
          </a:prstGeom>
        </p:spPr>
      </p:pic>
      <p:sp>
        <p:nvSpPr>
          <p:cNvPr id="5" name="Title 1">
            <a:extLst>
              <a:ext uri="{FF2B5EF4-FFF2-40B4-BE49-F238E27FC236}">
                <a16:creationId xmlns:a16="http://schemas.microsoft.com/office/drawing/2014/main" id="{3BD62550-AD6E-60F1-0C5B-3D2441E6AAB2}"/>
              </a:ext>
            </a:extLst>
          </p:cNvPr>
          <p:cNvSpPr txBox="1"/>
          <p:nvPr/>
        </p:nvSpPr>
        <p:spPr>
          <a:xfrm>
            <a:off x="838200" y="1281475"/>
            <a:ext cx="10594258" cy="96265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69CBF1D-36C0-2FA1-AA3F-ADDF03ABD4D1}"/>
              </a:ext>
            </a:extLst>
          </p:cNvPr>
          <p:cNvPicPr>
            <a:picLocks noChangeAspect="1"/>
          </p:cNvPicPr>
          <p:nvPr/>
        </p:nvPicPr>
        <p:blipFill>
          <a:blip r:embed="rId5"/>
          <a:stretch>
            <a:fillRect/>
          </a:stretch>
        </p:blipFill>
        <p:spPr>
          <a:xfrm>
            <a:off x="1553496" y="1234439"/>
            <a:ext cx="8593393" cy="4743569"/>
          </a:xfrm>
          <a:prstGeom prst="rect">
            <a:avLst/>
          </a:prstGeom>
          <a:effectLst/>
        </p:spPr>
      </p:pic>
    </p:spTree>
    <p:extLst>
      <p:ext uri="{BB962C8B-B14F-4D97-AF65-F5344CB8AC3E}">
        <p14:creationId xmlns:p14="http://schemas.microsoft.com/office/powerpoint/2010/main" val="2322374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1E4616-5FE8-6584-1439-8FD239A2218A}"/>
            </a:ext>
          </a:extLst>
        </p:cNvPr>
        <p:cNvGrpSpPr/>
        <p:nvPr/>
      </p:nvGrpSpPr>
      <p:grpSpPr>
        <a:xfrm>
          <a:off x="0" y="0"/>
          <a:ext cx="0" cy="0"/>
          <a:chOff x="0" y="0"/>
          <a:chExt cx="0" cy="0"/>
        </a:xfrm>
      </p:grpSpPr>
      <p:grpSp>
        <p:nvGrpSpPr>
          <p:cNvPr id="16" name="Group 15">
            <a:extLst>
              <a:ext uri="{FF2B5EF4-FFF2-40B4-BE49-F238E27FC236}">
                <a16:creationId xmlns:a16="http://schemas.microsoft.com/office/drawing/2014/main" id="{790508F6-A0FD-D90C-AD89-DD5E7DABE86F}"/>
              </a:ext>
            </a:extLst>
          </p:cNvPr>
          <p:cNvGrpSpPr/>
          <p:nvPr/>
        </p:nvGrpSpPr>
        <p:grpSpPr>
          <a:xfrm>
            <a:off x="0" y="-8932"/>
            <a:ext cx="12192000" cy="6866932"/>
            <a:chOff x="0" y="-8932"/>
            <a:chExt cx="12192000" cy="6866932"/>
          </a:xfrm>
        </p:grpSpPr>
        <p:sp>
          <p:nvSpPr>
            <p:cNvPr id="3" name="Rectangle 2">
              <a:extLst>
                <a:ext uri="{FF2B5EF4-FFF2-40B4-BE49-F238E27FC236}">
                  <a16:creationId xmlns:a16="http://schemas.microsoft.com/office/drawing/2014/main" id="{3AF57519-4022-7912-A906-9204BF7ECEE0}"/>
                </a:ext>
              </a:extLst>
            </p:cNvPr>
            <p:cNvSpPr/>
            <p:nvPr/>
          </p:nvSpPr>
          <p:spPr>
            <a:xfrm>
              <a:off x="0" y="0"/>
              <a:ext cx="12192000" cy="963561"/>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991EE860-F150-E9C9-A7BF-223A1B4F2013}"/>
                </a:ext>
              </a:extLst>
            </p:cNvPr>
            <p:cNvCxnSpPr/>
            <p:nvPr/>
          </p:nvCxnSpPr>
          <p:spPr>
            <a:xfrm>
              <a:off x="0" y="1071718"/>
              <a:ext cx="12192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5CDDC41E-1FFB-1313-F06E-554C770F6B1E}"/>
                </a:ext>
              </a:extLst>
            </p:cNvPr>
            <p:cNvPicPr>
              <a:picLocks noChangeAspect="1"/>
            </p:cNvPicPr>
            <p:nvPr/>
          </p:nvPicPr>
          <p:blipFill>
            <a:blip r:embed="rId2">
              <a:extLst>
                <a:ext uri="{28A0092B-C50C-407E-A947-70E740481C1C}">
                  <a14:useLocalDpi xmlns:a14="http://schemas.microsoft.com/office/drawing/2010/main" val="0"/>
                </a:ext>
              </a:extLst>
            </a:blip>
            <a:srcRect t="5389" b="5789"/>
            <a:stretch>
              <a:fillRect/>
            </a:stretch>
          </p:blipFill>
          <p:spPr>
            <a:xfrm>
              <a:off x="4425745" y="-8932"/>
              <a:ext cx="3340510" cy="981424"/>
            </a:xfrm>
            <a:prstGeom prst="rect">
              <a:avLst/>
            </a:prstGeom>
          </p:spPr>
        </p:pic>
        <p:sp>
          <p:nvSpPr>
            <p:cNvPr id="15" name="Rectangle 14">
              <a:extLst>
                <a:ext uri="{FF2B5EF4-FFF2-40B4-BE49-F238E27FC236}">
                  <a16:creationId xmlns:a16="http://schemas.microsoft.com/office/drawing/2014/main" id="{4EEC7C81-D7DB-500A-430B-26DEA53D7BBF}"/>
                </a:ext>
              </a:extLst>
            </p:cNvPr>
            <p:cNvSpPr/>
            <p:nvPr/>
          </p:nvSpPr>
          <p:spPr>
            <a:xfrm>
              <a:off x="0" y="6272984"/>
              <a:ext cx="12192000" cy="585016"/>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a:extLst>
              <a:ext uri="{FF2B5EF4-FFF2-40B4-BE49-F238E27FC236}">
                <a16:creationId xmlns:a16="http://schemas.microsoft.com/office/drawing/2014/main" id="{6F89ECFC-1337-3FAA-29E1-674D42CF49EE}"/>
              </a:ext>
            </a:extLst>
          </p:cNvPr>
          <p:cNvPicPr>
            <a:picLocks noChangeAspect="1"/>
          </p:cNvPicPr>
          <p:nvPr/>
        </p:nvPicPr>
        <p:blipFill>
          <a:blip r:embed="rId3"/>
          <a:stretch>
            <a:fillRect/>
          </a:stretch>
        </p:blipFill>
        <p:spPr>
          <a:xfrm>
            <a:off x="0" y="0"/>
            <a:ext cx="2273300" cy="965200"/>
          </a:xfrm>
          <a:prstGeom prst="rect">
            <a:avLst/>
          </a:prstGeom>
        </p:spPr>
      </p:pic>
      <p:pic>
        <p:nvPicPr>
          <p:cNvPr id="4" name="Picture 3">
            <a:extLst>
              <a:ext uri="{FF2B5EF4-FFF2-40B4-BE49-F238E27FC236}">
                <a16:creationId xmlns:a16="http://schemas.microsoft.com/office/drawing/2014/main" id="{18E838DB-68B4-624C-A70C-08C7D1748DD3}"/>
              </a:ext>
            </a:extLst>
          </p:cNvPr>
          <p:cNvPicPr>
            <a:picLocks noChangeAspect="1"/>
          </p:cNvPicPr>
          <p:nvPr/>
        </p:nvPicPr>
        <p:blipFill>
          <a:blip r:embed="rId4"/>
          <a:stretch>
            <a:fillRect/>
          </a:stretch>
        </p:blipFill>
        <p:spPr>
          <a:xfrm>
            <a:off x="11226800" y="0"/>
            <a:ext cx="965200" cy="965200"/>
          </a:xfrm>
          <a:prstGeom prst="rect">
            <a:avLst/>
          </a:prstGeom>
        </p:spPr>
      </p:pic>
      <p:sp>
        <p:nvSpPr>
          <p:cNvPr id="5" name="Title 1">
            <a:extLst>
              <a:ext uri="{FF2B5EF4-FFF2-40B4-BE49-F238E27FC236}">
                <a16:creationId xmlns:a16="http://schemas.microsoft.com/office/drawing/2014/main" id="{F2486313-824A-1243-3BD1-C1BFA79A0126}"/>
              </a:ext>
            </a:extLst>
          </p:cNvPr>
          <p:cNvSpPr txBox="1"/>
          <p:nvPr/>
        </p:nvSpPr>
        <p:spPr>
          <a:xfrm>
            <a:off x="838200" y="1281475"/>
            <a:ext cx="10594258" cy="96265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CD63FEC-7014-F7A4-8677-123E9AD93357}"/>
              </a:ext>
            </a:extLst>
          </p:cNvPr>
          <p:cNvSpPr txBox="1"/>
          <p:nvPr/>
        </p:nvSpPr>
        <p:spPr>
          <a:xfrm>
            <a:off x="747252" y="1455174"/>
            <a:ext cx="10479548" cy="4585871"/>
          </a:xfrm>
          <a:prstGeom prst="rect">
            <a:avLst/>
          </a:prstGeom>
          <a:noFill/>
        </p:spPr>
        <p:txBody>
          <a:bodyPr wrap="square" rtlCol="0">
            <a:spAutoFit/>
          </a:bodyPr>
          <a:lstStyle/>
          <a:p>
            <a:r>
              <a:rPr lang="en-US" sz="3200" b="1" dirty="0"/>
              <a:t>IMPACT OF VENUE AND MOMENTUM ON RESULTS;</a:t>
            </a:r>
          </a:p>
          <a:p>
            <a:endParaRPr lang="en-IN" sz="2000" b="1" dirty="0"/>
          </a:p>
          <a:p>
            <a:r>
              <a:rPr lang="en-IN" sz="2000" b="1" dirty="0"/>
              <a:t>Impact of venue:</a:t>
            </a:r>
            <a:endParaRPr lang="en-US" sz="2000" b="1" dirty="0"/>
          </a:p>
          <a:p>
            <a:pPr marL="800100" lvl="1" indent="-342900">
              <a:buFont typeface="Arial" panose="020B0604020202020204" pitchFamily="34" charset="0"/>
              <a:buChar char="•"/>
            </a:pPr>
            <a:r>
              <a:rPr lang="en-US" sz="2000" b="1" dirty="0"/>
              <a:t>	</a:t>
            </a:r>
            <a:r>
              <a:rPr lang="en-US" sz="2000" dirty="0"/>
              <a:t>Some stadiums are naturally high or low scoring due to pitch, boundary size, 	altitude, etc.</a:t>
            </a:r>
          </a:p>
          <a:p>
            <a:pPr marL="800100" lvl="1" indent="-342900">
              <a:buFont typeface="Arial" panose="020B0604020202020204" pitchFamily="34" charset="0"/>
              <a:buChar char="•"/>
            </a:pPr>
            <a:r>
              <a:rPr lang="en-US" sz="2000" dirty="0"/>
              <a:t>	Examples:</a:t>
            </a:r>
          </a:p>
          <a:p>
            <a:pPr marL="1257300" lvl="2" indent="-342900">
              <a:buFont typeface="Arial" panose="020B0604020202020204" pitchFamily="34" charset="0"/>
              <a:buChar char="•"/>
            </a:pPr>
            <a:r>
              <a:rPr lang="en-US" sz="2000" dirty="0"/>
              <a:t>	</a:t>
            </a:r>
            <a:r>
              <a:rPr lang="en-US" sz="2000" dirty="0" err="1"/>
              <a:t>Chinnaswamy</a:t>
            </a:r>
            <a:r>
              <a:rPr lang="en-US" sz="2000" dirty="0"/>
              <a:t> Stadium (Bangalore): Known for high scores, small 	boundaries, batting-friendly.</a:t>
            </a:r>
          </a:p>
          <a:p>
            <a:pPr marL="1257300" lvl="2" indent="-342900">
              <a:buFont typeface="Arial" panose="020B0604020202020204" pitchFamily="34" charset="0"/>
              <a:buChar char="•"/>
            </a:pPr>
            <a:r>
              <a:rPr lang="en-US" sz="2000" dirty="0"/>
              <a:t>	Chepauk (Chennai): Slower pitch, favors spinners, low average scores.</a:t>
            </a:r>
          </a:p>
          <a:p>
            <a:pPr marL="800100" lvl="1" indent="-342900">
              <a:buFont typeface="Arial" panose="020B0604020202020204" pitchFamily="34" charset="0"/>
              <a:buChar char="•"/>
            </a:pPr>
            <a:r>
              <a:rPr lang="en-US" sz="2000" dirty="0"/>
              <a:t>	What We Did:</a:t>
            </a:r>
          </a:p>
          <a:p>
            <a:pPr marL="1257300" lvl="2" indent="-342900">
              <a:buFont typeface="Arial" panose="020B0604020202020204" pitchFamily="34" charset="0"/>
              <a:buChar char="•"/>
            </a:pPr>
            <a:r>
              <a:rPr lang="en-US" sz="2000" dirty="0"/>
              <a:t>	Encoded venue as a categorical variable.</a:t>
            </a:r>
          </a:p>
          <a:p>
            <a:pPr marL="1257300" lvl="2" indent="-342900">
              <a:buFont typeface="Arial" panose="020B0604020202020204" pitchFamily="34" charset="0"/>
              <a:buChar char="•"/>
            </a:pPr>
            <a:r>
              <a:rPr lang="en-US" sz="2000" dirty="0"/>
              <a:t>	Observed strong correlation between venue and predicted score.</a:t>
            </a:r>
          </a:p>
          <a:p>
            <a:pPr marL="1257300" lvl="2" indent="-342900">
              <a:buFont typeface="Arial" panose="020B0604020202020204" pitchFamily="34" charset="0"/>
              <a:buChar char="•"/>
            </a:pPr>
            <a:r>
              <a:rPr lang="en-US" sz="2000" dirty="0"/>
              <a:t>	Helped models adjust expectations based on location.</a:t>
            </a:r>
          </a:p>
          <a:p>
            <a:endParaRPr lang="en-US" sz="2000" b="1" dirty="0"/>
          </a:p>
        </p:txBody>
      </p:sp>
    </p:spTree>
    <p:extLst>
      <p:ext uri="{BB962C8B-B14F-4D97-AF65-F5344CB8AC3E}">
        <p14:creationId xmlns:p14="http://schemas.microsoft.com/office/powerpoint/2010/main" val="596028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C35DF-9F30-76CF-1B9A-A8DC8BC07F4A}"/>
            </a:ext>
          </a:extLst>
        </p:cNvPr>
        <p:cNvGrpSpPr/>
        <p:nvPr/>
      </p:nvGrpSpPr>
      <p:grpSpPr>
        <a:xfrm>
          <a:off x="0" y="0"/>
          <a:ext cx="0" cy="0"/>
          <a:chOff x="0" y="0"/>
          <a:chExt cx="0" cy="0"/>
        </a:xfrm>
      </p:grpSpPr>
      <p:grpSp>
        <p:nvGrpSpPr>
          <p:cNvPr id="16" name="Group 15">
            <a:extLst>
              <a:ext uri="{FF2B5EF4-FFF2-40B4-BE49-F238E27FC236}">
                <a16:creationId xmlns:a16="http://schemas.microsoft.com/office/drawing/2014/main" id="{73C2ADE4-2F33-5BA0-6145-815A1CFD80EA}"/>
              </a:ext>
            </a:extLst>
          </p:cNvPr>
          <p:cNvGrpSpPr/>
          <p:nvPr/>
        </p:nvGrpSpPr>
        <p:grpSpPr>
          <a:xfrm>
            <a:off x="0" y="-8932"/>
            <a:ext cx="12192000" cy="6866932"/>
            <a:chOff x="0" y="-8932"/>
            <a:chExt cx="12192000" cy="6866932"/>
          </a:xfrm>
        </p:grpSpPr>
        <p:sp>
          <p:nvSpPr>
            <p:cNvPr id="3" name="Rectangle 2">
              <a:extLst>
                <a:ext uri="{FF2B5EF4-FFF2-40B4-BE49-F238E27FC236}">
                  <a16:creationId xmlns:a16="http://schemas.microsoft.com/office/drawing/2014/main" id="{E4F6C4FC-DF5B-C57F-C256-9E774AF0CB37}"/>
                </a:ext>
              </a:extLst>
            </p:cNvPr>
            <p:cNvSpPr/>
            <p:nvPr/>
          </p:nvSpPr>
          <p:spPr>
            <a:xfrm>
              <a:off x="0" y="0"/>
              <a:ext cx="12192000" cy="963561"/>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8EF50678-ADC8-B422-F870-40BB1074F885}"/>
                </a:ext>
              </a:extLst>
            </p:cNvPr>
            <p:cNvCxnSpPr/>
            <p:nvPr/>
          </p:nvCxnSpPr>
          <p:spPr>
            <a:xfrm>
              <a:off x="0" y="1071718"/>
              <a:ext cx="12192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4715217-6C03-9EA8-D3C7-C4782223590C}"/>
                </a:ext>
              </a:extLst>
            </p:cNvPr>
            <p:cNvPicPr>
              <a:picLocks noChangeAspect="1"/>
            </p:cNvPicPr>
            <p:nvPr/>
          </p:nvPicPr>
          <p:blipFill>
            <a:blip r:embed="rId2">
              <a:extLst>
                <a:ext uri="{28A0092B-C50C-407E-A947-70E740481C1C}">
                  <a14:useLocalDpi xmlns:a14="http://schemas.microsoft.com/office/drawing/2010/main" val="0"/>
                </a:ext>
              </a:extLst>
            </a:blip>
            <a:srcRect t="5389" b="5789"/>
            <a:stretch>
              <a:fillRect/>
            </a:stretch>
          </p:blipFill>
          <p:spPr>
            <a:xfrm>
              <a:off x="4425745" y="-8932"/>
              <a:ext cx="3340510" cy="981424"/>
            </a:xfrm>
            <a:prstGeom prst="rect">
              <a:avLst/>
            </a:prstGeom>
          </p:spPr>
        </p:pic>
        <p:sp>
          <p:nvSpPr>
            <p:cNvPr id="15" name="Rectangle 14">
              <a:extLst>
                <a:ext uri="{FF2B5EF4-FFF2-40B4-BE49-F238E27FC236}">
                  <a16:creationId xmlns:a16="http://schemas.microsoft.com/office/drawing/2014/main" id="{46063DE0-CBC5-E0B6-E0C8-32E723E0BCC1}"/>
                </a:ext>
              </a:extLst>
            </p:cNvPr>
            <p:cNvSpPr/>
            <p:nvPr/>
          </p:nvSpPr>
          <p:spPr>
            <a:xfrm>
              <a:off x="0" y="6272984"/>
              <a:ext cx="12192000" cy="585016"/>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a:extLst>
              <a:ext uri="{FF2B5EF4-FFF2-40B4-BE49-F238E27FC236}">
                <a16:creationId xmlns:a16="http://schemas.microsoft.com/office/drawing/2014/main" id="{B13D4B0A-CF3C-6960-622D-9B3E66441183}"/>
              </a:ext>
            </a:extLst>
          </p:cNvPr>
          <p:cNvPicPr>
            <a:picLocks noChangeAspect="1"/>
          </p:cNvPicPr>
          <p:nvPr/>
        </p:nvPicPr>
        <p:blipFill>
          <a:blip r:embed="rId3"/>
          <a:stretch>
            <a:fillRect/>
          </a:stretch>
        </p:blipFill>
        <p:spPr>
          <a:xfrm>
            <a:off x="0" y="0"/>
            <a:ext cx="2273300" cy="965200"/>
          </a:xfrm>
          <a:prstGeom prst="rect">
            <a:avLst/>
          </a:prstGeom>
        </p:spPr>
      </p:pic>
      <p:pic>
        <p:nvPicPr>
          <p:cNvPr id="4" name="Picture 3">
            <a:extLst>
              <a:ext uri="{FF2B5EF4-FFF2-40B4-BE49-F238E27FC236}">
                <a16:creationId xmlns:a16="http://schemas.microsoft.com/office/drawing/2014/main" id="{8A5EC368-530F-67CD-E04D-ABB948E25DE1}"/>
              </a:ext>
            </a:extLst>
          </p:cNvPr>
          <p:cNvPicPr>
            <a:picLocks noChangeAspect="1"/>
          </p:cNvPicPr>
          <p:nvPr/>
        </p:nvPicPr>
        <p:blipFill>
          <a:blip r:embed="rId4"/>
          <a:stretch>
            <a:fillRect/>
          </a:stretch>
        </p:blipFill>
        <p:spPr>
          <a:xfrm>
            <a:off x="11226800" y="0"/>
            <a:ext cx="965200" cy="965200"/>
          </a:xfrm>
          <a:prstGeom prst="rect">
            <a:avLst/>
          </a:prstGeom>
        </p:spPr>
      </p:pic>
      <p:sp>
        <p:nvSpPr>
          <p:cNvPr id="5" name="Title 1">
            <a:extLst>
              <a:ext uri="{FF2B5EF4-FFF2-40B4-BE49-F238E27FC236}">
                <a16:creationId xmlns:a16="http://schemas.microsoft.com/office/drawing/2014/main" id="{33345177-C66B-7372-6B63-9732F49CD3F4}"/>
              </a:ext>
            </a:extLst>
          </p:cNvPr>
          <p:cNvSpPr txBox="1"/>
          <p:nvPr/>
        </p:nvSpPr>
        <p:spPr>
          <a:xfrm>
            <a:off x="838200" y="1281475"/>
            <a:ext cx="10594258" cy="96265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C77E021-2F66-C3DF-464D-926B989253FB}"/>
              </a:ext>
            </a:extLst>
          </p:cNvPr>
          <p:cNvSpPr txBox="1"/>
          <p:nvPr/>
        </p:nvSpPr>
        <p:spPr>
          <a:xfrm>
            <a:off x="747252" y="1455174"/>
            <a:ext cx="10479548" cy="5016758"/>
          </a:xfrm>
          <a:prstGeom prst="rect">
            <a:avLst/>
          </a:prstGeom>
          <a:noFill/>
        </p:spPr>
        <p:txBody>
          <a:bodyPr wrap="square" rtlCol="0">
            <a:spAutoFit/>
          </a:bodyPr>
          <a:lstStyle/>
          <a:p>
            <a:r>
              <a:rPr lang="en-IN" sz="2000" b="1" dirty="0"/>
              <a:t>Impact of momentum:</a:t>
            </a:r>
            <a:endParaRPr lang="en-US" sz="2000" b="1" dirty="0"/>
          </a:p>
          <a:p>
            <a:pPr marL="800100" lvl="1" indent="-342900">
              <a:buFont typeface="Arial" panose="020B0604020202020204" pitchFamily="34" charset="0"/>
              <a:buChar char="•"/>
            </a:pPr>
            <a:r>
              <a:rPr lang="en-US" sz="2000" b="1" dirty="0"/>
              <a:t>Momentum</a:t>
            </a:r>
            <a:r>
              <a:rPr lang="en-US" sz="2000" dirty="0"/>
              <a:t> </a:t>
            </a:r>
            <a:r>
              <a:rPr lang="en-US" sz="2000" b="1" dirty="0"/>
              <a:t>Shifts</a:t>
            </a:r>
            <a:r>
              <a:rPr lang="en-US" sz="2000" dirty="0"/>
              <a:t>:</a:t>
            </a:r>
          </a:p>
          <a:p>
            <a:pPr marL="1257300" lvl="2" indent="-342900">
              <a:buFont typeface="Arial" panose="020B0604020202020204" pitchFamily="34" charset="0"/>
              <a:buChar char="•"/>
            </a:pPr>
            <a:r>
              <a:rPr lang="en-US" sz="2000" dirty="0"/>
              <a:t>Scoring rates and wicket falls can change rapidly, impacting the final score significantly.</a:t>
            </a:r>
          </a:p>
          <a:p>
            <a:pPr marL="1257300" lvl="2" indent="-342900">
              <a:buFont typeface="Arial" panose="020B0604020202020204" pitchFamily="34" charset="0"/>
              <a:buChar char="•"/>
            </a:pPr>
            <a:r>
              <a:rPr lang="en-US" sz="2000" dirty="0"/>
              <a:t> </a:t>
            </a:r>
            <a:r>
              <a:rPr lang="en-US" sz="2000" b="1" dirty="0"/>
              <a:t>Modelling</a:t>
            </a:r>
            <a:r>
              <a:rPr lang="en-US" sz="2000" dirty="0"/>
              <a:t> </a:t>
            </a:r>
            <a:r>
              <a:rPr lang="en-US" sz="2000" b="1" dirty="0"/>
              <a:t>Challenge</a:t>
            </a:r>
            <a:r>
              <a:rPr lang="en-US" sz="2000" dirty="0"/>
              <a:t>:</a:t>
            </a:r>
          </a:p>
          <a:p>
            <a:pPr marL="1714500" lvl="3" indent="-342900">
              <a:buFont typeface="Arial" panose="020B0604020202020204" pitchFamily="34" charset="0"/>
              <a:buChar char="•"/>
            </a:pPr>
            <a:r>
              <a:rPr lang="en-US" sz="2000" dirty="0"/>
              <a:t>Traditional models often fail to capture these dynamic changes effectively.</a:t>
            </a:r>
          </a:p>
          <a:p>
            <a:pPr marL="1257300" lvl="2" indent="-342900">
              <a:buFont typeface="Arial" panose="020B0604020202020204" pitchFamily="34" charset="0"/>
              <a:buChar char="•"/>
            </a:pPr>
            <a:r>
              <a:rPr lang="en-US" sz="2000" b="1" dirty="0"/>
              <a:t>Our</a:t>
            </a:r>
            <a:r>
              <a:rPr lang="en-US" sz="2000" dirty="0"/>
              <a:t> </a:t>
            </a:r>
            <a:r>
              <a:rPr lang="en-US" sz="2000" b="1" dirty="0"/>
              <a:t>Approach</a:t>
            </a:r>
            <a:r>
              <a:rPr lang="en-US" sz="2000" dirty="0"/>
              <a:t>:</a:t>
            </a:r>
          </a:p>
          <a:p>
            <a:pPr marL="1714500" lvl="3" indent="-342900">
              <a:buFont typeface="Arial" panose="020B0604020202020204" pitchFamily="34" charset="0"/>
              <a:buChar char="•"/>
            </a:pPr>
            <a:r>
              <a:rPr lang="en-US" sz="2000" dirty="0"/>
              <a:t>Included features like run rate trends and recent over performance</a:t>
            </a:r>
          </a:p>
          <a:p>
            <a:pPr marL="1714500" lvl="3" indent="-342900">
              <a:buFont typeface="Arial" panose="020B0604020202020204" pitchFamily="34" charset="0"/>
              <a:buChar char="•"/>
            </a:pPr>
            <a:r>
              <a:rPr lang="en-US" sz="2000" dirty="0"/>
              <a:t>Engineered inputs such as runs in last 2–3 overs, wickets in last 5 overs</a:t>
            </a:r>
          </a:p>
          <a:p>
            <a:pPr marL="1714500" lvl="3" indent="-342900">
              <a:buFont typeface="Arial" panose="020B0604020202020204" pitchFamily="34" charset="0"/>
              <a:buChar char="•"/>
            </a:pPr>
            <a:r>
              <a:rPr lang="en-US" sz="2000" dirty="0"/>
              <a:t>Helped the model understand match acceleration or slowdown patterns</a:t>
            </a:r>
          </a:p>
          <a:p>
            <a:pPr marL="1714500" lvl="3" indent="-342900">
              <a:buFont typeface="Arial" panose="020B0604020202020204" pitchFamily="34" charset="0"/>
              <a:buChar char="•"/>
            </a:pPr>
            <a:r>
              <a:rPr lang="en-US" sz="2000" b="1" dirty="0"/>
              <a:t>Example</a:t>
            </a:r>
            <a:r>
              <a:rPr lang="en-US" sz="2000" dirty="0"/>
              <a:t>:</a:t>
            </a:r>
          </a:p>
          <a:p>
            <a:pPr marL="2171700" lvl="4" indent="-342900">
              <a:buFont typeface="Arial" panose="020B0604020202020204" pitchFamily="34" charset="0"/>
              <a:buChar char="•"/>
            </a:pPr>
            <a:r>
              <a:rPr lang="en-US" sz="2000" dirty="0"/>
              <a:t>Team score: 70/2 after 10 overs</a:t>
            </a:r>
          </a:p>
          <a:p>
            <a:pPr marL="2171700" lvl="4" indent="-342900">
              <a:buFont typeface="Arial" panose="020B0604020202020204" pitchFamily="34" charset="0"/>
              <a:buChar char="•"/>
            </a:pPr>
            <a:r>
              <a:rPr lang="en-US" sz="2000" dirty="0"/>
              <a:t>Scored 120 runs in last 10 overs, ending at 190</a:t>
            </a:r>
          </a:p>
          <a:p>
            <a:pPr marL="2171700" lvl="4" indent="-342900">
              <a:buFont typeface="Arial" panose="020B0604020202020204" pitchFamily="34" charset="0"/>
              <a:buChar char="•"/>
            </a:pPr>
            <a:r>
              <a:rPr lang="en-US" sz="2000" dirty="0"/>
              <a:t>Model predicted a high finish based on stable wickets and rising run rate from overs 8–10</a:t>
            </a:r>
          </a:p>
          <a:p>
            <a:pPr marL="800100" lvl="1" indent="-342900">
              <a:buFont typeface="Arial" panose="020B0604020202020204" pitchFamily="34" charset="0"/>
              <a:buChar char="•"/>
            </a:pPr>
            <a:endParaRPr lang="en-US" sz="2000" b="1" dirty="0"/>
          </a:p>
        </p:txBody>
      </p:sp>
    </p:spTree>
    <p:extLst>
      <p:ext uri="{BB962C8B-B14F-4D97-AF65-F5344CB8AC3E}">
        <p14:creationId xmlns:p14="http://schemas.microsoft.com/office/powerpoint/2010/main" val="3022070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0" y="-8932"/>
            <a:ext cx="12192000" cy="6866932"/>
            <a:chOff x="0" y="-8932"/>
            <a:chExt cx="12192000" cy="6866932"/>
          </a:xfrm>
        </p:grpSpPr>
        <p:sp>
          <p:nvSpPr>
            <p:cNvPr id="3" name="Rectangle 2"/>
            <p:cNvSpPr/>
            <p:nvPr/>
          </p:nvSpPr>
          <p:spPr>
            <a:xfrm>
              <a:off x="0" y="0"/>
              <a:ext cx="12192000" cy="963561"/>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p:cNvCxnSpPr/>
            <p:nvPr/>
          </p:nvCxnSpPr>
          <p:spPr>
            <a:xfrm>
              <a:off x="0" y="1071718"/>
              <a:ext cx="12192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a:extLst>
                <a:ext uri="{28A0092B-C50C-407E-A947-70E740481C1C}">
                  <a14:useLocalDpi xmlns:a14="http://schemas.microsoft.com/office/drawing/2010/main" val="0"/>
                </a:ext>
              </a:extLst>
            </a:blip>
            <a:srcRect t="5389" b="5789"/>
            <a:stretch>
              <a:fillRect/>
            </a:stretch>
          </p:blipFill>
          <p:spPr>
            <a:xfrm>
              <a:off x="4425745" y="-8932"/>
              <a:ext cx="3340510" cy="981424"/>
            </a:xfrm>
            <a:prstGeom prst="rect">
              <a:avLst/>
            </a:prstGeom>
          </p:spPr>
        </p:pic>
        <p:sp>
          <p:nvSpPr>
            <p:cNvPr id="15" name="Rectangle 14"/>
            <p:cNvSpPr/>
            <p:nvPr/>
          </p:nvSpPr>
          <p:spPr>
            <a:xfrm>
              <a:off x="0" y="6272984"/>
              <a:ext cx="12192000" cy="585016"/>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p:cNvPicPr>
            <a:picLocks noChangeAspect="1"/>
          </p:cNvPicPr>
          <p:nvPr/>
        </p:nvPicPr>
        <p:blipFill>
          <a:blip r:embed="rId3"/>
          <a:stretch>
            <a:fillRect/>
          </a:stretch>
        </p:blipFill>
        <p:spPr>
          <a:xfrm>
            <a:off x="0" y="0"/>
            <a:ext cx="2273300" cy="965200"/>
          </a:xfrm>
          <a:prstGeom prst="rect">
            <a:avLst/>
          </a:prstGeom>
        </p:spPr>
      </p:pic>
      <p:pic>
        <p:nvPicPr>
          <p:cNvPr id="4" name="Picture 3"/>
          <p:cNvPicPr>
            <a:picLocks noChangeAspect="1"/>
          </p:cNvPicPr>
          <p:nvPr/>
        </p:nvPicPr>
        <p:blipFill>
          <a:blip r:embed="rId4"/>
          <a:stretch>
            <a:fillRect/>
          </a:stretch>
        </p:blipFill>
        <p:spPr>
          <a:xfrm>
            <a:off x="11226800" y="0"/>
            <a:ext cx="965200" cy="965200"/>
          </a:xfrm>
          <a:prstGeom prst="rect">
            <a:avLst/>
          </a:prstGeom>
        </p:spPr>
      </p:pic>
      <p:sp>
        <p:nvSpPr>
          <p:cNvPr id="5" name="Title 1"/>
          <p:cNvSpPr txBox="1"/>
          <p:nvPr/>
        </p:nvSpPr>
        <p:spPr>
          <a:xfrm>
            <a:off x="838200" y="1281475"/>
            <a:ext cx="10594258" cy="96265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676F764-B91D-C555-42AF-DB7A66617601}"/>
              </a:ext>
            </a:extLst>
          </p:cNvPr>
          <p:cNvSpPr txBox="1"/>
          <p:nvPr/>
        </p:nvSpPr>
        <p:spPr>
          <a:xfrm>
            <a:off x="838200" y="1949160"/>
            <a:ext cx="10194413" cy="3416320"/>
          </a:xfrm>
          <a:prstGeom prst="rect">
            <a:avLst/>
          </a:prstGeom>
          <a:noFill/>
        </p:spPr>
        <p:txBody>
          <a:bodyPr wrap="square" rtlCol="0">
            <a:spAutoFit/>
          </a:bodyPr>
          <a:lstStyle/>
          <a:p>
            <a:r>
              <a:rPr lang="en-US" dirty="0"/>
              <a:t>• The project successfully demonstrated how machine learning models, especially Random Forest, can be used to predict final scores in IPL T20 matches with high accuracy.</a:t>
            </a:r>
          </a:p>
          <a:p>
            <a:endParaRPr lang="en-US" dirty="0"/>
          </a:p>
          <a:p>
            <a:r>
              <a:rPr lang="en-US" dirty="0"/>
              <a:t>• Effective data preprocessing, thoughtful feature selection, and comparative model analysis were key to our results.</a:t>
            </a:r>
          </a:p>
          <a:p>
            <a:endParaRPr lang="en-US" dirty="0"/>
          </a:p>
          <a:p>
            <a:r>
              <a:rPr lang="en-US" dirty="0"/>
              <a:t>• The model provides valuable insights into the flow of a cricket match and the impact of factors like wickets, venue, and overs.</a:t>
            </a:r>
          </a:p>
          <a:p>
            <a:endParaRPr lang="en-US" dirty="0"/>
          </a:p>
          <a:p>
            <a:r>
              <a:rPr lang="en-US" dirty="0"/>
              <a:t>• Although models like KNR and SVM showed potential, ensemble methods like Random Forest offered superior consistency and performance.</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8C4B70-05B6-C494-BD90-D8CBE293634C}"/>
            </a:ext>
          </a:extLst>
        </p:cNvPr>
        <p:cNvGrpSpPr/>
        <p:nvPr/>
      </p:nvGrpSpPr>
      <p:grpSpPr>
        <a:xfrm>
          <a:off x="0" y="0"/>
          <a:ext cx="0" cy="0"/>
          <a:chOff x="0" y="0"/>
          <a:chExt cx="0" cy="0"/>
        </a:xfrm>
      </p:grpSpPr>
      <p:grpSp>
        <p:nvGrpSpPr>
          <p:cNvPr id="16" name="Group 15">
            <a:extLst>
              <a:ext uri="{FF2B5EF4-FFF2-40B4-BE49-F238E27FC236}">
                <a16:creationId xmlns:a16="http://schemas.microsoft.com/office/drawing/2014/main" id="{D2EADD9D-B22F-2250-3107-63A23CF5C06A}"/>
              </a:ext>
            </a:extLst>
          </p:cNvPr>
          <p:cNvGrpSpPr/>
          <p:nvPr/>
        </p:nvGrpSpPr>
        <p:grpSpPr>
          <a:xfrm>
            <a:off x="0" y="-8932"/>
            <a:ext cx="12192000" cy="6866932"/>
            <a:chOff x="0" y="-8932"/>
            <a:chExt cx="12192000" cy="6866932"/>
          </a:xfrm>
        </p:grpSpPr>
        <p:sp>
          <p:nvSpPr>
            <p:cNvPr id="3" name="Rectangle 2">
              <a:extLst>
                <a:ext uri="{FF2B5EF4-FFF2-40B4-BE49-F238E27FC236}">
                  <a16:creationId xmlns:a16="http://schemas.microsoft.com/office/drawing/2014/main" id="{4670256D-42C2-3FD5-2977-F47D8E13CBFA}"/>
                </a:ext>
              </a:extLst>
            </p:cNvPr>
            <p:cNvSpPr/>
            <p:nvPr/>
          </p:nvSpPr>
          <p:spPr>
            <a:xfrm>
              <a:off x="0" y="0"/>
              <a:ext cx="12192000" cy="963561"/>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1D856BC2-B194-2B35-416F-D3A9A6B0C5CC}"/>
                </a:ext>
              </a:extLst>
            </p:cNvPr>
            <p:cNvCxnSpPr/>
            <p:nvPr/>
          </p:nvCxnSpPr>
          <p:spPr>
            <a:xfrm>
              <a:off x="0" y="1071718"/>
              <a:ext cx="12192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91F1F464-1A12-1655-E380-5CB7FCD41AA4}"/>
                </a:ext>
              </a:extLst>
            </p:cNvPr>
            <p:cNvPicPr>
              <a:picLocks noChangeAspect="1"/>
            </p:cNvPicPr>
            <p:nvPr/>
          </p:nvPicPr>
          <p:blipFill>
            <a:blip r:embed="rId2">
              <a:extLst>
                <a:ext uri="{28A0092B-C50C-407E-A947-70E740481C1C}">
                  <a14:useLocalDpi xmlns:a14="http://schemas.microsoft.com/office/drawing/2010/main" val="0"/>
                </a:ext>
              </a:extLst>
            </a:blip>
            <a:srcRect t="5389" b="5789"/>
            <a:stretch>
              <a:fillRect/>
            </a:stretch>
          </p:blipFill>
          <p:spPr>
            <a:xfrm>
              <a:off x="4425745" y="-8932"/>
              <a:ext cx="3340510" cy="981424"/>
            </a:xfrm>
            <a:prstGeom prst="rect">
              <a:avLst/>
            </a:prstGeom>
          </p:spPr>
        </p:pic>
        <p:sp>
          <p:nvSpPr>
            <p:cNvPr id="15" name="Rectangle 14">
              <a:extLst>
                <a:ext uri="{FF2B5EF4-FFF2-40B4-BE49-F238E27FC236}">
                  <a16:creationId xmlns:a16="http://schemas.microsoft.com/office/drawing/2014/main" id="{C8E15CDF-4AD5-4246-38F0-B428D1E5BD93}"/>
                </a:ext>
              </a:extLst>
            </p:cNvPr>
            <p:cNvSpPr/>
            <p:nvPr/>
          </p:nvSpPr>
          <p:spPr>
            <a:xfrm>
              <a:off x="0" y="6272984"/>
              <a:ext cx="12192000" cy="585016"/>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a:extLst>
              <a:ext uri="{FF2B5EF4-FFF2-40B4-BE49-F238E27FC236}">
                <a16:creationId xmlns:a16="http://schemas.microsoft.com/office/drawing/2014/main" id="{0F11B343-9992-1357-C07C-A592D543D462}"/>
              </a:ext>
            </a:extLst>
          </p:cNvPr>
          <p:cNvPicPr>
            <a:picLocks noChangeAspect="1"/>
          </p:cNvPicPr>
          <p:nvPr/>
        </p:nvPicPr>
        <p:blipFill>
          <a:blip r:embed="rId3"/>
          <a:stretch>
            <a:fillRect/>
          </a:stretch>
        </p:blipFill>
        <p:spPr>
          <a:xfrm>
            <a:off x="0" y="0"/>
            <a:ext cx="2273300" cy="965200"/>
          </a:xfrm>
          <a:prstGeom prst="rect">
            <a:avLst/>
          </a:prstGeom>
        </p:spPr>
      </p:pic>
      <p:pic>
        <p:nvPicPr>
          <p:cNvPr id="4" name="Picture 3">
            <a:extLst>
              <a:ext uri="{FF2B5EF4-FFF2-40B4-BE49-F238E27FC236}">
                <a16:creationId xmlns:a16="http://schemas.microsoft.com/office/drawing/2014/main" id="{4532DE07-D175-3160-E188-A9E588F44CC8}"/>
              </a:ext>
            </a:extLst>
          </p:cNvPr>
          <p:cNvPicPr>
            <a:picLocks noChangeAspect="1"/>
          </p:cNvPicPr>
          <p:nvPr/>
        </p:nvPicPr>
        <p:blipFill>
          <a:blip r:embed="rId4"/>
          <a:stretch>
            <a:fillRect/>
          </a:stretch>
        </p:blipFill>
        <p:spPr>
          <a:xfrm>
            <a:off x="11226800" y="0"/>
            <a:ext cx="965200" cy="965200"/>
          </a:xfrm>
          <a:prstGeom prst="rect">
            <a:avLst/>
          </a:prstGeom>
        </p:spPr>
      </p:pic>
      <p:sp>
        <p:nvSpPr>
          <p:cNvPr id="5" name="Title 1">
            <a:extLst>
              <a:ext uri="{FF2B5EF4-FFF2-40B4-BE49-F238E27FC236}">
                <a16:creationId xmlns:a16="http://schemas.microsoft.com/office/drawing/2014/main" id="{EBC143FC-C014-6EC2-FC01-0DEAB3B1C5BB}"/>
              </a:ext>
            </a:extLst>
          </p:cNvPr>
          <p:cNvSpPr txBox="1"/>
          <p:nvPr/>
        </p:nvSpPr>
        <p:spPr>
          <a:xfrm>
            <a:off x="838200" y="1062787"/>
            <a:ext cx="10594258" cy="96265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Why Random Forest Performed best?</a:t>
            </a: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740C6C0-D161-0567-47A6-C6EDC7EA90C6}"/>
              </a:ext>
            </a:extLst>
          </p:cNvPr>
          <p:cNvSpPr txBox="1"/>
          <p:nvPr/>
        </p:nvSpPr>
        <p:spPr>
          <a:xfrm>
            <a:off x="838200" y="1764178"/>
            <a:ext cx="10194413" cy="4801314"/>
          </a:xfrm>
          <a:prstGeom prst="rect">
            <a:avLst/>
          </a:prstGeom>
          <a:noFill/>
        </p:spPr>
        <p:txBody>
          <a:bodyPr wrap="square" rtlCol="0">
            <a:spAutoFit/>
          </a:bodyPr>
          <a:lstStyle/>
          <a:p>
            <a:r>
              <a:rPr lang="en-US" b="1" dirty="0"/>
              <a:t>Handles Complex, Non-linear Patterns Well-</a:t>
            </a:r>
          </a:p>
          <a:p>
            <a:pPr marL="742950" lvl="1" indent="-285750">
              <a:buFont typeface="Arial" panose="020B0604020202020204" pitchFamily="34" charset="0"/>
              <a:buChar char="•"/>
            </a:pPr>
            <a:r>
              <a:rPr lang="en-US" dirty="0"/>
              <a:t>	T20 scores are influenced by many interacting factors (run rate, wickets, venue, etc.).</a:t>
            </a:r>
          </a:p>
          <a:p>
            <a:pPr marL="742950" lvl="1" indent="-285750">
              <a:buFont typeface="Arial" panose="020B0604020202020204" pitchFamily="34" charset="0"/>
              <a:buChar char="•"/>
            </a:pPr>
            <a:r>
              <a:rPr lang="en-US" dirty="0"/>
              <a:t>	Random Forest captures these relationships effectively by building multiple decision 	trees.</a:t>
            </a:r>
          </a:p>
          <a:p>
            <a:endParaRPr lang="en-US" dirty="0"/>
          </a:p>
          <a:p>
            <a:r>
              <a:rPr lang="en-US" b="1" dirty="0"/>
              <a:t>Reduces Overfitting with Ensemble Learning-</a:t>
            </a:r>
          </a:p>
          <a:p>
            <a:pPr marL="742950" lvl="1" indent="-285750">
              <a:buFont typeface="Arial" panose="020B0604020202020204" pitchFamily="34" charset="0"/>
              <a:buChar char="•"/>
            </a:pPr>
            <a:r>
              <a:rPr lang="en-US" dirty="0"/>
              <a:t>	Unlike single decision trees that overfit easily, Random Forest averages multiple trees to 	reduce variance and generalize better on unseen match data.</a:t>
            </a:r>
          </a:p>
          <a:p>
            <a:endParaRPr lang="en-US" dirty="0"/>
          </a:p>
          <a:p>
            <a:r>
              <a:rPr lang="en-US" b="1" dirty="0"/>
              <a:t>Performs Well Without Extensive Hyperparameter Tuning-</a:t>
            </a:r>
          </a:p>
          <a:p>
            <a:pPr marL="742950" lvl="1" indent="-285750">
              <a:buFont typeface="Arial" panose="020B0604020202020204" pitchFamily="34" charset="0"/>
              <a:buChar char="•"/>
            </a:pPr>
            <a:r>
              <a:rPr lang="en-US" dirty="0"/>
              <a:t>	Even with default settings, the model gave reliable results, making it suitable under time constraints.</a:t>
            </a:r>
          </a:p>
          <a:p>
            <a:endParaRPr lang="en-US" dirty="0"/>
          </a:p>
          <a:p>
            <a:r>
              <a:rPr lang="en-US" b="1" dirty="0"/>
              <a:t>Insensitivity to Outliers and Noise</a:t>
            </a:r>
          </a:p>
          <a:p>
            <a:pPr marL="742950" lvl="1" indent="-285750">
              <a:buFont typeface="Arial" panose="020B0604020202020204" pitchFamily="34" charset="0"/>
              <a:buChar char="•"/>
            </a:pPr>
            <a:r>
              <a:rPr lang="en-US" dirty="0"/>
              <a:t>	T20 cricket is full of unpredictable scenarios. Random Forest is robust to such 	irregularities and gives stable predictions.</a:t>
            </a:r>
          </a:p>
          <a:p>
            <a:endParaRPr lang="en-IN" dirty="0"/>
          </a:p>
        </p:txBody>
      </p:sp>
    </p:spTree>
    <p:extLst>
      <p:ext uri="{BB962C8B-B14F-4D97-AF65-F5344CB8AC3E}">
        <p14:creationId xmlns:p14="http://schemas.microsoft.com/office/powerpoint/2010/main" val="1804319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79FCE-CFCC-1F91-4346-D8C209D54FD1}"/>
            </a:ext>
          </a:extLst>
        </p:cNvPr>
        <p:cNvGrpSpPr/>
        <p:nvPr/>
      </p:nvGrpSpPr>
      <p:grpSpPr>
        <a:xfrm>
          <a:off x="0" y="0"/>
          <a:ext cx="0" cy="0"/>
          <a:chOff x="0" y="0"/>
          <a:chExt cx="0" cy="0"/>
        </a:xfrm>
      </p:grpSpPr>
      <p:grpSp>
        <p:nvGrpSpPr>
          <p:cNvPr id="16" name="Group 15">
            <a:extLst>
              <a:ext uri="{FF2B5EF4-FFF2-40B4-BE49-F238E27FC236}">
                <a16:creationId xmlns:a16="http://schemas.microsoft.com/office/drawing/2014/main" id="{C3C47341-28D8-FFE8-B25B-DF59160426BC}"/>
              </a:ext>
            </a:extLst>
          </p:cNvPr>
          <p:cNvGrpSpPr/>
          <p:nvPr/>
        </p:nvGrpSpPr>
        <p:grpSpPr>
          <a:xfrm>
            <a:off x="0" y="-8932"/>
            <a:ext cx="12192000" cy="6866932"/>
            <a:chOff x="0" y="-8932"/>
            <a:chExt cx="12192000" cy="6866932"/>
          </a:xfrm>
        </p:grpSpPr>
        <p:sp>
          <p:nvSpPr>
            <p:cNvPr id="3" name="Rectangle 2">
              <a:extLst>
                <a:ext uri="{FF2B5EF4-FFF2-40B4-BE49-F238E27FC236}">
                  <a16:creationId xmlns:a16="http://schemas.microsoft.com/office/drawing/2014/main" id="{53A46459-86A9-2432-0BA7-8E4F6B918B75}"/>
                </a:ext>
              </a:extLst>
            </p:cNvPr>
            <p:cNvSpPr/>
            <p:nvPr/>
          </p:nvSpPr>
          <p:spPr>
            <a:xfrm>
              <a:off x="0" y="0"/>
              <a:ext cx="12192000" cy="963561"/>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CAD82BAF-12D8-4F10-BBC9-A294955003D5}"/>
                </a:ext>
              </a:extLst>
            </p:cNvPr>
            <p:cNvCxnSpPr/>
            <p:nvPr/>
          </p:nvCxnSpPr>
          <p:spPr>
            <a:xfrm>
              <a:off x="0" y="1071718"/>
              <a:ext cx="12192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530B1185-D9D4-ACA8-E944-03F6F65CF8B8}"/>
                </a:ext>
              </a:extLst>
            </p:cNvPr>
            <p:cNvPicPr>
              <a:picLocks noChangeAspect="1"/>
            </p:cNvPicPr>
            <p:nvPr/>
          </p:nvPicPr>
          <p:blipFill>
            <a:blip r:embed="rId2">
              <a:extLst>
                <a:ext uri="{28A0092B-C50C-407E-A947-70E740481C1C}">
                  <a14:useLocalDpi xmlns:a14="http://schemas.microsoft.com/office/drawing/2010/main" val="0"/>
                </a:ext>
              </a:extLst>
            </a:blip>
            <a:srcRect t="5389" b="5789"/>
            <a:stretch>
              <a:fillRect/>
            </a:stretch>
          </p:blipFill>
          <p:spPr>
            <a:xfrm>
              <a:off x="4425745" y="-8932"/>
              <a:ext cx="3340510" cy="981424"/>
            </a:xfrm>
            <a:prstGeom prst="rect">
              <a:avLst/>
            </a:prstGeom>
          </p:spPr>
        </p:pic>
        <p:sp>
          <p:nvSpPr>
            <p:cNvPr id="15" name="Rectangle 14">
              <a:extLst>
                <a:ext uri="{FF2B5EF4-FFF2-40B4-BE49-F238E27FC236}">
                  <a16:creationId xmlns:a16="http://schemas.microsoft.com/office/drawing/2014/main" id="{D9B5708A-C411-902B-A4AC-39E630EE14F1}"/>
                </a:ext>
              </a:extLst>
            </p:cNvPr>
            <p:cNvSpPr/>
            <p:nvPr/>
          </p:nvSpPr>
          <p:spPr>
            <a:xfrm>
              <a:off x="0" y="6272984"/>
              <a:ext cx="12192000" cy="585016"/>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a:extLst>
              <a:ext uri="{FF2B5EF4-FFF2-40B4-BE49-F238E27FC236}">
                <a16:creationId xmlns:a16="http://schemas.microsoft.com/office/drawing/2014/main" id="{950ABC22-ADD2-F506-90A2-04EA46FD4393}"/>
              </a:ext>
            </a:extLst>
          </p:cNvPr>
          <p:cNvPicPr>
            <a:picLocks noChangeAspect="1"/>
          </p:cNvPicPr>
          <p:nvPr/>
        </p:nvPicPr>
        <p:blipFill>
          <a:blip r:embed="rId3"/>
          <a:stretch>
            <a:fillRect/>
          </a:stretch>
        </p:blipFill>
        <p:spPr>
          <a:xfrm>
            <a:off x="0" y="0"/>
            <a:ext cx="2273300" cy="965200"/>
          </a:xfrm>
          <a:prstGeom prst="rect">
            <a:avLst/>
          </a:prstGeom>
        </p:spPr>
      </p:pic>
      <p:pic>
        <p:nvPicPr>
          <p:cNvPr id="4" name="Picture 3">
            <a:extLst>
              <a:ext uri="{FF2B5EF4-FFF2-40B4-BE49-F238E27FC236}">
                <a16:creationId xmlns:a16="http://schemas.microsoft.com/office/drawing/2014/main" id="{8F36C4E2-F3C4-F327-81E2-E1AD4B3D3568}"/>
              </a:ext>
            </a:extLst>
          </p:cNvPr>
          <p:cNvPicPr>
            <a:picLocks noChangeAspect="1"/>
          </p:cNvPicPr>
          <p:nvPr/>
        </p:nvPicPr>
        <p:blipFill>
          <a:blip r:embed="rId4"/>
          <a:stretch>
            <a:fillRect/>
          </a:stretch>
        </p:blipFill>
        <p:spPr>
          <a:xfrm>
            <a:off x="11226800" y="0"/>
            <a:ext cx="965200" cy="965200"/>
          </a:xfrm>
          <a:prstGeom prst="rect">
            <a:avLst/>
          </a:prstGeom>
        </p:spPr>
      </p:pic>
      <p:sp>
        <p:nvSpPr>
          <p:cNvPr id="5" name="Title 1">
            <a:extLst>
              <a:ext uri="{FF2B5EF4-FFF2-40B4-BE49-F238E27FC236}">
                <a16:creationId xmlns:a16="http://schemas.microsoft.com/office/drawing/2014/main" id="{EEF321CF-6ACB-4946-671C-08C271129DAF}"/>
              </a:ext>
            </a:extLst>
          </p:cNvPr>
          <p:cNvSpPr txBox="1"/>
          <p:nvPr/>
        </p:nvSpPr>
        <p:spPr>
          <a:xfrm>
            <a:off x="838200" y="1281475"/>
            <a:ext cx="10594258" cy="96265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Future Works</a:t>
            </a: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52AB564-78C9-CF97-610A-02E9E7C1F5ED}"/>
              </a:ext>
            </a:extLst>
          </p:cNvPr>
          <p:cNvSpPr txBox="1"/>
          <p:nvPr/>
        </p:nvSpPr>
        <p:spPr>
          <a:xfrm>
            <a:off x="838200" y="1949160"/>
            <a:ext cx="10194413" cy="3139321"/>
          </a:xfrm>
          <a:prstGeom prst="rect">
            <a:avLst/>
          </a:prstGeom>
          <a:noFill/>
        </p:spPr>
        <p:txBody>
          <a:bodyPr wrap="square" rtlCol="0">
            <a:spAutoFit/>
          </a:bodyPr>
          <a:lstStyle/>
          <a:p>
            <a:r>
              <a:rPr lang="en-US" dirty="0"/>
              <a:t>• Implement deep learning models like LSTM to capture temporal dynamics in overs.</a:t>
            </a:r>
          </a:p>
          <a:p>
            <a:endParaRPr lang="en-US" dirty="0"/>
          </a:p>
          <a:p>
            <a:r>
              <a:rPr lang="en-US" dirty="0"/>
              <a:t>• Improve prediction robustness by incorporating weather conditions and ground dimensions.</a:t>
            </a:r>
          </a:p>
          <a:p>
            <a:endParaRPr lang="en-US" dirty="0"/>
          </a:p>
          <a:p>
            <a:r>
              <a:rPr lang="en-US" dirty="0"/>
              <a:t>• Develop a real-time prediction web app with interactive dashboards.</a:t>
            </a:r>
          </a:p>
          <a:p>
            <a:endParaRPr lang="en-US" dirty="0"/>
          </a:p>
          <a:p>
            <a:r>
              <a:rPr lang="en-US" dirty="0"/>
              <a:t>• Expand the scope to include match outcome prediction, win probability, and player-level forecasting (e.g., projected runs/wickets).</a:t>
            </a:r>
          </a:p>
          <a:p>
            <a:endParaRPr lang="en-US" dirty="0"/>
          </a:p>
          <a:p>
            <a:r>
              <a:rPr lang="en-US" dirty="0"/>
              <a:t>• Enhance prediction logic using contextual factors such as batting partnerships and bowler fatigue.</a:t>
            </a:r>
          </a:p>
          <a:p>
            <a:endParaRPr lang="en-IN" dirty="0"/>
          </a:p>
        </p:txBody>
      </p:sp>
    </p:spTree>
    <p:extLst>
      <p:ext uri="{BB962C8B-B14F-4D97-AF65-F5344CB8AC3E}">
        <p14:creationId xmlns:p14="http://schemas.microsoft.com/office/powerpoint/2010/main" val="2565577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0" y="-8932"/>
            <a:ext cx="12192000" cy="6866932"/>
            <a:chOff x="0" y="-8932"/>
            <a:chExt cx="12192000" cy="6866932"/>
          </a:xfrm>
        </p:grpSpPr>
        <p:sp>
          <p:nvSpPr>
            <p:cNvPr id="3" name="Rectangle 2"/>
            <p:cNvSpPr/>
            <p:nvPr/>
          </p:nvSpPr>
          <p:spPr>
            <a:xfrm>
              <a:off x="0" y="0"/>
              <a:ext cx="12192000" cy="963561"/>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p:cNvCxnSpPr/>
            <p:nvPr/>
          </p:nvCxnSpPr>
          <p:spPr>
            <a:xfrm>
              <a:off x="0" y="1071718"/>
              <a:ext cx="12192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a:extLst>
                <a:ext uri="{28A0092B-C50C-407E-A947-70E740481C1C}">
                  <a14:useLocalDpi xmlns:a14="http://schemas.microsoft.com/office/drawing/2010/main" val="0"/>
                </a:ext>
              </a:extLst>
            </a:blip>
            <a:srcRect t="5389" b="5789"/>
            <a:stretch>
              <a:fillRect/>
            </a:stretch>
          </p:blipFill>
          <p:spPr>
            <a:xfrm>
              <a:off x="4425745" y="-8932"/>
              <a:ext cx="3340510" cy="981424"/>
            </a:xfrm>
            <a:prstGeom prst="rect">
              <a:avLst/>
            </a:prstGeom>
          </p:spPr>
        </p:pic>
        <p:sp>
          <p:nvSpPr>
            <p:cNvPr id="15" name="Rectangle 14"/>
            <p:cNvSpPr/>
            <p:nvPr/>
          </p:nvSpPr>
          <p:spPr>
            <a:xfrm>
              <a:off x="0" y="6272984"/>
              <a:ext cx="12192000" cy="585016"/>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p:cNvPicPr>
            <a:picLocks noChangeAspect="1"/>
          </p:cNvPicPr>
          <p:nvPr/>
        </p:nvPicPr>
        <p:blipFill>
          <a:blip r:embed="rId3"/>
          <a:stretch>
            <a:fillRect/>
          </a:stretch>
        </p:blipFill>
        <p:spPr>
          <a:xfrm>
            <a:off x="0" y="0"/>
            <a:ext cx="2273300" cy="965200"/>
          </a:xfrm>
          <a:prstGeom prst="rect">
            <a:avLst/>
          </a:prstGeom>
        </p:spPr>
      </p:pic>
      <p:pic>
        <p:nvPicPr>
          <p:cNvPr id="4" name="Picture 3"/>
          <p:cNvPicPr>
            <a:picLocks noChangeAspect="1"/>
          </p:cNvPicPr>
          <p:nvPr/>
        </p:nvPicPr>
        <p:blipFill>
          <a:blip r:embed="rId4"/>
          <a:stretch>
            <a:fillRect/>
          </a:stretch>
        </p:blipFill>
        <p:spPr>
          <a:xfrm>
            <a:off x="11226800" y="0"/>
            <a:ext cx="965200" cy="965200"/>
          </a:xfrm>
          <a:prstGeom prst="rect">
            <a:avLst/>
          </a:prstGeom>
        </p:spPr>
      </p:pic>
      <p:sp>
        <p:nvSpPr>
          <p:cNvPr id="5" name="Title 1"/>
          <p:cNvSpPr txBox="1"/>
          <p:nvPr/>
        </p:nvSpPr>
        <p:spPr>
          <a:xfrm>
            <a:off x="838200" y="1281475"/>
            <a:ext cx="10594258" cy="96265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B409162-3CFE-E246-AE53-A0CF63C892DA}"/>
              </a:ext>
            </a:extLst>
          </p:cNvPr>
          <p:cNvSpPr txBox="1"/>
          <p:nvPr/>
        </p:nvSpPr>
        <p:spPr>
          <a:xfrm>
            <a:off x="838200" y="1909419"/>
            <a:ext cx="10515600" cy="4401205"/>
          </a:xfrm>
          <a:prstGeom prst="rect">
            <a:avLst/>
          </a:prstGeom>
          <a:noFill/>
        </p:spPr>
        <p:txBody>
          <a:bodyPr wrap="square" rtlCol="0">
            <a:spAutoFit/>
          </a:bodyPr>
          <a:lstStyle/>
          <a:p>
            <a:r>
              <a:rPr lang="en-IN" sz="1400" i="1" dirty="0"/>
              <a:t>[1] S. Sanjaykumar, K. </a:t>
            </a:r>
            <a:r>
              <a:rPr lang="en-IN" sz="1400" i="1" dirty="0" err="1"/>
              <a:t>Udaichi</a:t>
            </a:r>
            <a:r>
              <a:rPr lang="en-IN" sz="1400" i="1" dirty="0"/>
              <a:t>, G. Rajendiran, M. Cretu, and Z. Kozina, “Cricket performance predictions: a comparative analysis of machine learning models for predicting cricket player’s performance in the one day international (</a:t>
            </a:r>
            <a:r>
              <a:rPr lang="en-IN" sz="1400" i="1" dirty="0" err="1"/>
              <a:t>odi</a:t>
            </a:r>
            <a:r>
              <a:rPr lang="en-IN" sz="1400" i="1" dirty="0"/>
              <a:t>) world cup 2023,” Health, sport, rehabilitation, vol. 10, no. 1, pp. 6–19, 2024.</a:t>
            </a:r>
          </a:p>
          <a:p>
            <a:r>
              <a:rPr lang="en-IN" sz="1400" i="1" dirty="0"/>
              <a:t> </a:t>
            </a:r>
          </a:p>
          <a:p>
            <a:r>
              <a:rPr lang="en-IN" sz="1400" i="1" dirty="0"/>
              <a:t>[2] S. Syed and E. M. </a:t>
            </a:r>
            <a:r>
              <a:rPr lang="en-IN" sz="1400" i="1" dirty="0" err="1"/>
              <a:t>Albalawi</a:t>
            </a:r>
            <a:r>
              <a:rPr lang="en-IN" sz="1400" i="1" dirty="0"/>
              <a:t>, “Optimizing cloud resource allocation with machine learning: A comprehensive approach to efficiency and performance,” 2024. </a:t>
            </a:r>
          </a:p>
          <a:p>
            <a:endParaRPr lang="en-IN" sz="1400" i="1" dirty="0"/>
          </a:p>
          <a:p>
            <a:r>
              <a:rPr lang="en-IN" sz="1400" i="1" dirty="0"/>
              <a:t>[3] S. Priya, A. K. Gupta, A. Dwivedi, and A. Prabhakar, “Analysis and winning prediction in t20 cricket using machine learning,” in 2022 Second International Conference on Advances in Electrical, Computing, Communication and Sustainable Technologies (ICAECT), pp. 1–4, 2022.</a:t>
            </a:r>
          </a:p>
          <a:p>
            <a:endParaRPr lang="en-IN" sz="1400" i="1" dirty="0"/>
          </a:p>
          <a:p>
            <a:r>
              <a:rPr lang="en-IN" sz="1400" i="1" dirty="0"/>
              <a:t>[4] A. </a:t>
            </a:r>
            <a:r>
              <a:rPr lang="en-IN" sz="1400" i="1" dirty="0" err="1"/>
              <a:t>Satwani</a:t>
            </a:r>
            <a:r>
              <a:rPr lang="en-IN" sz="1400" i="1" dirty="0"/>
              <a:t>, K. Coutinho, N. John, and J. A. Arul Jothi, “Live cricket predictions for runs and win using machine learning,” in 2024 IEEE 12th International Conference on Intelligent Systems (IS), pp. 1–6, 2024. </a:t>
            </a:r>
          </a:p>
          <a:p>
            <a:endParaRPr lang="en-IN" sz="1400" i="1" dirty="0"/>
          </a:p>
          <a:p>
            <a:r>
              <a:rPr lang="en-IN" sz="1400" i="1" dirty="0"/>
              <a:t>[5] P. Singh, J. Kaur, and L. Singh, “Predicting </a:t>
            </a:r>
            <a:r>
              <a:rPr lang="en-IN" sz="1400" i="1" dirty="0" err="1"/>
              <a:t>ipl</a:t>
            </a:r>
            <a:r>
              <a:rPr lang="en-IN" sz="1400" i="1" dirty="0"/>
              <a:t> victories: An ensemble </a:t>
            </a:r>
            <a:r>
              <a:rPr lang="en-IN" sz="1400" i="1" dirty="0" err="1"/>
              <a:t>modeling</a:t>
            </a:r>
            <a:r>
              <a:rPr lang="en-IN" sz="1400" i="1" dirty="0"/>
              <a:t> approach using comprehensive dataset analysis,” in 2024 2nd International Conference on Artificial Intelligence and Machine Learning Applications Theme: Healthcare and Internet of Things (AIMLA), pp. 1–6, 2024. </a:t>
            </a:r>
          </a:p>
          <a:p>
            <a:endParaRPr lang="en-IN" sz="1400" i="1" dirty="0"/>
          </a:p>
          <a:p>
            <a:r>
              <a:rPr lang="en-IN" sz="1400" i="1" dirty="0"/>
              <a:t>[6] Q. Zaman, M. I. Khattak, S. Nawaz, M. U. Khan, and G. Sahib, “A cluster analysis of the performance of allrounders in t-20 international cricket,” Dialogue Social Science Review (DSSR), vol. 3, no. 1, pp. 520– 544, 2025.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0" y="-8932"/>
            <a:ext cx="12192000" cy="6866932"/>
            <a:chOff x="0" y="-8932"/>
            <a:chExt cx="12192000" cy="6866932"/>
          </a:xfrm>
        </p:grpSpPr>
        <p:sp>
          <p:nvSpPr>
            <p:cNvPr id="3" name="Rectangle 2"/>
            <p:cNvSpPr/>
            <p:nvPr/>
          </p:nvSpPr>
          <p:spPr>
            <a:xfrm>
              <a:off x="0" y="0"/>
              <a:ext cx="12192000" cy="963561"/>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p:cNvCxnSpPr/>
            <p:nvPr/>
          </p:nvCxnSpPr>
          <p:spPr>
            <a:xfrm>
              <a:off x="0" y="1071718"/>
              <a:ext cx="12192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a:extLst>
                <a:ext uri="{28A0092B-C50C-407E-A947-70E740481C1C}">
                  <a14:useLocalDpi xmlns:a14="http://schemas.microsoft.com/office/drawing/2010/main" val="0"/>
                </a:ext>
              </a:extLst>
            </a:blip>
            <a:srcRect t="5389" b="5789"/>
            <a:stretch>
              <a:fillRect/>
            </a:stretch>
          </p:blipFill>
          <p:spPr>
            <a:xfrm>
              <a:off x="4425745" y="-8932"/>
              <a:ext cx="3340510" cy="981424"/>
            </a:xfrm>
            <a:prstGeom prst="rect">
              <a:avLst/>
            </a:prstGeom>
          </p:spPr>
        </p:pic>
        <p:sp>
          <p:nvSpPr>
            <p:cNvPr id="15" name="Rectangle 14"/>
            <p:cNvSpPr/>
            <p:nvPr/>
          </p:nvSpPr>
          <p:spPr>
            <a:xfrm>
              <a:off x="0" y="6272984"/>
              <a:ext cx="12192000" cy="585016"/>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p:cNvPicPr>
            <a:picLocks noChangeAspect="1"/>
          </p:cNvPicPr>
          <p:nvPr/>
        </p:nvPicPr>
        <p:blipFill>
          <a:blip r:embed="rId3"/>
          <a:stretch>
            <a:fillRect/>
          </a:stretch>
        </p:blipFill>
        <p:spPr>
          <a:xfrm>
            <a:off x="0" y="0"/>
            <a:ext cx="2273300" cy="965200"/>
          </a:xfrm>
          <a:prstGeom prst="rect">
            <a:avLst/>
          </a:prstGeom>
        </p:spPr>
      </p:pic>
      <p:pic>
        <p:nvPicPr>
          <p:cNvPr id="4" name="Picture 3"/>
          <p:cNvPicPr>
            <a:picLocks noChangeAspect="1"/>
          </p:cNvPicPr>
          <p:nvPr/>
        </p:nvPicPr>
        <p:blipFill>
          <a:blip r:embed="rId4"/>
          <a:stretch>
            <a:fillRect/>
          </a:stretch>
        </p:blipFill>
        <p:spPr>
          <a:xfrm>
            <a:off x="11226800" y="0"/>
            <a:ext cx="965200" cy="965200"/>
          </a:xfrm>
          <a:prstGeom prst="rect">
            <a:avLst/>
          </a:prstGeom>
        </p:spPr>
      </p:pic>
      <p:sp>
        <p:nvSpPr>
          <p:cNvPr id="6" name="TextBox 5"/>
          <p:cNvSpPr txBox="1"/>
          <p:nvPr/>
        </p:nvSpPr>
        <p:spPr>
          <a:xfrm>
            <a:off x="3539613" y="2959510"/>
            <a:ext cx="5043948"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Thank You</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0" y="-8932"/>
            <a:ext cx="12192000" cy="6866932"/>
            <a:chOff x="0" y="-8932"/>
            <a:chExt cx="12192000" cy="6866932"/>
          </a:xfrm>
        </p:grpSpPr>
        <p:sp>
          <p:nvSpPr>
            <p:cNvPr id="3" name="Rectangle 2"/>
            <p:cNvSpPr/>
            <p:nvPr/>
          </p:nvSpPr>
          <p:spPr>
            <a:xfrm>
              <a:off x="0" y="0"/>
              <a:ext cx="12192000" cy="963561"/>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p:cNvCxnSpPr/>
            <p:nvPr/>
          </p:nvCxnSpPr>
          <p:spPr>
            <a:xfrm>
              <a:off x="0" y="1071718"/>
              <a:ext cx="12192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a:extLst>
                <a:ext uri="{28A0092B-C50C-407E-A947-70E740481C1C}">
                  <a14:useLocalDpi xmlns:a14="http://schemas.microsoft.com/office/drawing/2010/main" val="0"/>
                </a:ext>
              </a:extLst>
            </a:blip>
            <a:srcRect t="5389" b="5789"/>
            <a:stretch>
              <a:fillRect/>
            </a:stretch>
          </p:blipFill>
          <p:spPr>
            <a:xfrm>
              <a:off x="4425745" y="-8932"/>
              <a:ext cx="3340510" cy="981424"/>
            </a:xfrm>
            <a:prstGeom prst="rect">
              <a:avLst/>
            </a:prstGeom>
          </p:spPr>
        </p:pic>
        <p:sp>
          <p:nvSpPr>
            <p:cNvPr id="15" name="Rectangle 14"/>
            <p:cNvSpPr/>
            <p:nvPr/>
          </p:nvSpPr>
          <p:spPr>
            <a:xfrm>
              <a:off x="0" y="6272984"/>
              <a:ext cx="12192000" cy="585016"/>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p:cNvPicPr>
            <a:picLocks noChangeAspect="1"/>
          </p:cNvPicPr>
          <p:nvPr/>
        </p:nvPicPr>
        <p:blipFill>
          <a:blip r:embed="rId3"/>
          <a:stretch>
            <a:fillRect/>
          </a:stretch>
        </p:blipFill>
        <p:spPr>
          <a:xfrm>
            <a:off x="0" y="0"/>
            <a:ext cx="2273300" cy="965200"/>
          </a:xfrm>
          <a:prstGeom prst="rect">
            <a:avLst/>
          </a:prstGeom>
        </p:spPr>
      </p:pic>
      <p:pic>
        <p:nvPicPr>
          <p:cNvPr id="4" name="Picture 3"/>
          <p:cNvPicPr>
            <a:picLocks noChangeAspect="1"/>
          </p:cNvPicPr>
          <p:nvPr/>
        </p:nvPicPr>
        <p:blipFill>
          <a:blip r:embed="rId4"/>
          <a:stretch>
            <a:fillRect/>
          </a:stretch>
        </p:blipFill>
        <p:spPr>
          <a:xfrm>
            <a:off x="11226800" y="0"/>
            <a:ext cx="965200" cy="965200"/>
          </a:xfrm>
          <a:prstGeom prst="rect">
            <a:avLst/>
          </a:prstGeom>
        </p:spPr>
      </p:pic>
      <p:sp>
        <p:nvSpPr>
          <p:cNvPr id="5" name="Title 1"/>
          <p:cNvSpPr txBox="1"/>
          <p:nvPr/>
        </p:nvSpPr>
        <p:spPr>
          <a:xfrm>
            <a:off x="838200" y="1281475"/>
            <a:ext cx="10594258" cy="96265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A1F659B-6CB8-8B33-5838-33730D6A145F}"/>
              </a:ext>
            </a:extLst>
          </p:cNvPr>
          <p:cNvSpPr txBox="1"/>
          <p:nvPr/>
        </p:nvSpPr>
        <p:spPr>
          <a:xfrm>
            <a:off x="1022555" y="2133600"/>
            <a:ext cx="1040990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Cricket is no longer just a sport— it has become a rich domain for data analytics and predictive </a:t>
            </a:r>
            <a:r>
              <a:rPr lang="en-US" dirty="0" err="1"/>
              <a:t>modelli</a:t>
            </a:r>
            <a:r>
              <a:rPr lang="en-US" dirty="0"/>
              <a:t>.</a:t>
            </a:r>
          </a:p>
          <a:p>
            <a:endParaRPr lang="en-US" dirty="0"/>
          </a:p>
          <a:p>
            <a:pPr marL="285750" indent="-285750">
              <a:buFont typeface="Arial" panose="020B0604020202020204" pitchFamily="34" charset="0"/>
              <a:buChar char="•"/>
            </a:pPr>
            <a:r>
              <a:rPr lang="en-US" dirty="0"/>
              <a:t>With the growing availability of real-time and historical match data, Machine Learning (ML) has emerged as a powerful tool to predict:</a:t>
            </a:r>
          </a:p>
          <a:p>
            <a:pPr marL="742950" lvl="1" indent="-285750">
              <a:buFont typeface="Arial" panose="020B0604020202020204" pitchFamily="34" charset="0"/>
              <a:buChar char="•"/>
            </a:pPr>
            <a:r>
              <a:rPr lang="en-US" dirty="0"/>
              <a:t>	Match outcomes</a:t>
            </a:r>
          </a:p>
          <a:p>
            <a:pPr marL="742950" lvl="1" indent="-285750">
              <a:buFont typeface="Arial" panose="020B0604020202020204" pitchFamily="34" charset="0"/>
              <a:buChar char="•"/>
            </a:pPr>
            <a:r>
              <a:rPr lang="en-US" dirty="0"/>
              <a:t>	Player performances</a:t>
            </a:r>
          </a:p>
          <a:p>
            <a:pPr marL="742950" lvl="1" indent="-285750">
              <a:buFont typeface="Arial" panose="020B0604020202020204" pitchFamily="34" charset="0"/>
              <a:buChar char="•"/>
            </a:pPr>
            <a:r>
              <a:rPr lang="en-US" dirty="0"/>
              <a:t>	Final scores (our focus)</a:t>
            </a:r>
          </a:p>
          <a:p>
            <a:endParaRPr lang="en-US" dirty="0"/>
          </a:p>
          <a:p>
            <a:pPr marL="285750" indent="-285750">
              <a:buFont typeface="Arial" panose="020B0604020202020204" pitchFamily="34" charset="0"/>
              <a:buChar char="•"/>
            </a:pPr>
            <a:r>
              <a:rPr lang="en-US" dirty="0"/>
              <a:t>This project explores how ML algorithms can be applied to </a:t>
            </a:r>
            <a:r>
              <a:rPr lang="en-US" b="1" dirty="0"/>
              <a:t>predict cricket scores more accurately</a:t>
            </a:r>
            <a:r>
              <a:rPr lang="en-US" dirty="0"/>
              <a:t>, making the process more </a:t>
            </a:r>
            <a:r>
              <a:rPr lang="en-US" b="1" dirty="0"/>
              <a:t>scientific and data-driven</a:t>
            </a:r>
            <a:r>
              <a:rPr lang="en-US" dirty="0"/>
              <a:t> rather than guesswork.</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0" y="-8932"/>
            <a:ext cx="12192000" cy="6866932"/>
            <a:chOff x="0" y="-8932"/>
            <a:chExt cx="12192000" cy="6866932"/>
          </a:xfrm>
        </p:grpSpPr>
        <p:sp>
          <p:nvSpPr>
            <p:cNvPr id="3" name="Rectangle 2"/>
            <p:cNvSpPr/>
            <p:nvPr/>
          </p:nvSpPr>
          <p:spPr>
            <a:xfrm>
              <a:off x="0" y="0"/>
              <a:ext cx="12192000" cy="963561"/>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p:cNvCxnSpPr/>
            <p:nvPr/>
          </p:nvCxnSpPr>
          <p:spPr>
            <a:xfrm>
              <a:off x="0" y="1071718"/>
              <a:ext cx="12192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a:extLst>
                <a:ext uri="{28A0092B-C50C-407E-A947-70E740481C1C}">
                  <a14:useLocalDpi xmlns:a14="http://schemas.microsoft.com/office/drawing/2010/main" val="0"/>
                </a:ext>
              </a:extLst>
            </a:blip>
            <a:srcRect t="5389" b="5789"/>
            <a:stretch>
              <a:fillRect/>
            </a:stretch>
          </p:blipFill>
          <p:spPr>
            <a:xfrm>
              <a:off x="4425745" y="-8932"/>
              <a:ext cx="3340510" cy="981424"/>
            </a:xfrm>
            <a:prstGeom prst="rect">
              <a:avLst/>
            </a:prstGeom>
          </p:spPr>
        </p:pic>
        <p:sp>
          <p:nvSpPr>
            <p:cNvPr id="15" name="Rectangle 14"/>
            <p:cNvSpPr/>
            <p:nvPr/>
          </p:nvSpPr>
          <p:spPr>
            <a:xfrm>
              <a:off x="0" y="6272984"/>
              <a:ext cx="12192000" cy="585016"/>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p:cNvPicPr>
            <a:picLocks noChangeAspect="1"/>
          </p:cNvPicPr>
          <p:nvPr/>
        </p:nvPicPr>
        <p:blipFill>
          <a:blip r:embed="rId3"/>
          <a:stretch>
            <a:fillRect/>
          </a:stretch>
        </p:blipFill>
        <p:spPr>
          <a:xfrm>
            <a:off x="0" y="0"/>
            <a:ext cx="2273300" cy="965200"/>
          </a:xfrm>
          <a:prstGeom prst="rect">
            <a:avLst/>
          </a:prstGeom>
        </p:spPr>
      </p:pic>
      <p:pic>
        <p:nvPicPr>
          <p:cNvPr id="4" name="Picture 3"/>
          <p:cNvPicPr>
            <a:picLocks noChangeAspect="1"/>
          </p:cNvPicPr>
          <p:nvPr/>
        </p:nvPicPr>
        <p:blipFill>
          <a:blip r:embed="rId4"/>
          <a:stretch>
            <a:fillRect/>
          </a:stretch>
        </p:blipFill>
        <p:spPr>
          <a:xfrm>
            <a:off x="11226800" y="0"/>
            <a:ext cx="965200" cy="965200"/>
          </a:xfrm>
          <a:prstGeom prst="rect">
            <a:avLst/>
          </a:prstGeom>
        </p:spPr>
      </p:pic>
      <p:sp>
        <p:nvSpPr>
          <p:cNvPr id="5" name="Title 1"/>
          <p:cNvSpPr txBox="1"/>
          <p:nvPr/>
        </p:nvSpPr>
        <p:spPr>
          <a:xfrm>
            <a:off x="838200" y="1178605"/>
            <a:ext cx="10594258" cy="96265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B7251F8-75E3-E1C5-B6AA-E4774D41CE2A}"/>
              </a:ext>
            </a:extLst>
          </p:cNvPr>
          <p:cNvSpPr txBox="1"/>
          <p:nvPr/>
        </p:nvSpPr>
        <p:spPr>
          <a:xfrm>
            <a:off x="943897" y="2141257"/>
            <a:ext cx="1028290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To develop a machine learning model for accurately predicting cricket scores using ball-by-ball data.</a:t>
            </a:r>
          </a:p>
          <a:p>
            <a:endParaRPr lang="en-US" dirty="0"/>
          </a:p>
          <a:p>
            <a:pPr marL="285750" indent="-285750">
              <a:buFont typeface="Arial" panose="020B0604020202020204" pitchFamily="34" charset="0"/>
              <a:buChar char="•"/>
            </a:pPr>
            <a:r>
              <a:rPr lang="en-US" dirty="0"/>
              <a:t>To perform feature engineering on real-world datasets for identifying key match variables.</a:t>
            </a:r>
          </a:p>
          <a:p>
            <a:endParaRPr lang="en-US" dirty="0"/>
          </a:p>
          <a:p>
            <a:pPr marL="285750" indent="-285750">
              <a:buFont typeface="Arial" panose="020B0604020202020204" pitchFamily="34" charset="0"/>
              <a:buChar char="•"/>
            </a:pPr>
            <a:r>
              <a:rPr lang="en-US" dirty="0"/>
              <a:t>To compare multiple ML algorithms (e.g., Random Forest, </a:t>
            </a:r>
            <a:r>
              <a:rPr lang="en-US" dirty="0" err="1"/>
              <a:t>XGBoost</a:t>
            </a:r>
            <a:r>
              <a:rPr lang="en-US" dirty="0"/>
              <a:t>, SVM) and evaluate their performance.</a:t>
            </a:r>
          </a:p>
          <a:p>
            <a:endParaRPr lang="en-US" dirty="0"/>
          </a:p>
          <a:p>
            <a:pPr marL="285750" indent="-285750">
              <a:buFont typeface="Arial" panose="020B0604020202020204" pitchFamily="34" charset="0"/>
              <a:buChar char="•"/>
            </a:pPr>
            <a:r>
              <a:rPr lang="en-US" dirty="0"/>
              <a:t>To identify the most suitable model for handling the dynamic nature of cricket data.</a:t>
            </a:r>
          </a:p>
          <a:p>
            <a:endParaRPr lang="en-US" dirty="0"/>
          </a:p>
          <a:p>
            <a:pPr marL="285750" indent="-285750">
              <a:buFont typeface="Arial" panose="020B0604020202020204" pitchFamily="34" charset="0"/>
              <a:buChar char="•"/>
            </a:pPr>
            <a:r>
              <a:rPr lang="en-US" dirty="0"/>
              <a:t>To contribute toward data-driven decision-making in cricket through predictive analytics.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0" y="-8932"/>
            <a:ext cx="12192000" cy="6866932"/>
            <a:chOff x="0" y="-8932"/>
            <a:chExt cx="12192000" cy="6866932"/>
          </a:xfrm>
        </p:grpSpPr>
        <p:sp>
          <p:nvSpPr>
            <p:cNvPr id="3" name="Rectangle 2"/>
            <p:cNvSpPr/>
            <p:nvPr/>
          </p:nvSpPr>
          <p:spPr>
            <a:xfrm>
              <a:off x="0" y="0"/>
              <a:ext cx="12192000" cy="963561"/>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p:cNvCxnSpPr/>
            <p:nvPr/>
          </p:nvCxnSpPr>
          <p:spPr>
            <a:xfrm>
              <a:off x="0" y="1071718"/>
              <a:ext cx="12192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a:extLst>
                <a:ext uri="{28A0092B-C50C-407E-A947-70E740481C1C}">
                  <a14:useLocalDpi xmlns:a14="http://schemas.microsoft.com/office/drawing/2010/main" val="0"/>
                </a:ext>
              </a:extLst>
            </a:blip>
            <a:srcRect t="5389" b="5789"/>
            <a:stretch>
              <a:fillRect/>
            </a:stretch>
          </p:blipFill>
          <p:spPr>
            <a:xfrm>
              <a:off x="4425745" y="-8932"/>
              <a:ext cx="3340510" cy="981424"/>
            </a:xfrm>
            <a:prstGeom prst="rect">
              <a:avLst/>
            </a:prstGeom>
          </p:spPr>
        </p:pic>
        <p:sp>
          <p:nvSpPr>
            <p:cNvPr id="15" name="Rectangle 14"/>
            <p:cNvSpPr/>
            <p:nvPr/>
          </p:nvSpPr>
          <p:spPr>
            <a:xfrm>
              <a:off x="0" y="6272984"/>
              <a:ext cx="12192000" cy="585016"/>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p:cNvPicPr>
            <a:picLocks noChangeAspect="1"/>
          </p:cNvPicPr>
          <p:nvPr/>
        </p:nvPicPr>
        <p:blipFill>
          <a:blip r:embed="rId3"/>
          <a:stretch>
            <a:fillRect/>
          </a:stretch>
        </p:blipFill>
        <p:spPr>
          <a:xfrm>
            <a:off x="0" y="0"/>
            <a:ext cx="2273300" cy="965200"/>
          </a:xfrm>
          <a:prstGeom prst="rect">
            <a:avLst/>
          </a:prstGeom>
        </p:spPr>
      </p:pic>
      <p:pic>
        <p:nvPicPr>
          <p:cNvPr id="4" name="Picture 3"/>
          <p:cNvPicPr>
            <a:picLocks noChangeAspect="1"/>
          </p:cNvPicPr>
          <p:nvPr/>
        </p:nvPicPr>
        <p:blipFill>
          <a:blip r:embed="rId4"/>
          <a:stretch>
            <a:fillRect/>
          </a:stretch>
        </p:blipFill>
        <p:spPr>
          <a:xfrm>
            <a:off x="11226800" y="0"/>
            <a:ext cx="965200" cy="965200"/>
          </a:xfrm>
          <a:prstGeom prst="rect">
            <a:avLst/>
          </a:prstGeom>
        </p:spPr>
      </p:pic>
      <p:sp>
        <p:nvSpPr>
          <p:cNvPr id="5" name="Title 1"/>
          <p:cNvSpPr txBox="1"/>
          <p:nvPr/>
        </p:nvSpPr>
        <p:spPr>
          <a:xfrm>
            <a:off x="838200" y="1281475"/>
            <a:ext cx="10594258" cy="96265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B4C0FFB-8CBB-1958-B9BA-6BB7D496D4E8}"/>
              </a:ext>
            </a:extLst>
          </p:cNvPr>
          <p:cNvSpPr txBox="1"/>
          <p:nvPr/>
        </p:nvSpPr>
        <p:spPr>
          <a:xfrm>
            <a:off x="965200" y="1936218"/>
            <a:ext cx="10253406" cy="3754874"/>
          </a:xfrm>
          <a:prstGeom prst="rect">
            <a:avLst/>
          </a:prstGeom>
          <a:noFill/>
        </p:spPr>
        <p:txBody>
          <a:bodyPr wrap="square" rtlCol="0">
            <a:spAutoFit/>
          </a:bodyPr>
          <a:lstStyle/>
          <a:p>
            <a:pPr marL="285750" indent="-285750">
              <a:buFont typeface="Arial" panose="020B0604020202020204" pitchFamily="34" charset="0"/>
              <a:buChar char="•"/>
            </a:pPr>
            <a:r>
              <a:rPr lang="en-IN" sz="1400" dirty="0"/>
              <a:t>Shristi et al.</a:t>
            </a:r>
          </a:p>
          <a:p>
            <a:r>
              <a:rPr lang="en-IN" sz="1400" dirty="0"/>
              <a:t>	Used Random Forest and other classifiers on IPL data (2008–2020); achieved 74% accuracy, highlighted venue data 	as a critical feature.</a:t>
            </a:r>
          </a:p>
          <a:p>
            <a:endParaRPr lang="en-IN" sz="1400" dirty="0"/>
          </a:p>
          <a:p>
            <a:pPr marL="285750" indent="-285750">
              <a:buFont typeface="Arial" panose="020B0604020202020204" pitchFamily="34" charset="0"/>
              <a:buChar char="•"/>
            </a:pPr>
            <a:r>
              <a:rPr lang="en-IN" sz="1400" dirty="0"/>
              <a:t>Aryan et al.</a:t>
            </a:r>
          </a:p>
          <a:p>
            <a:r>
              <a:rPr lang="en-IN" sz="1400" dirty="0"/>
              <a:t>	Applied </a:t>
            </a:r>
            <a:r>
              <a:rPr lang="en-IN" sz="1400" dirty="0" err="1"/>
              <a:t>XGBoost</a:t>
            </a:r>
            <a:r>
              <a:rPr lang="en-IN" sz="1400" dirty="0"/>
              <a:t> and Random Forest on ball-by-ball data from </a:t>
            </a:r>
            <a:r>
              <a:rPr lang="en-IN" sz="1400" dirty="0" err="1"/>
              <a:t>CricSheet</a:t>
            </a:r>
            <a:r>
              <a:rPr lang="en-IN" sz="1400" dirty="0"/>
              <a:t>; achieved 99.99% win prediction accuracy 	using effective feature selection.</a:t>
            </a:r>
          </a:p>
          <a:p>
            <a:endParaRPr lang="en-IN" sz="1400" dirty="0"/>
          </a:p>
          <a:p>
            <a:pPr marL="285750" indent="-285750">
              <a:buFont typeface="Arial" panose="020B0604020202020204" pitchFamily="34" charset="0"/>
              <a:buChar char="•"/>
            </a:pPr>
            <a:r>
              <a:rPr lang="en-IN" sz="1400" dirty="0" err="1"/>
              <a:t>Pritpal</a:t>
            </a:r>
            <a:r>
              <a:rPr lang="en-IN" sz="1400" dirty="0"/>
              <a:t> et al.</a:t>
            </a:r>
          </a:p>
          <a:p>
            <a:r>
              <a:rPr lang="en-IN" sz="1400" dirty="0"/>
              <a:t>	Used ensemble models (Random Forest, Decision Trees) on IPL datasets; found weather and player performance 	key to improving accuracy.</a:t>
            </a:r>
          </a:p>
          <a:p>
            <a:endParaRPr lang="en-IN" sz="1400" dirty="0"/>
          </a:p>
          <a:p>
            <a:pPr marL="285750" indent="-285750">
              <a:buFont typeface="Arial" panose="020B0604020202020204" pitchFamily="34" charset="0"/>
              <a:buChar char="•"/>
            </a:pPr>
            <a:r>
              <a:rPr lang="en-IN" sz="1400" dirty="0" err="1"/>
              <a:t>Qamaruz</a:t>
            </a:r>
            <a:r>
              <a:rPr lang="en-IN" sz="1400" dirty="0"/>
              <a:t> Zaman et al.</a:t>
            </a:r>
          </a:p>
          <a:p>
            <a:r>
              <a:rPr lang="en-IN" sz="1400" dirty="0"/>
              <a:t>	Used K-means clustering to categorize T20 all-rounders by performance metrics (e.g., economy rate, strike rate).</a:t>
            </a:r>
          </a:p>
          <a:p>
            <a:endParaRPr lang="en-IN" sz="1400" dirty="0"/>
          </a:p>
          <a:p>
            <a:pPr marL="285750" indent="-285750">
              <a:buFont typeface="Arial" panose="020B0604020202020204" pitchFamily="34" charset="0"/>
              <a:buChar char="•"/>
            </a:pPr>
            <a:r>
              <a:rPr lang="en-IN" sz="1400" dirty="0"/>
              <a:t>Singhvi et al.</a:t>
            </a:r>
          </a:p>
          <a:p>
            <a:r>
              <a:rPr lang="en-IN" sz="1400" dirty="0"/>
              <a:t>	Explored ensemble models and ELO rating system for match winner prediction using over 5,000 match records.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0" y="-8932"/>
            <a:ext cx="12192000" cy="6866932"/>
            <a:chOff x="0" y="-8932"/>
            <a:chExt cx="12192000" cy="6866932"/>
          </a:xfrm>
        </p:grpSpPr>
        <p:sp>
          <p:nvSpPr>
            <p:cNvPr id="3" name="Rectangle 2"/>
            <p:cNvSpPr/>
            <p:nvPr/>
          </p:nvSpPr>
          <p:spPr>
            <a:xfrm>
              <a:off x="0" y="0"/>
              <a:ext cx="12192000" cy="963561"/>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p:cNvCxnSpPr/>
            <p:nvPr/>
          </p:nvCxnSpPr>
          <p:spPr>
            <a:xfrm>
              <a:off x="0" y="1071718"/>
              <a:ext cx="12192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a:extLst>
                <a:ext uri="{28A0092B-C50C-407E-A947-70E740481C1C}">
                  <a14:useLocalDpi xmlns:a14="http://schemas.microsoft.com/office/drawing/2010/main" val="0"/>
                </a:ext>
              </a:extLst>
            </a:blip>
            <a:srcRect t="5389" b="5789"/>
            <a:stretch>
              <a:fillRect/>
            </a:stretch>
          </p:blipFill>
          <p:spPr>
            <a:xfrm>
              <a:off x="4425745" y="-8932"/>
              <a:ext cx="3340510" cy="981424"/>
            </a:xfrm>
            <a:prstGeom prst="rect">
              <a:avLst/>
            </a:prstGeom>
          </p:spPr>
        </p:pic>
        <p:sp>
          <p:nvSpPr>
            <p:cNvPr id="15" name="Rectangle 14"/>
            <p:cNvSpPr/>
            <p:nvPr/>
          </p:nvSpPr>
          <p:spPr>
            <a:xfrm>
              <a:off x="0" y="6272984"/>
              <a:ext cx="12192000" cy="585016"/>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p:cNvPicPr>
            <a:picLocks noChangeAspect="1"/>
          </p:cNvPicPr>
          <p:nvPr/>
        </p:nvPicPr>
        <p:blipFill>
          <a:blip r:embed="rId3"/>
          <a:stretch>
            <a:fillRect/>
          </a:stretch>
        </p:blipFill>
        <p:spPr>
          <a:xfrm>
            <a:off x="0" y="0"/>
            <a:ext cx="2273300" cy="965200"/>
          </a:xfrm>
          <a:prstGeom prst="rect">
            <a:avLst/>
          </a:prstGeom>
        </p:spPr>
      </p:pic>
      <p:pic>
        <p:nvPicPr>
          <p:cNvPr id="4" name="Picture 3"/>
          <p:cNvPicPr>
            <a:picLocks noChangeAspect="1"/>
          </p:cNvPicPr>
          <p:nvPr/>
        </p:nvPicPr>
        <p:blipFill>
          <a:blip r:embed="rId4"/>
          <a:stretch>
            <a:fillRect/>
          </a:stretch>
        </p:blipFill>
        <p:spPr>
          <a:xfrm>
            <a:off x="11226800" y="0"/>
            <a:ext cx="965200" cy="965200"/>
          </a:xfrm>
          <a:prstGeom prst="rect">
            <a:avLst/>
          </a:prstGeom>
        </p:spPr>
      </p:pic>
      <p:sp>
        <p:nvSpPr>
          <p:cNvPr id="5" name="Title 1"/>
          <p:cNvSpPr txBox="1"/>
          <p:nvPr/>
        </p:nvSpPr>
        <p:spPr>
          <a:xfrm>
            <a:off x="838200" y="1281475"/>
            <a:ext cx="10594258" cy="96265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11A4130-2E68-5CDC-5DA5-A00F290AA560}"/>
              </a:ext>
            </a:extLst>
          </p:cNvPr>
          <p:cNvSpPr txBox="1"/>
          <p:nvPr/>
        </p:nvSpPr>
        <p:spPr>
          <a:xfrm>
            <a:off x="982494" y="2363821"/>
            <a:ext cx="10449964" cy="2862322"/>
          </a:xfrm>
          <a:prstGeom prst="rect">
            <a:avLst/>
          </a:prstGeom>
          <a:noFill/>
        </p:spPr>
        <p:txBody>
          <a:bodyPr wrap="square" rtlCol="0">
            <a:spAutoFit/>
          </a:bodyPr>
          <a:lstStyle/>
          <a:p>
            <a:pPr marL="285750" indent="-285750">
              <a:buFont typeface="Arial" panose="020B0604020202020204" pitchFamily="34" charset="0"/>
              <a:buChar char="•"/>
            </a:pPr>
            <a:r>
              <a:rPr lang="en-US" dirty="0"/>
              <a:t>Cricket score prediction is inherently complex due to dynamic match conditions and multiple influencing factors (e.g., player form, pitch, weather).</a:t>
            </a:r>
          </a:p>
          <a:p>
            <a:endParaRPr lang="en-US" dirty="0"/>
          </a:p>
          <a:p>
            <a:pPr marL="285750" indent="-285750">
              <a:buFont typeface="Arial" panose="020B0604020202020204" pitchFamily="34" charset="0"/>
              <a:buChar char="•"/>
            </a:pPr>
            <a:r>
              <a:rPr lang="en-US" dirty="0"/>
              <a:t>Traditional statistical methods cannot model nonlinear patterns and adapt to real-time game dynamics.</a:t>
            </a:r>
          </a:p>
          <a:p>
            <a:endParaRPr lang="en-US" dirty="0"/>
          </a:p>
          <a:p>
            <a:pPr marL="285750" indent="-285750">
              <a:buFont typeface="Arial" panose="020B0604020202020204" pitchFamily="34" charset="0"/>
              <a:buChar char="•"/>
            </a:pPr>
            <a:r>
              <a:rPr lang="en-US" dirty="0"/>
              <a:t>There is a need for a robust, data-driven machine learning approach that </a:t>
            </a:r>
            <a:r>
              <a:rPr lang="en-US" dirty="0" err="1"/>
              <a:t>utilises</a:t>
            </a:r>
            <a:r>
              <a:rPr lang="en-US" dirty="0"/>
              <a:t> historical and in-game data for accurate and reliable score prediction.</a:t>
            </a:r>
          </a:p>
          <a:p>
            <a:endParaRPr lang="en-US"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0" y="-8932"/>
            <a:ext cx="12192000" cy="6866932"/>
            <a:chOff x="0" y="-8932"/>
            <a:chExt cx="12192000" cy="6866932"/>
          </a:xfrm>
        </p:grpSpPr>
        <p:sp>
          <p:nvSpPr>
            <p:cNvPr id="3" name="Rectangle 2"/>
            <p:cNvSpPr/>
            <p:nvPr/>
          </p:nvSpPr>
          <p:spPr>
            <a:xfrm>
              <a:off x="0" y="0"/>
              <a:ext cx="12192000" cy="963561"/>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p:cNvCxnSpPr/>
            <p:nvPr/>
          </p:nvCxnSpPr>
          <p:spPr>
            <a:xfrm>
              <a:off x="0" y="1071718"/>
              <a:ext cx="12192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a:extLst>
                <a:ext uri="{28A0092B-C50C-407E-A947-70E740481C1C}">
                  <a14:useLocalDpi xmlns:a14="http://schemas.microsoft.com/office/drawing/2010/main" val="0"/>
                </a:ext>
              </a:extLst>
            </a:blip>
            <a:srcRect t="5389" b="5789"/>
            <a:stretch>
              <a:fillRect/>
            </a:stretch>
          </p:blipFill>
          <p:spPr>
            <a:xfrm>
              <a:off x="4425745" y="-8932"/>
              <a:ext cx="3340510" cy="981424"/>
            </a:xfrm>
            <a:prstGeom prst="rect">
              <a:avLst/>
            </a:prstGeom>
          </p:spPr>
        </p:pic>
        <p:sp>
          <p:nvSpPr>
            <p:cNvPr id="15" name="Rectangle 14"/>
            <p:cNvSpPr/>
            <p:nvPr/>
          </p:nvSpPr>
          <p:spPr>
            <a:xfrm>
              <a:off x="0" y="6272984"/>
              <a:ext cx="12192000" cy="585016"/>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p:cNvPicPr>
            <a:picLocks noChangeAspect="1"/>
          </p:cNvPicPr>
          <p:nvPr/>
        </p:nvPicPr>
        <p:blipFill>
          <a:blip r:embed="rId3"/>
          <a:stretch>
            <a:fillRect/>
          </a:stretch>
        </p:blipFill>
        <p:spPr>
          <a:xfrm>
            <a:off x="0" y="0"/>
            <a:ext cx="2273300" cy="965200"/>
          </a:xfrm>
          <a:prstGeom prst="rect">
            <a:avLst/>
          </a:prstGeom>
        </p:spPr>
      </p:pic>
      <p:pic>
        <p:nvPicPr>
          <p:cNvPr id="4" name="Picture 3"/>
          <p:cNvPicPr>
            <a:picLocks noChangeAspect="1"/>
          </p:cNvPicPr>
          <p:nvPr/>
        </p:nvPicPr>
        <p:blipFill>
          <a:blip r:embed="rId4"/>
          <a:stretch>
            <a:fillRect/>
          </a:stretch>
        </p:blipFill>
        <p:spPr>
          <a:xfrm>
            <a:off x="11226800" y="0"/>
            <a:ext cx="965200" cy="965200"/>
          </a:xfrm>
          <a:prstGeom prst="rect">
            <a:avLst/>
          </a:prstGeom>
        </p:spPr>
      </p:pic>
      <p:sp>
        <p:nvSpPr>
          <p:cNvPr id="5" name="Title 1"/>
          <p:cNvSpPr txBox="1"/>
          <p:nvPr/>
        </p:nvSpPr>
        <p:spPr>
          <a:xfrm>
            <a:off x="838200" y="1281475"/>
            <a:ext cx="10594258" cy="96265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Methodology (</a:t>
            </a:r>
            <a:r>
              <a:rPr lang="en-US" sz="3200" dirty="0"/>
              <a:t>Data Collection and Integration</a:t>
            </a:r>
            <a:r>
              <a:rPr lang="en-IN" sz="3200" b="1"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0B58B6F3-98A8-2B61-EB3C-76D599AC420F}"/>
              </a:ext>
            </a:extLst>
          </p:cNvPr>
          <p:cNvSpPr txBox="1"/>
          <p:nvPr/>
        </p:nvSpPr>
        <p:spPr>
          <a:xfrm>
            <a:off x="1022903" y="1886732"/>
            <a:ext cx="10224851" cy="4278094"/>
          </a:xfrm>
          <a:prstGeom prst="rect">
            <a:avLst/>
          </a:prstGeom>
          <a:noFill/>
        </p:spPr>
        <p:txBody>
          <a:bodyPr wrap="square" rtlCol="0">
            <a:spAutoFit/>
          </a:bodyPr>
          <a:lstStyle/>
          <a:p>
            <a:pPr marL="285750" indent="-285750">
              <a:buFont typeface="Arial" panose="020B0604020202020204" pitchFamily="34" charset="0"/>
              <a:buChar char="•"/>
            </a:pPr>
            <a:r>
              <a:rPr lang="en-US" sz="1600" b="1" dirty="0"/>
              <a:t>Data</a:t>
            </a:r>
            <a:r>
              <a:rPr lang="en-US" sz="1600" dirty="0"/>
              <a:t> </a:t>
            </a:r>
            <a:r>
              <a:rPr lang="en-US" sz="1600" b="1" dirty="0"/>
              <a:t>Sources</a:t>
            </a:r>
            <a:r>
              <a:rPr lang="en-US" sz="1600" dirty="0"/>
              <a:t>:</a:t>
            </a:r>
          </a:p>
          <a:p>
            <a:pPr marL="285750" indent="-285750">
              <a:buFont typeface="Arial" panose="020B0604020202020204" pitchFamily="34" charset="0"/>
              <a:buChar char="•"/>
            </a:pPr>
            <a:r>
              <a:rPr lang="en-US" sz="1600" dirty="0"/>
              <a:t>Reliable sources like </a:t>
            </a:r>
            <a:r>
              <a:rPr lang="en-US" sz="1600" dirty="0" err="1"/>
              <a:t>Cricinfo</a:t>
            </a:r>
            <a:r>
              <a:rPr lang="en-US" sz="1600" dirty="0"/>
              <a:t> and Kaggle were used to ensure data accuracy.</a:t>
            </a:r>
          </a:p>
          <a:p>
            <a:pPr marL="285750" indent="-285750">
              <a:buFont typeface="Arial" panose="020B0604020202020204" pitchFamily="34" charset="0"/>
              <a:buChar char="•"/>
            </a:pPr>
            <a:r>
              <a:rPr lang="en-US" sz="1600" dirty="0"/>
              <a:t>These sources provide comprehensive historical match data, which is crucial for training machine learning models.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Data</a:t>
            </a:r>
            <a:r>
              <a:rPr lang="en-US" sz="1600" dirty="0"/>
              <a:t> </a:t>
            </a:r>
            <a:r>
              <a:rPr lang="en-US" sz="1600" b="1" dirty="0"/>
              <a:t>Description</a:t>
            </a:r>
            <a:r>
              <a:rPr lang="en-US" sz="1600" dirty="0"/>
              <a:t>:</a:t>
            </a:r>
          </a:p>
          <a:p>
            <a:pPr marL="285750" indent="-285750">
              <a:buFont typeface="Arial" panose="020B0604020202020204" pitchFamily="34" charset="0"/>
              <a:buChar char="•"/>
            </a:pPr>
            <a:r>
              <a:rPr lang="en-US" sz="1600" dirty="0"/>
              <a:t>Ball-by-ball match data: This granular data captures the dynamics of each delivery, allowing for detailed feature engineering.</a:t>
            </a:r>
          </a:p>
          <a:p>
            <a:pPr marL="285750" indent="-285750">
              <a:buFont typeface="Arial" panose="020B0604020202020204" pitchFamily="34" charset="0"/>
              <a:buChar char="•"/>
            </a:pPr>
            <a:r>
              <a:rPr lang="en-US" sz="1600" dirty="0"/>
              <a:t>Player and team statistics: Includes information like player scores, batting averages, bowling figures, and team performance, which are important for predicting outcomes.</a:t>
            </a:r>
          </a:p>
          <a:p>
            <a:pPr marL="285750" indent="-285750">
              <a:buFont typeface="Arial" panose="020B0604020202020204" pitchFamily="34" charset="0"/>
              <a:buChar char="•"/>
            </a:pPr>
            <a:r>
              <a:rPr lang="en-US" sz="1600" dirty="0"/>
              <a:t>Venue details: Ground-specific information, as pitch conditions and stadium characteristics can significantly influence match scores.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Importance</a:t>
            </a:r>
            <a:r>
              <a:rPr lang="en-US" sz="1600" dirty="0"/>
              <a:t>:</a:t>
            </a:r>
          </a:p>
          <a:p>
            <a:pPr marL="285750" indent="-285750">
              <a:buFont typeface="Arial" panose="020B0604020202020204" pitchFamily="34" charset="0"/>
              <a:buChar char="•"/>
            </a:pPr>
            <a:r>
              <a:rPr lang="en-US" sz="1600" dirty="0"/>
              <a:t>High-quality, comprehensive data is essential for building accurate and reliable predictive models.</a:t>
            </a:r>
          </a:p>
          <a:p>
            <a:pPr marL="285750" indent="-285750">
              <a:buFont typeface="Arial" panose="020B0604020202020204" pitchFamily="34" charset="0"/>
              <a:buChar char="•"/>
            </a:pPr>
            <a:r>
              <a:rPr lang="en-US" sz="1600" dirty="0"/>
              <a:t>Combining data from multiple sources ensures a more complete representation of the factors affecting cricket scores.</a:t>
            </a:r>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D0862-C11C-A16C-70CA-8F7F7192DDF7}"/>
            </a:ext>
          </a:extLst>
        </p:cNvPr>
        <p:cNvGrpSpPr/>
        <p:nvPr/>
      </p:nvGrpSpPr>
      <p:grpSpPr>
        <a:xfrm>
          <a:off x="0" y="0"/>
          <a:ext cx="0" cy="0"/>
          <a:chOff x="0" y="0"/>
          <a:chExt cx="0" cy="0"/>
        </a:xfrm>
      </p:grpSpPr>
      <p:grpSp>
        <p:nvGrpSpPr>
          <p:cNvPr id="16" name="Group 15">
            <a:extLst>
              <a:ext uri="{FF2B5EF4-FFF2-40B4-BE49-F238E27FC236}">
                <a16:creationId xmlns:a16="http://schemas.microsoft.com/office/drawing/2014/main" id="{7E76E328-4725-2656-D349-1EABEA65C86F}"/>
              </a:ext>
            </a:extLst>
          </p:cNvPr>
          <p:cNvGrpSpPr/>
          <p:nvPr/>
        </p:nvGrpSpPr>
        <p:grpSpPr>
          <a:xfrm>
            <a:off x="0" y="-8932"/>
            <a:ext cx="12192000" cy="6866932"/>
            <a:chOff x="0" y="-8932"/>
            <a:chExt cx="12192000" cy="6866932"/>
          </a:xfrm>
        </p:grpSpPr>
        <p:sp>
          <p:nvSpPr>
            <p:cNvPr id="3" name="Rectangle 2">
              <a:extLst>
                <a:ext uri="{FF2B5EF4-FFF2-40B4-BE49-F238E27FC236}">
                  <a16:creationId xmlns:a16="http://schemas.microsoft.com/office/drawing/2014/main" id="{754A2FD8-5728-F097-EC70-302FCDEBA754}"/>
                </a:ext>
              </a:extLst>
            </p:cNvPr>
            <p:cNvSpPr/>
            <p:nvPr/>
          </p:nvSpPr>
          <p:spPr>
            <a:xfrm>
              <a:off x="0" y="0"/>
              <a:ext cx="12192000" cy="963561"/>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1986CFEF-83E6-2BCD-DFDF-767A7A6E4EC0}"/>
                </a:ext>
              </a:extLst>
            </p:cNvPr>
            <p:cNvCxnSpPr/>
            <p:nvPr/>
          </p:nvCxnSpPr>
          <p:spPr>
            <a:xfrm>
              <a:off x="0" y="1071718"/>
              <a:ext cx="12192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7D95DF64-053E-1DD4-007E-47DA0834E22B}"/>
                </a:ext>
              </a:extLst>
            </p:cNvPr>
            <p:cNvPicPr>
              <a:picLocks noChangeAspect="1"/>
            </p:cNvPicPr>
            <p:nvPr/>
          </p:nvPicPr>
          <p:blipFill>
            <a:blip r:embed="rId2">
              <a:extLst>
                <a:ext uri="{28A0092B-C50C-407E-A947-70E740481C1C}">
                  <a14:useLocalDpi xmlns:a14="http://schemas.microsoft.com/office/drawing/2010/main" val="0"/>
                </a:ext>
              </a:extLst>
            </a:blip>
            <a:srcRect t="5389" b="5789"/>
            <a:stretch>
              <a:fillRect/>
            </a:stretch>
          </p:blipFill>
          <p:spPr>
            <a:xfrm>
              <a:off x="4425745" y="-8932"/>
              <a:ext cx="3340510" cy="981424"/>
            </a:xfrm>
            <a:prstGeom prst="rect">
              <a:avLst/>
            </a:prstGeom>
          </p:spPr>
        </p:pic>
        <p:sp>
          <p:nvSpPr>
            <p:cNvPr id="15" name="Rectangle 14">
              <a:extLst>
                <a:ext uri="{FF2B5EF4-FFF2-40B4-BE49-F238E27FC236}">
                  <a16:creationId xmlns:a16="http://schemas.microsoft.com/office/drawing/2014/main" id="{88B7F4B6-3385-A962-AED0-FE98FC757299}"/>
                </a:ext>
              </a:extLst>
            </p:cNvPr>
            <p:cNvSpPr/>
            <p:nvPr/>
          </p:nvSpPr>
          <p:spPr>
            <a:xfrm>
              <a:off x="0" y="6272984"/>
              <a:ext cx="12192000" cy="585016"/>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a:extLst>
              <a:ext uri="{FF2B5EF4-FFF2-40B4-BE49-F238E27FC236}">
                <a16:creationId xmlns:a16="http://schemas.microsoft.com/office/drawing/2014/main" id="{92A0BF3E-A056-2AA3-9969-5085F4F7A7F3}"/>
              </a:ext>
            </a:extLst>
          </p:cNvPr>
          <p:cNvPicPr>
            <a:picLocks noChangeAspect="1"/>
          </p:cNvPicPr>
          <p:nvPr/>
        </p:nvPicPr>
        <p:blipFill>
          <a:blip r:embed="rId3"/>
          <a:stretch>
            <a:fillRect/>
          </a:stretch>
        </p:blipFill>
        <p:spPr>
          <a:xfrm>
            <a:off x="0" y="0"/>
            <a:ext cx="2273300" cy="965200"/>
          </a:xfrm>
          <a:prstGeom prst="rect">
            <a:avLst/>
          </a:prstGeom>
        </p:spPr>
      </p:pic>
      <p:pic>
        <p:nvPicPr>
          <p:cNvPr id="4" name="Picture 3">
            <a:extLst>
              <a:ext uri="{FF2B5EF4-FFF2-40B4-BE49-F238E27FC236}">
                <a16:creationId xmlns:a16="http://schemas.microsoft.com/office/drawing/2014/main" id="{DB5B5011-5C4D-AA8B-99E1-B705A3E3A655}"/>
              </a:ext>
            </a:extLst>
          </p:cNvPr>
          <p:cNvPicPr>
            <a:picLocks noChangeAspect="1"/>
          </p:cNvPicPr>
          <p:nvPr/>
        </p:nvPicPr>
        <p:blipFill>
          <a:blip r:embed="rId4"/>
          <a:stretch>
            <a:fillRect/>
          </a:stretch>
        </p:blipFill>
        <p:spPr>
          <a:xfrm>
            <a:off x="11226800" y="0"/>
            <a:ext cx="965200" cy="965200"/>
          </a:xfrm>
          <a:prstGeom prst="rect">
            <a:avLst/>
          </a:prstGeom>
        </p:spPr>
      </p:pic>
      <p:sp>
        <p:nvSpPr>
          <p:cNvPr id="5" name="Title 1">
            <a:extLst>
              <a:ext uri="{FF2B5EF4-FFF2-40B4-BE49-F238E27FC236}">
                <a16:creationId xmlns:a16="http://schemas.microsoft.com/office/drawing/2014/main" id="{5E04359B-CCE2-02DC-E26F-95491F34F274}"/>
              </a:ext>
            </a:extLst>
          </p:cNvPr>
          <p:cNvSpPr txBox="1"/>
          <p:nvPr/>
        </p:nvSpPr>
        <p:spPr>
          <a:xfrm>
            <a:off x="838200" y="1281475"/>
            <a:ext cx="10594258" cy="96265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latin typeface="Times New Roman" panose="02020603050405020304" pitchFamily="18" charset="0"/>
                <a:cs typeface="Times New Roman" panose="02020603050405020304" pitchFamily="18" charset="0"/>
              </a:rPr>
              <a:t>Methodology (</a:t>
            </a:r>
            <a:r>
              <a:rPr lang="en-US" sz="3000" dirty="0"/>
              <a:t>Data Preprocessing and Feature Engineering</a:t>
            </a:r>
            <a:r>
              <a:rPr lang="en-IN" sz="3000" b="1"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9B822DAB-0118-007D-727E-8A6C3D5909E8}"/>
              </a:ext>
            </a:extLst>
          </p:cNvPr>
          <p:cNvSpPr txBox="1"/>
          <p:nvPr/>
        </p:nvSpPr>
        <p:spPr>
          <a:xfrm>
            <a:off x="1022903" y="1886732"/>
            <a:ext cx="10224851" cy="4247317"/>
          </a:xfrm>
          <a:prstGeom prst="rect">
            <a:avLst/>
          </a:prstGeom>
          <a:noFill/>
        </p:spPr>
        <p:txBody>
          <a:bodyPr wrap="square" rtlCol="0">
            <a:spAutoFit/>
          </a:bodyPr>
          <a:lstStyle/>
          <a:p>
            <a:pPr marL="285750" indent="-285750">
              <a:buFont typeface="Arial" panose="020B0604020202020204" pitchFamily="34" charset="0"/>
              <a:buChar char="•"/>
            </a:pPr>
            <a:r>
              <a:rPr lang="en-US" b="1" dirty="0"/>
              <a:t>Data</a:t>
            </a:r>
            <a:r>
              <a:rPr lang="en-US" dirty="0"/>
              <a:t> </a:t>
            </a:r>
            <a:r>
              <a:rPr lang="en-US" b="1" dirty="0"/>
              <a:t>Preprocessing</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Irrelevant rows were eliminated: Removing data points that are not relevant to the analysis (e.g., incomplete or erroneous records).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Missing values were handled: Techniques like imputation (filling in missing values) or elimination were used to address incomplete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Numerical features were scaled/normalized: Scaling ensures that all features contribute equally to the model, preventing bias due to differences in magnitude.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Categorical features were encoded: Converting non-numerical data (e.g., team names, venue names) into a numerical format that machine learning models can understand.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30316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977755-F187-14A6-EA85-51A9C6FB4601}"/>
            </a:ext>
          </a:extLst>
        </p:cNvPr>
        <p:cNvGrpSpPr/>
        <p:nvPr/>
      </p:nvGrpSpPr>
      <p:grpSpPr>
        <a:xfrm>
          <a:off x="0" y="0"/>
          <a:ext cx="0" cy="0"/>
          <a:chOff x="0" y="0"/>
          <a:chExt cx="0" cy="0"/>
        </a:xfrm>
      </p:grpSpPr>
      <p:grpSp>
        <p:nvGrpSpPr>
          <p:cNvPr id="16" name="Group 15">
            <a:extLst>
              <a:ext uri="{FF2B5EF4-FFF2-40B4-BE49-F238E27FC236}">
                <a16:creationId xmlns:a16="http://schemas.microsoft.com/office/drawing/2014/main" id="{A2C0B27D-9772-A6EA-6EA6-16118BB652FF}"/>
              </a:ext>
            </a:extLst>
          </p:cNvPr>
          <p:cNvGrpSpPr/>
          <p:nvPr/>
        </p:nvGrpSpPr>
        <p:grpSpPr>
          <a:xfrm>
            <a:off x="0" y="-8932"/>
            <a:ext cx="12192000" cy="6866932"/>
            <a:chOff x="0" y="-8932"/>
            <a:chExt cx="12192000" cy="6866932"/>
          </a:xfrm>
        </p:grpSpPr>
        <p:sp>
          <p:nvSpPr>
            <p:cNvPr id="3" name="Rectangle 2">
              <a:extLst>
                <a:ext uri="{FF2B5EF4-FFF2-40B4-BE49-F238E27FC236}">
                  <a16:creationId xmlns:a16="http://schemas.microsoft.com/office/drawing/2014/main" id="{FA7B8D67-098D-531B-8469-EBEB7F620F1A}"/>
                </a:ext>
              </a:extLst>
            </p:cNvPr>
            <p:cNvSpPr/>
            <p:nvPr/>
          </p:nvSpPr>
          <p:spPr>
            <a:xfrm>
              <a:off x="0" y="0"/>
              <a:ext cx="12192000" cy="963561"/>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1FAE18FD-F88B-EEB8-2E24-61C15C7D3AD7}"/>
                </a:ext>
              </a:extLst>
            </p:cNvPr>
            <p:cNvCxnSpPr/>
            <p:nvPr/>
          </p:nvCxnSpPr>
          <p:spPr>
            <a:xfrm>
              <a:off x="0" y="1071718"/>
              <a:ext cx="12192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05F8BF7-940B-06F1-B388-7EFE9B5E5719}"/>
                </a:ext>
              </a:extLst>
            </p:cNvPr>
            <p:cNvPicPr>
              <a:picLocks noChangeAspect="1"/>
            </p:cNvPicPr>
            <p:nvPr/>
          </p:nvPicPr>
          <p:blipFill>
            <a:blip r:embed="rId2">
              <a:extLst>
                <a:ext uri="{28A0092B-C50C-407E-A947-70E740481C1C}">
                  <a14:useLocalDpi xmlns:a14="http://schemas.microsoft.com/office/drawing/2010/main" val="0"/>
                </a:ext>
              </a:extLst>
            </a:blip>
            <a:srcRect t="5389" b="5789"/>
            <a:stretch>
              <a:fillRect/>
            </a:stretch>
          </p:blipFill>
          <p:spPr>
            <a:xfrm>
              <a:off x="4425745" y="-8932"/>
              <a:ext cx="3340510" cy="981424"/>
            </a:xfrm>
            <a:prstGeom prst="rect">
              <a:avLst/>
            </a:prstGeom>
          </p:spPr>
        </p:pic>
        <p:sp>
          <p:nvSpPr>
            <p:cNvPr id="15" name="Rectangle 14">
              <a:extLst>
                <a:ext uri="{FF2B5EF4-FFF2-40B4-BE49-F238E27FC236}">
                  <a16:creationId xmlns:a16="http://schemas.microsoft.com/office/drawing/2014/main" id="{4F081B03-D7EB-F099-EC42-0852C5D2FAB2}"/>
                </a:ext>
              </a:extLst>
            </p:cNvPr>
            <p:cNvSpPr/>
            <p:nvPr/>
          </p:nvSpPr>
          <p:spPr>
            <a:xfrm>
              <a:off x="0" y="6272984"/>
              <a:ext cx="12192000" cy="585016"/>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a:extLst>
              <a:ext uri="{FF2B5EF4-FFF2-40B4-BE49-F238E27FC236}">
                <a16:creationId xmlns:a16="http://schemas.microsoft.com/office/drawing/2014/main" id="{0E9695C2-2BF2-81FC-0D4F-2E784A8FD0C6}"/>
              </a:ext>
            </a:extLst>
          </p:cNvPr>
          <p:cNvPicPr>
            <a:picLocks noChangeAspect="1"/>
          </p:cNvPicPr>
          <p:nvPr/>
        </p:nvPicPr>
        <p:blipFill>
          <a:blip r:embed="rId3"/>
          <a:stretch>
            <a:fillRect/>
          </a:stretch>
        </p:blipFill>
        <p:spPr>
          <a:xfrm>
            <a:off x="0" y="0"/>
            <a:ext cx="2273300" cy="965200"/>
          </a:xfrm>
          <a:prstGeom prst="rect">
            <a:avLst/>
          </a:prstGeom>
        </p:spPr>
      </p:pic>
      <p:pic>
        <p:nvPicPr>
          <p:cNvPr id="4" name="Picture 3">
            <a:extLst>
              <a:ext uri="{FF2B5EF4-FFF2-40B4-BE49-F238E27FC236}">
                <a16:creationId xmlns:a16="http://schemas.microsoft.com/office/drawing/2014/main" id="{6B59860E-A16E-4965-B862-D8118AA41282}"/>
              </a:ext>
            </a:extLst>
          </p:cNvPr>
          <p:cNvPicPr>
            <a:picLocks noChangeAspect="1"/>
          </p:cNvPicPr>
          <p:nvPr/>
        </p:nvPicPr>
        <p:blipFill>
          <a:blip r:embed="rId4"/>
          <a:stretch>
            <a:fillRect/>
          </a:stretch>
        </p:blipFill>
        <p:spPr>
          <a:xfrm>
            <a:off x="11226800" y="0"/>
            <a:ext cx="965200" cy="965200"/>
          </a:xfrm>
          <a:prstGeom prst="rect">
            <a:avLst/>
          </a:prstGeom>
        </p:spPr>
      </p:pic>
      <p:sp>
        <p:nvSpPr>
          <p:cNvPr id="5" name="Title 1">
            <a:extLst>
              <a:ext uri="{FF2B5EF4-FFF2-40B4-BE49-F238E27FC236}">
                <a16:creationId xmlns:a16="http://schemas.microsoft.com/office/drawing/2014/main" id="{74035B64-87CD-1099-31EA-FC1B8F076B7D}"/>
              </a:ext>
            </a:extLst>
          </p:cNvPr>
          <p:cNvSpPr txBox="1"/>
          <p:nvPr/>
        </p:nvSpPr>
        <p:spPr>
          <a:xfrm>
            <a:off x="838200" y="1281475"/>
            <a:ext cx="10594258" cy="96265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latin typeface="Times New Roman" panose="02020603050405020304" pitchFamily="18" charset="0"/>
                <a:cs typeface="Times New Roman" panose="02020603050405020304" pitchFamily="18" charset="0"/>
              </a:rPr>
              <a:t>Methodology (</a:t>
            </a:r>
            <a:r>
              <a:rPr lang="en-US" sz="3000" dirty="0"/>
              <a:t>Data Preprocessing and Feature Engineering</a:t>
            </a:r>
            <a:r>
              <a:rPr lang="en-IN" sz="3000" b="1"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117577D7-494C-CA0F-9EF6-644AB782ABD5}"/>
              </a:ext>
            </a:extLst>
          </p:cNvPr>
          <p:cNvSpPr txBox="1"/>
          <p:nvPr/>
        </p:nvSpPr>
        <p:spPr>
          <a:xfrm>
            <a:off x="1022903" y="1886732"/>
            <a:ext cx="10224851" cy="4524315"/>
          </a:xfrm>
          <a:prstGeom prst="rect">
            <a:avLst/>
          </a:prstGeom>
          <a:noFill/>
        </p:spPr>
        <p:txBody>
          <a:bodyPr wrap="square" rtlCol="0">
            <a:spAutoFit/>
          </a:bodyPr>
          <a:lstStyle/>
          <a:p>
            <a:pPr marL="285750" indent="-285750">
              <a:buFont typeface="Arial" panose="020B0604020202020204" pitchFamily="34" charset="0"/>
              <a:buChar char="•"/>
            </a:pPr>
            <a:r>
              <a:rPr lang="en-US" b="1" dirty="0"/>
              <a:t>Feature</a:t>
            </a:r>
            <a:r>
              <a:rPr lang="en-US" dirty="0"/>
              <a:t> </a:t>
            </a:r>
            <a:r>
              <a:rPr lang="en-US" b="1" dirty="0"/>
              <a:t>Engineering</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Key</a:t>
            </a:r>
            <a:r>
              <a:rPr lang="en-US" dirty="0"/>
              <a:t> </a:t>
            </a:r>
            <a:r>
              <a:rPr lang="en-US" b="1" dirty="0"/>
              <a:t>variables</a:t>
            </a:r>
            <a:r>
              <a:rPr lang="en-US" dirty="0"/>
              <a:t>:</a:t>
            </a:r>
          </a:p>
          <a:p>
            <a:pPr marL="285750" indent="-285750">
              <a:buFont typeface="Arial" panose="020B0604020202020204" pitchFamily="34" charset="0"/>
              <a:buChar char="•"/>
            </a:pPr>
            <a:r>
              <a:rPr lang="en-US" dirty="0"/>
              <a:t>Batsman strike rate: Measures how quickly a batsman scores runs.</a:t>
            </a:r>
          </a:p>
          <a:p>
            <a:pPr marL="285750" indent="-285750">
              <a:buFont typeface="Arial" panose="020B0604020202020204" pitchFamily="34" charset="0"/>
              <a:buChar char="•"/>
            </a:pPr>
            <a:r>
              <a:rPr lang="en-US" dirty="0"/>
              <a:t>Batsman average: The average number of runs a batsman scores per match.</a:t>
            </a:r>
          </a:p>
          <a:p>
            <a:pPr marL="285750" indent="-285750">
              <a:buFont typeface="Arial" panose="020B0604020202020204" pitchFamily="34" charset="0"/>
              <a:buChar char="•"/>
            </a:pPr>
            <a:r>
              <a:rPr lang="en-US" dirty="0"/>
              <a:t>Bowler economy rate: Measures how many runs a bowler concedes per over.</a:t>
            </a:r>
          </a:p>
          <a:p>
            <a:pPr marL="285750" indent="-285750">
              <a:buFont typeface="Arial" panose="020B0604020202020204" pitchFamily="34" charset="0"/>
              <a:buChar char="•"/>
            </a:pPr>
            <a:r>
              <a:rPr lang="en-US" dirty="0"/>
              <a:t>Bowler average wickets: The average number of wickets a bowler takes per match.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Performance</a:t>
            </a:r>
            <a:r>
              <a:rPr lang="en-US" dirty="0"/>
              <a:t> </a:t>
            </a:r>
            <a:r>
              <a:rPr lang="en-US" b="1" dirty="0"/>
              <a:t>metrics</a:t>
            </a:r>
            <a:r>
              <a:rPr lang="en-US" dirty="0"/>
              <a:t>: Runs and wickets in the last 5 overs - captures the recent momentum of the game.</a:t>
            </a:r>
          </a:p>
          <a:p>
            <a:pPr marL="285750" indent="-285750">
              <a:buFont typeface="Arial" panose="020B0604020202020204" pitchFamily="34" charset="0"/>
              <a:buChar char="•"/>
            </a:pPr>
            <a:r>
              <a:rPr lang="en-US" dirty="0"/>
              <a:t>Custom metrics like average runs and wickets: Additional calculated features to provide more context to the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Objective</a:t>
            </a:r>
            <a:r>
              <a:rPr lang="en-US" dirty="0"/>
              <a:t>:</a:t>
            </a:r>
          </a:p>
          <a:p>
            <a:pPr marL="285750" indent="-285750">
              <a:buFont typeface="Arial" panose="020B0604020202020204" pitchFamily="34" charset="0"/>
              <a:buChar char="•"/>
            </a:pPr>
            <a:r>
              <a:rPr lang="en-US" dirty="0"/>
              <a:t>To construct a best-fit dataset for accurate predictions.  Preprocessing ensures data quality, while feature engineering extracts the most relevant information for the model.</a:t>
            </a:r>
            <a:endParaRPr lang="en-IN" dirty="0"/>
          </a:p>
        </p:txBody>
      </p:sp>
    </p:spTree>
    <p:extLst>
      <p:ext uri="{BB962C8B-B14F-4D97-AF65-F5344CB8AC3E}">
        <p14:creationId xmlns:p14="http://schemas.microsoft.com/office/powerpoint/2010/main" val="3230012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0" y="-8932"/>
            <a:ext cx="12192000" cy="6866932"/>
            <a:chOff x="0" y="-8932"/>
            <a:chExt cx="12192000" cy="6866932"/>
          </a:xfrm>
        </p:grpSpPr>
        <p:sp>
          <p:nvSpPr>
            <p:cNvPr id="3" name="Rectangle 2"/>
            <p:cNvSpPr/>
            <p:nvPr/>
          </p:nvSpPr>
          <p:spPr>
            <a:xfrm>
              <a:off x="0" y="0"/>
              <a:ext cx="12192000" cy="963561"/>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p:cNvCxnSpPr/>
            <p:nvPr/>
          </p:nvCxnSpPr>
          <p:spPr>
            <a:xfrm>
              <a:off x="0" y="1071718"/>
              <a:ext cx="12192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a:extLst>
                <a:ext uri="{28A0092B-C50C-407E-A947-70E740481C1C}">
                  <a14:useLocalDpi xmlns:a14="http://schemas.microsoft.com/office/drawing/2010/main" val="0"/>
                </a:ext>
              </a:extLst>
            </a:blip>
            <a:srcRect t="5389" b="5789"/>
            <a:stretch>
              <a:fillRect/>
            </a:stretch>
          </p:blipFill>
          <p:spPr>
            <a:xfrm>
              <a:off x="4425745" y="-8932"/>
              <a:ext cx="3340510" cy="981424"/>
            </a:xfrm>
            <a:prstGeom prst="rect">
              <a:avLst/>
            </a:prstGeom>
          </p:spPr>
        </p:pic>
        <p:sp>
          <p:nvSpPr>
            <p:cNvPr id="15" name="Rectangle 14"/>
            <p:cNvSpPr/>
            <p:nvPr/>
          </p:nvSpPr>
          <p:spPr>
            <a:xfrm>
              <a:off x="0" y="6272984"/>
              <a:ext cx="12192000" cy="585016"/>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p:cNvPicPr>
            <a:picLocks noChangeAspect="1"/>
          </p:cNvPicPr>
          <p:nvPr/>
        </p:nvPicPr>
        <p:blipFill>
          <a:blip r:embed="rId3"/>
          <a:stretch>
            <a:fillRect/>
          </a:stretch>
        </p:blipFill>
        <p:spPr>
          <a:xfrm>
            <a:off x="0" y="0"/>
            <a:ext cx="2273300" cy="965200"/>
          </a:xfrm>
          <a:prstGeom prst="rect">
            <a:avLst/>
          </a:prstGeom>
        </p:spPr>
      </p:pic>
      <p:pic>
        <p:nvPicPr>
          <p:cNvPr id="4" name="Picture 3"/>
          <p:cNvPicPr>
            <a:picLocks noChangeAspect="1"/>
          </p:cNvPicPr>
          <p:nvPr/>
        </p:nvPicPr>
        <p:blipFill>
          <a:blip r:embed="rId4"/>
          <a:stretch>
            <a:fillRect/>
          </a:stretch>
        </p:blipFill>
        <p:spPr>
          <a:xfrm>
            <a:off x="11226800" y="0"/>
            <a:ext cx="965200" cy="965200"/>
          </a:xfrm>
          <a:prstGeom prst="rect">
            <a:avLst/>
          </a:prstGeom>
        </p:spPr>
      </p:pic>
      <p:sp>
        <p:nvSpPr>
          <p:cNvPr id="5" name="Title 1"/>
          <p:cNvSpPr txBox="1"/>
          <p:nvPr/>
        </p:nvSpPr>
        <p:spPr>
          <a:xfrm>
            <a:off x="838200" y="1281475"/>
            <a:ext cx="10594258" cy="96265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Results and Discussion</a:t>
            </a: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3050F6A-274F-E9B2-8C25-4FC8C44C1D3D}"/>
              </a:ext>
            </a:extLst>
          </p:cNvPr>
          <p:cNvSpPr txBox="1"/>
          <p:nvPr/>
        </p:nvSpPr>
        <p:spPr>
          <a:xfrm>
            <a:off x="759542" y="2015613"/>
            <a:ext cx="10388600" cy="3970318"/>
          </a:xfrm>
          <a:prstGeom prst="rect">
            <a:avLst/>
          </a:prstGeom>
          <a:noFill/>
        </p:spPr>
        <p:txBody>
          <a:bodyPr wrap="square" rtlCol="0">
            <a:spAutoFit/>
          </a:bodyPr>
          <a:lstStyle/>
          <a:p>
            <a:r>
              <a:rPr lang="en-IN" b="1" dirty="0"/>
              <a:t>Model</a:t>
            </a:r>
            <a:r>
              <a:rPr lang="en-IN" dirty="0"/>
              <a:t> </a:t>
            </a:r>
            <a:r>
              <a:rPr lang="en-IN" b="1" dirty="0"/>
              <a:t>Performance</a:t>
            </a:r>
            <a:r>
              <a:rPr lang="en-IN" dirty="0"/>
              <a:t>:</a:t>
            </a:r>
          </a:p>
          <a:p>
            <a:pPr marL="742950" lvl="1" indent="-285750">
              <a:buFont typeface="Arial" panose="020B0604020202020204" pitchFamily="34" charset="0"/>
              <a:buChar char="•"/>
            </a:pPr>
            <a:r>
              <a:rPr lang="en-IN" dirty="0"/>
              <a:t>	</a:t>
            </a:r>
            <a:r>
              <a:rPr lang="en-IN" b="1" dirty="0"/>
              <a:t>Train</a:t>
            </a:r>
            <a:r>
              <a:rPr lang="en-IN" dirty="0"/>
              <a:t> </a:t>
            </a:r>
            <a:r>
              <a:rPr lang="en-IN" b="1" dirty="0"/>
              <a:t>Score</a:t>
            </a:r>
            <a:r>
              <a:rPr lang="en-IN" dirty="0"/>
              <a:t>: 99.05%</a:t>
            </a:r>
          </a:p>
          <a:p>
            <a:pPr marL="742950" lvl="1" indent="-285750">
              <a:buFont typeface="Arial" panose="020B0604020202020204" pitchFamily="34" charset="0"/>
              <a:buChar char="•"/>
            </a:pPr>
            <a:r>
              <a:rPr lang="en-IN" dirty="0"/>
              <a:t>	</a:t>
            </a:r>
            <a:r>
              <a:rPr lang="en-IN" b="1" dirty="0"/>
              <a:t>Test</a:t>
            </a:r>
            <a:r>
              <a:rPr lang="en-IN" dirty="0"/>
              <a:t> </a:t>
            </a:r>
            <a:r>
              <a:rPr lang="en-IN" b="1" dirty="0"/>
              <a:t>Score</a:t>
            </a:r>
            <a:r>
              <a:rPr lang="en-IN" dirty="0"/>
              <a:t>: 99.73% – indicating excellent generalisation to unseen data.</a:t>
            </a:r>
          </a:p>
          <a:p>
            <a:endParaRPr lang="en-IN" dirty="0"/>
          </a:p>
          <a:p>
            <a:pPr marL="285750" indent="-285750">
              <a:buFont typeface="Arial" panose="020B0604020202020204" pitchFamily="34" charset="0"/>
              <a:buChar char="•"/>
            </a:pPr>
            <a:r>
              <a:rPr lang="en-IN" b="1" dirty="0"/>
              <a:t>Error</a:t>
            </a:r>
            <a:r>
              <a:rPr lang="en-IN" dirty="0"/>
              <a:t> </a:t>
            </a:r>
            <a:r>
              <a:rPr lang="en-IN" b="1" dirty="0"/>
              <a:t>Metrics</a:t>
            </a:r>
            <a:r>
              <a:rPr lang="en-IN" dirty="0"/>
              <a:t>:</a:t>
            </a:r>
          </a:p>
          <a:p>
            <a:pPr marL="742950" lvl="1" indent="-285750">
              <a:buFont typeface="Arial" panose="020B0604020202020204" pitchFamily="34" charset="0"/>
              <a:buChar char="•"/>
            </a:pPr>
            <a:r>
              <a:rPr lang="en-IN" dirty="0"/>
              <a:t>MSE: 4.42</a:t>
            </a:r>
          </a:p>
          <a:p>
            <a:pPr marL="742950" lvl="1" indent="-285750">
              <a:buFont typeface="Arial" panose="020B0604020202020204" pitchFamily="34" charset="0"/>
              <a:buChar char="•"/>
            </a:pPr>
            <a:r>
              <a:rPr lang="en-IN" dirty="0"/>
              <a:t>MAE: 55.76</a:t>
            </a:r>
          </a:p>
          <a:p>
            <a:pPr marL="742950" lvl="1" indent="-285750">
              <a:buFont typeface="Arial" panose="020B0604020202020204" pitchFamily="34" charset="0"/>
              <a:buChar char="•"/>
            </a:pPr>
            <a:r>
              <a:rPr lang="en-IN" dirty="0"/>
              <a:t>RMSE: 7.46</a:t>
            </a:r>
          </a:p>
          <a:p>
            <a:pPr lvl="2"/>
            <a:r>
              <a:rPr lang="en-IN" dirty="0"/>
              <a:t>→ All values suggest high prediction accuracy with minimal deviation.</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Model Comparison</a:t>
            </a:r>
            <a:r>
              <a:rPr lang="en-US" dirty="0"/>
              <a:t>:</a:t>
            </a:r>
          </a:p>
          <a:p>
            <a:pPr marL="742950" lvl="1" indent="-285750">
              <a:buFont typeface="Arial" panose="020B0604020202020204" pitchFamily="34" charset="0"/>
              <a:buChar char="•"/>
            </a:pPr>
            <a:r>
              <a:rPr lang="en-US" dirty="0"/>
              <a:t>Random Forest outperformed other models (e.g., SVM, </a:t>
            </a:r>
            <a:r>
              <a:rPr lang="en-US" dirty="0" err="1"/>
              <a:t>XGBoost</a:t>
            </a:r>
            <a:r>
              <a:rPr lang="en-US" dirty="0"/>
              <a:t>) in terms of both accuracy and robustness.</a:t>
            </a:r>
          </a:p>
          <a:p>
            <a:pPr lvl="2"/>
            <a:endParaRPr lang="en-IN" dirty="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TotalTime>
  <Words>1750</Words>
  <Application>Microsoft Office PowerPoint</Application>
  <PresentationFormat>Widescreen</PresentationFormat>
  <Paragraphs>166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ActSoftware</dc:creator>
  <cp:lastModifiedBy>GITANSHU CHOUDHARY</cp:lastModifiedBy>
  <cp:revision>14</cp:revision>
  <dcterms:created xsi:type="dcterms:W3CDTF">2025-04-25T17:41:00Z</dcterms:created>
  <dcterms:modified xsi:type="dcterms:W3CDTF">2025-05-14T04:51:16Z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19D29B82A97B470A9FD6F369A1A4A0E5_13</vt:lpwstr>
  </property>
  <property fmtid="{D5CDD505-2E9C-101B-9397-08002B2CF9AE}" pid="3" name="KSOProductBuildVer">
    <vt:lpwstr>1033-12.2.0.20795</vt:lpwstr>
  </property>
</Properties>
</file>