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311" r:id="rId4"/>
    <p:sldId id="289" r:id="rId5"/>
    <p:sldId id="281" r:id="rId6"/>
    <p:sldId id="316" r:id="rId7"/>
    <p:sldId id="302" r:id="rId8"/>
    <p:sldId id="312" r:id="rId9"/>
    <p:sldId id="290" r:id="rId10"/>
    <p:sldId id="317" r:id="rId11"/>
    <p:sldId id="259" r:id="rId12"/>
    <p:sldId id="299" r:id="rId13"/>
    <p:sldId id="294" r:id="rId14"/>
    <p:sldId id="266" r:id="rId15"/>
    <p:sldId id="274" r:id="rId16"/>
    <p:sldId id="320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Kumar" initials="GK" lastIdx="1" clrIdx="0">
    <p:extLst>
      <p:ext uri="{19B8F6BF-5375-455C-9EA6-DF929625EA0E}">
        <p15:presenceInfo xmlns:p15="http://schemas.microsoft.com/office/powerpoint/2012/main" userId="45a0c19be4e6c9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98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7C5F-E81B-4B0E-BD2F-1ECE5CF34822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6635-A60D-4057-924A-545A2E2B2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08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298C4-AFE8-457F-A1BD-4A1A3EBCEDC8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B254B-6635-491F-BDDD-5910F577F1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455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6842CF-17C3-4A0F-9C09-76EB7DB32FEF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0988-5FB0-4874-BE48-6D4F7AD63F62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B5AF-7F29-48AF-AC0B-663EB3EE9D1D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568A-767F-4684-BF29-14E45A396FFA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A4D3-E70F-4CB0-A9B4-210243B402C3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7F67-DA7C-441B-ADD1-BD6F6CDD2F9D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8B43-20F2-4B41-9D13-6975FCF612B4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EA6-7BE6-4D55-B639-BABD90C6E123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0ECA-BD22-4BD5-AFFA-43B7B0A5D50C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BEC3-6EFB-432C-9B79-3121735D07F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BE1-95B3-4988-87DA-E15DF93E585A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F47A-2F69-411A-8779-B5ED2F8EBCF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BC73-7726-479A-8456-DC216AFBD224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9200-35D9-4B4C-B9FE-103587EE13A0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BFCB-5C86-4786-A65D-4F3D348A54BA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BA10-F604-4862-8594-6962FC1C0C1E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C43-828E-439D-9A25-D9A8FF9C137D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D83B-116E-4E42-A01D-1A1382392886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jectmanagement.com/profile/GaneshKumarVenugopala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3461" y="4027471"/>
            <a:ext cx="8661114" cy="95771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Ganesh K.</a:t>
            </a:r>
            <a:endParaRPr lang="en-IN" sz="18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79E6B-07C0-C060-3F36-93F2D26D2201}"/>
              </a:ext>
            </a:extLst>
          </p:cNvPr>
          <p:cNvSpPr txBox="1"/>
          <p:nvPr/>
        </p:nvSpPr>
        <p:spPr>
          <a:xfrm>
            <a:off x="2003461" y="4985184"/>
            <a:ext cx="730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 tooltip="https://www.projectmanagement.com/profile/GaneshKumarVenugopal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https://www.projectmanagement.com/profile/GaneshKumarVenugopalan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58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707" y="98680"/>
            <a:ext cx="9905998" cy="949025"/>
          </a:xfrm>
        </p:spPr>
        <p:txBody>
          <a:bodyPr>
            <a:normAutofit/>
          </a:bodyPr>
          <a:lstStyle/>
          <a:p>
            <a:r>
              <a:rPr lang="en-US" sz="2900" dirty="0"/>
              <a:t>Strength</a:t>
            </a:r>
            <a:endParaRPr lang="en-IN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47" y="949303"/>
            <a:ext cx="10599506" cy="5365093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100" dirty="0"/>
              <a:t>Number driven. Adept at financial modelling, analytics, dashboards, and reporting.</a:t>
            </a:r>
          </a:p>
          <a:p>
            <a:pPr lvl="0">
              <a:spcAft>
                <a:spcPts val="0"/>
              </a:spcAft>
            </a:pPr>
            <a:r>
              <a:rPr lang="en-US" sz="2100" dirty="0"/>
              <a:t>Invest time wisely &amp; productively. Learn continuously upgrade &amp; share knowledge, through certifications, webinars. At Project I learn Project Domain. Free time pursuing LSSGB, Python.</a:t>
            </a:r>
          </a:p>
          <a:p>
            <a:r>
              <a:rPr lang="en-US" sz="2100" dirty="0"/>
              <a:t>Have transferable skills such as, interpersonal skills, collaboration &amp; communications with diverse stakeholders, negotiation skills. Prioritization, risk management, issue resolution and constantly learning, servant leadership.</a:t>
            </a:r>
          </a:p>
          <a:p>
            <a:pPr lvl="0">
              <a:spcAft>
                <a:spcPts val="0"/>
              </a:spcAft>
            </a:pPr>
            <a:r>
              <a:rPr lang="en-US" sz="2100" dirty="0"/>
              <a:t>With experience, comes maturity, wisdom to work judiciously, provide direction and decision, worked with diverse companies &amp; culturally diverse people. </a:t>
            </a:r>
          </a:p>
          <a:p>
            <a:pPr lvl="0">
              <a:spcAft>
                <a:spcPts val="0"/>
              </a:spcAft>
            </a:pPr>
            <a:r>
              <a:rPr lang="en-US" sz="2100" dirty="0"/>
              <a:t>Morals &amp; ethics play an important role. Self-motivated, mostly witty, diffuse tense project moments and apolitical. </a:t>
            </a:r>
          </a:p>
          <a:p>
            <a:pPr lvl="0">
              <a:spcAft>
                <a:spcPts val="0"/>
              </a:spcAft>
            </a:pPr>
            <a:r>
              <a:rPr lang="en-US" sz="2100" dirty="0"/>
              <a:t>Working in Programs, ingrained lessons on cost conscious, quality driven and win customer.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4915" y="582635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5DC72D97-2984-405A-808B-478B347D61D4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279871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707" y="98680"/>
            <a:ext cx="9905998" cy="949025"/>
          </a:xfrm>
        </p:spPr>
        <p:txBody>
          <a:bodyPr>
            <a:normAutofit/>
          </a:bodyPr>
          <a:lstStyle/>
          <a:p>
            <a:r>
              <a:rPr lang="en-US" sz="2900" dirty="0"/>
              <a:t>Achievements</a:t>
            </a:r>
            <a:endParaRPr lang="en-IN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03" y="879105"/>
            <a:ext cx="10644027" cy="560388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Institutionalized Early Engineering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Suggested Blended rates so that overall project margins were at 65%.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Maintaining customization at 5%. Improved efficiency by over 50%, elimination of redundant activities – with PeopleSoft – Enterprise Service Automation &amp; HCM at a record time.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Idea Bank – There is never a bad idea, especially for an organization that focuses on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Innovation.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Utilization increased by 7% to 85% , impacting 150+ people.  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Improved by fetching data from by API’s that calls data from HR, LMS tool and Projects.  </a:t>
            </a:r>
          </a:p>
          <a:p>
            <a:pPr lvl="1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(b)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created one view of the entire Work Force called Skills Inventory, which helped in project planning and deployment. Used for capacity and capability planning. 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Implementing – Technology COE and turning into Profit Centre within 3 months of set up. 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Hired, deployed, costed &amp; budgeted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1000+ people – trained on different Technology for 45 days. 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Implementing mobile apps and analytics reducing lead time by over 40%, developed employee experience metrics, productivity apps for users, collaboration tools &amp; dashboard for project teams, by implementing Business Solutions.</a:t>
            </a:r>
          </a:p>
          <a:p>
            <a:pPr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4915" y="582635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5DC72D97-2984-405A-808B-478B347D61D4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14202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916" y="265821"/>
            <a:ext cx="9905998" cy="975151"/>
          </a:xfrm>
        </p:spPr>
        <p:txBody>
          <a:bodyPr>
            <a:normAutofit/>
          </a:bodyPr>
          <a:lstStyle/>
          <a:p>
            <a:r>
              <a:rPr lang="en-US" sz="3200" dirty="0"/>
              <a:t>Metrics</a:t>
            </a:r>
            <a:r>
              <a:rPr lang="en-US" sz="1600" dirty="0">
                <a:solidFill>
                  <a:prstClr val="white"/>
                </a:solidFill>
              </a:rPr>
              <a:t> ….(1)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27" y="1116263"/>
            <a:ext cx="5133473" cy="5409135"/>
          </a:xfrm>
        </p:spPr>
        <p:txBody>
          <a:bodyPr>
            <a:normAutofit/>
          </a:bodyPr>
          <a:lstStyle/>
          <a:p>
            <a:r>
              <a:rPr lang="en-US" dirty="0" err="1"/>
              <a:t>Opex</a:t>
            </a:r>
            <a:r>
              <a:rPr lang="en-US" dirty="0"/>
              <a:t>, P&amp;L, Budgeting &amp; Costing </a:t>
            </a:r>
          </a:p>
          <a:p>
            <a:pPr lvl="0"/>
            <a:r>
              <a:rPr lang="en-US" dirty="0"/>
              <a:t>Schedule and Cost variance </a:t>
            </a:r>
          </a:p>
          <a:p>
            <a:r>
              <a:rPr lang="en-US" dirty="0"/>
              <a:t>Actual cost v/s funds spend </a:t>
            </a:r>
          </a:p>
          <a:p>
            <a:r>
              <a:rPr lang="en-US" dirty="0"/>
              <a:t>Budget v/s actual</a:t>
            </a:r>
          </a:p>
          <a:p>
            <a:pPr lvl="0"/>
            <a:r>
              <a:rPr lang="en-US" dirty="0"/>
              <a:t>Gross Margins </a:t>
            </a:r>
          </a:p>
          <a:p>
            <a:pPr lvl="0"/>
            <a:r>
              <a:rPr lang="en-US" dirty="0"/>
              <a:t>Revenue leakages</a:t>
            </a:r>
          </a:p>
          <a:p>
            <a:pPr lvl="0"/>
            <a:r>
              <a:rPr lang="en-US" dirty="0"/>
              <a:t>Revenues – recognition, realization &amp; ageing  </a:t>
            </a:r>
          </a:p>
          <a:p>
            <a:pPr lvl="0"/>
            <a:r>
              <a:rPr lang="en-US" dirty="0"/>
              <a:t>Progress Health, Risk status, Defects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FF1BCC08-7B9C-45F3-BB70-139344AC9581}"/>
              </a:ext>
            </a:extLst>
          </p:cNvPr>
          <p:cNvSpPr txBox="1"/>
          <p:nvPr/>
        </p:nvSpPr>
        <p:spPr>
          <a:xfrm>
            <a:off x="9805222" y="6248399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775627-78BA-350B-B946-A8D380F06B56}"/>
              </a:ext>
            </a:extLst>
          </p:cNvPr>
          <p:cNvSpPr txBox="1">
            <a:spLocks/>
          </p:cNvSpPr>
          <p:nvPr/>
        </p:nvSpPr>
        <p:spPr>
          <a:xfrm>
            <a:off x="6138953" y="1116263"/>
            <a:ext cx="5296350" cy="4575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Successful projects / on-time projects</a:t>
            </a:r>
          </a:p>
          <a:p>
            <a:r>
              <a:rPr lang="en-US" sz="2300" dirty="0"/>
              <a:t>Number of challenged projects</a:t>
            </a:r>
          </a:p>
          <a:p>
            <a:r>
              <a:rPr lang="en-US" sz="2300" dirty="0"/>
              <a:t>Development progress / Test progress</a:t>
            </a:r>
          </a:p>
          <a:p>
            <a:r>
              <a:rPr lang="en-US" sz="2300" dirty="0"/>
              <a:t>Duration of the projects?</a:t>
            </a:r>
          </a:p>
          <a:p>
            <a:r>
              <a:rPr lang="en-US" sz="2300" dirty="0"/>
              <a:t>FTE assigned to project</a:t>
            </a:r>
          </a:p>
          <a:p>
            <a:r>
              <a:rPr lang="en-US" sz="2300" dirty="0"/>
              <a:t>Bench, approximately how many people are available to work projects?</a:t>
            </a:r>
          </a:p>
          <a:p>
            <a:r>
              <a:rPr lang="en-US" sz="2300" dirty="0"/>
              <a:t>Projects delivered on-time</a:t>
            </a:r>
          </a:p>
        </p:txBody>
      </p:sp>
    </p:spTree>
    <p:extLst>
      <p:ext uri="{BB962C8B-B14F-4D97-AF65-F5344CB8AC3E}">
        <p14:creationId xmlns:p14="http://schemas.microsoft.com/office/powerpoint/2010/main" val="184888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916" y="265821"/>
            <a:ext cx="9905998" cy="975151"/>
          </a:xfrm>
        </p:spPr>
        <p:txBody>
          <a:bodyPr>
            <a:normAutofit/>
          </a:bodyPr>
          <a:lstStyle/>
          <a:p>
            <a:r>
              <a:rPr lang="en-US" sz="3200" dirty="0"/>
              <a:t>Metrics</a:t>
            </a:r>
            <a:r>
              <a:rPr lang="en-US" sz="1600" dirty="0"/>
              <a:t>….(2)</a:t>
            </a:r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1131" y="1275806"/>
            <a:ext cx="4663440" cy="492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680" y="1116079"/>
            <a:ext cx="4458304" cy="418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Program Metrics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Revenue growth.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Revenue per client.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Profit margin.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Client retention rate.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Customer satisfaction.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Customer Engagement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4D6B4FF5-3C65-4A9B-9262-0A2768C5BCF2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D3CAA-C931-1025-3112-217E5683FDD9}"/>
              </a:ext>
            </a:extLst>
          </p:cNvPr>
          <p:cNvSpPr txBox="1"/>
          <p:nvPr/>
        </p:nvSpPr>
        <p:spPr>
          <a:xfrm>
            <a:off x="1609033" y="5602068"/>
            <a:ext cx="8747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Kanban boards to highlight progress and statuses</a:t>
            </a:r>
            <a:r>
              <a:rPr lang="en-IN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7D813A-3434-A6A9-B906-48B5DDAC4AD3}"/>
              </a:ext>
            </a:extLst>
          </p:cNvPr>
          <p:cNvSpPr txBox="1">
            <a:spLocks/>
          </p:cNvSpPr>
          <p:nvPr/>
        </p:nvSpPr>
        <p:spPr>
          <a:xfrm>
            <a:off x="6261714" y="1048199"/>
            <a:ext cx="5360904" cy="4251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400" b="1" dirty="0"/>
              <a:t>Compliance </a:t>
            </a:r>
            <a:endParaRPr lang="en-US" sz="2400" dirty="0"/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Development conformance with requirements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Customer acceptance of deliverables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Tools and templates available to the team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Changes to the cost baseline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Workarounds required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5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84" y="135927"/>
            <a:ext cx="9998812" cy="856849"/>
          </a:xfrm>
        </p:spPr>
        <p:txBody>
          <a:bodyPr>
            <a:normAutofit/>
          </a:bodyPr>
          <a:lstStyle/>
          <a:p>
            <a:r>
              <a:rPr lang="en-US" sz="2800" dirty="0"/>
              <a:t>COE as Profit center </a:t>
            </a:r>
            <a:r>
              <a:rPr lang="en-US" sz="1600" dirty="0"/>
              <a:t>(Reference only)</a:t>
            </a:r>
            <a:endParaRPr lang="en-IN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855107"/>
              </p:ext>
            </p:extLst>
          </p:nvPr>
        </p:nvGraphicFramePr>
        <p:xfrm>
          <a:off x="832125" y="992776"/>
          <a:ext cx="10215283" cy="5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6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0774">
                <a:tc>
                  <a:txBody>
                    <a:bodyPr/>
                    <a:lstStyle/>
                    <a:p>
                      <a:r>
                        <a:rPr lang="en-US" baseline="0" dirty="0"/>
                        <a:t>Domain / Technology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Travel &amp; Transport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Tech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 Group Rev.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42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r>
                        <a:rPr lang="en-US" baseline="0" dirty="0"/>
                        <a:t>  (V &amp; V)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Load,</a:t>
                      </a:r>
                      <a:r>
                        <a:rPr lang="en-US" baseline="0" dirty="0"/>
                        <a:t> Win runner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r>
                        <a:rPr lang="en-US" dirty="0"/>
                        <a:t>,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42">
                <a:tc>
                  <a:txBody>
                    <a:bodyPr/>
                    <a:lstStyle/>
                    <a:p>
                      <a:r>
                        <a:rPr lang="en-HK" dirty="0"/>
                        <a:t>Legacy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CICS/Cobol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06">
                <a:tc>
                  <a:txBody>
                    <a:bodyPr/>
                    <a:lstStyle/>
                    <a:p>
                      <a:r>
                        <a:rPr lang="en-US" dirty="0"/>
                        <a:t>Business Int.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  <a:r>
                        <a:rPr lang="en-IN" baseline="0" dirty="0"/>
                        <a:t> / DB2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 / ETL / 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06">
                <a:tc>
                  <a:txBody>
                    <a:bodyPr/>
                    <a:lstStyle/>
                    <a:p>
                      <a:r>
                        <a:rPr lang="en-US" dirty="0"/>
                        <a:t>Java Practice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542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  <a:r>
                        <a:rPr lang="en-US" baseline="0" dirty="0"/>
                        <a:t> Practice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</a:t>
                      </a:r>
                      <a:r>
                        <a:rPr lang="en-US" dirty="0" err="1"/>
                        <a:t>Sharepoint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</a:t>
                      </a:r>
                      <a:r>
                        <a:rPr lang="en-US" dirty="0" err="1"/>
                        <a:t>Sharepoint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  <a:r>
                        <a:rPr lang="en-US" baseline="0" dirty="0"/>
                        <a:t>, C,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06">
                <a:tc>
                  <a:txBody>
                    <a:bodyPr/>
                    <a:lstStyle/>
                    <a:p>
                      <a:r>
                        <a:rPr lang="en-US" dirty="0"/>
                        <a:t>ERP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206"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Xx,xxx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5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Total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IG Revenue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Nn,nnn</a:t>
                      </a:r>
                      <a:r>
                        <a:rPr lang="en-US" dirty="0"/>
                        <a:t>,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Nn,nnn</a:t>
                      </a:r>
                      <a:r>
                        <a:rPr lang="en-US" dirty="0"/>
                        <a:t>,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Nn,nnn</a:t>
                      </a:r>
                      <a:r>
                        <a:rPr lang="en-US" dirty="0"/>
                        <a:t>,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Nn,nnn</a:t>
                      </a:r>
                      <a:r>
                        <a:rPr lang="en-US" dirty="0"/>
                        <a:t>,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219C2F2D-5CB8-438E-B291-069F29BFC344}"/>
              </a:ext>
            </a:extLst>
          </p:cNvPr>
          <p:cNvSpPr txBox="1"/>
          <p:nvPr/>
        </p:nvSpPr>
        <p:spPr>
          <a:xfrm>
            <a:off x="9018256" y="6331201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269702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00846"/>
            <a:ext cx="3587341" cy="17188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You…..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987" y="1399481"/>
            <a:ext cx="9905999" cy="3058219"/>
          </a:xfrm>
        </p:spPr>
        <p:txBody>
          <a:bodyPr/>
          <a:lstStyle/>
          <a:p>
            <a:pPr marL="1828800" lvl="4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52F72BD-A8A5-4B10-A4D0-0A09FB053F59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428215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916" y="265821"/>
            <a:ext cx="9905998" cy="975151"/>
          </a:xfrm>
        </p:spPr>
        <p:txBody>
          <a:bodyPr>
            <a:normAutofit/>
          </a:bodyPr>
          <a:lstStyle/>
          <a:p>
            <a:r>
              <a:rPr lang="en-US" sz="3200" dirty="0"/>
              <a:t>Metrics</a:t>
            </a:r>
            <a:r>
              <a:rPr lang="en-US" sz="1600" dirty="0"/>
              <a:t>….(2)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40972"/>
            <a:ext cx="4807131" cy="4183783"/>
          </a:xfrm>
        </p:spPr>
        <p:txBody>
          <a:bodyPr>
            <a:noAutofit/>
          </a:bodyPr>
          <a:lstStyle/>
          <a:p>
            <a:r>
              <a:rPr lang="en-US" sz="2200" dirty="0"/>
              <a:t>Successful projects / on-time projects</a:t>
            </a:r>
          </a:p>
          <a:p>
            <a:r>
              <a:rPr lang="en-US" sz="2200" dirty="0"/>
              <a:t>Number of challenged projects</a:t>
            </a:r>
          </a:p>
          <a:p>
            <a:r>
              <a:rPr lang="en-US" sz="2200" dirty="0"/>
              <a:t>Development progress / Test progress</a:t>
            </a:r>
          </a:p>
          <a:p>
            <a:r>
              <a:rPr lang="en-US" sz="2200" dirty="0"/>
              <a:t>Duration of the projects?</a:t>
            </a:r>
          </a:p>
          <a:p>
            <a:r>
              <a:rPr lang="en-US" sz="2200" dirty="0"/>
              <a:t>FTE assigned to project</a:t>
            </a:r>
          </a:p>
          <a:p>
            <a:r>
              <a:rPr lang="en-US" sz="2200" dirty="0"/>
              <a:t>Bench, approximately how many people are available to work projects?</a:t>
            </a:r>
          </a:p>
          <a:p>
            <a:r>
              <a:rPr lang="en-US" sz="2200" dirty="0"/>
              <a:t>Projects delivered on-time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1131" y="1275806"/>
            <a:ext cx="4663440" cy="492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7257" y="1236617"/>
            <a:ext cx="4807131" cy="418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Risk impact and reduction-risks faced, resolved, reduced.</a:t>
            </a:r>
          </a:p>
          <a:p>
            <a:pPr marL="228600" indent="-228600" defTabSz="9144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Risk liability-remaining risk reserve, time and funds</a:t>
            </a:r>
          </a:p>
          <a:p>
            <a:pPr marL="228600" indent="-228600" defTabSz="9144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Customer Satisfaction Index</a:t>
            </a:r>
          </a:p>
          <a:p>
            <a:pPr marL="228600" indent="-228600" defTabSz="9144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Customer retention rate</a:t>
            </a:r>
          </a:p>
          <a:p>
            <a:pPr marL="228600" indent="-228600" defTabSz="9144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Projects meet customer expectations/ Service quality	</a:t>
            </a:r>
          </a:p>
          <a:p>
            <a:pPr marL="228600" indent="-228600" defTabSz="9144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Responsive time and on time delivery (as per customer)</a:t>
            </a:r>
          </a:p>
          <a:p>
            <a:endParaRPr lang="en-US" sz="2400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4D6B4FF5-3C65-4A9B-9262-0A2768C5BCF2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D3CAA-C931-1025-3112-217E5683FDD9}"/>
              </a:ext>
            </a:extLst>
          </p:cNvPr>
          <p:cNvSpPr txBox="1"/>
          <p:nvPr/>
        </p:nvSpPr>
        <p:spPr>
          <a:xfrm>
            <a:off x="1609033" y="5602068"/>
            <a:ext cx="8747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Kanban boards to highlight progress and statuses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31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042" y="135192"/>
            <a:ext cx="6639059" cy="949025"/>
          </a:xfrm>
        </p:spPr>
        <p:txBody>
          <a:bodyPr/>
          <a:lstStyle/>
          <a:p>
            <a:r>
              <a:rPr lang="en-US" sz="3200" dirty="0"/>
              <a:t>Project 4: NOC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391" y="889921"/>
            <a:ext cx="10487101" cy="583288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8400" dirty="0"/>
              <a:t>Project Vision: Continuously monitoring wide variety of information and network systems, communications circuits, cloud resources, LAN/WAN systems, routers, switches, firewalls and VoIP systems and application delivery. A complete control system devoid of humans. Automation initiatives for alarm co-relation, generation, fixed service configuration, implementation of tolls crafted operational frameworks and SOPs for enhancing NOC efficiency.</a:t>
            </a:r>
          </a:p>
          <a:p>
            <a:pPr marL="0" lvl="0" indent="0">
              <a:buNone/>
            </a:pPr>
            <a:r>
              <a:rPr lang="en-US" sz="8000" dirty="0"/>
              <a:t>Challenges:</a:t>
            </a:r>
          </a:p>
          <a:p>
            <a:pPr lvl="0"/>
            <a:r>
              <a:rPr lang="en-US" sz="8000" dirty="0"/>
              <a:t>Multiple vendors – lack of collaboration and coordination, leading to continuous escalation to seek senior interventions. Leading to late night calls and on weekends.</a:t>
            </a:r>
          </a:p>
          <a:p>
            <a:pPr lvl="0"/>
            <a:r>
              <a:rPr lang="en-US" sz="8000" dirty="0"/>
              <a:t>Weeks of continuous trouble shooting involving correlating data across multiple devices and tools that which required manual process.</a:t>
            </a:r>
          </a:p>
          <a:p>
            <a:pPr lvl="0"/>
            <a:r>
              <a:rPr lang="en-US" sz="8000" dirty="0"/>
              <a:t>Many contrasting tools from different vendors in use that may require staff work with different technologies. </a:t>
            </a:r>
          </a:p>
          <a:p>
            <a:pPr lvl="0"/>
            <a:r>
              <a:rPr lang="en-US" sz="8000" dirty="0"/>
              <a:t>Delays in procurement, incorrect specs / troubleshooting and issue resolving – leading to idle manhours – which were not paid for.</a:t>
            </a:r>
          </a:p>
          <a:p>
            <a:pPr lvl="0"/>
            <a:r>
              <a:rPr lang="en-US" sz="8000" dirty="0"/>
              <a:t>Attrition &amp; Expensive IT skilled resources to leading to impacting margins/revenues. </a:t>
            </a:r>
          </a:p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B7B05618-9E3D-4AC1-9225-0273767F7115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29272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62" y="326094"/>
            <a:ext cx="10001204" cy="5670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08" y="1082632"/>
            <a:ext cx="10877235" cy="544927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- pg 3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1: Enterprise Application 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4, 5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2: Audio Infotainment cluster</a:t>
            </a:r>
            <a:r>
              <a:rPr lang="en-US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3800" dirty="0"/>
              <a:t>	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6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3: PeopleSoft HCM &amp; ESA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Skills Inventory</a:t>
            </a:r>
            <a:r>
              <a:rPr lang="en-US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					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8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Engagement 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9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Strengths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						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10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Achievements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					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11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Metrics for Success 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- </a:t>
            </a:r>
            <a:r>
              <a:rPr lang="en-GB" sz="3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pg</a:t>
            </a:r>
            <a:r>
              <a:rPr lang="en-GB" sz="3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12 to 14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</a:t>
            </a:r>
          </a:p>
          <a:p>
            <a:pPr marL="0" indent="0">
              <a:buNone/>
            </a:pPr>
            <a:endParaRPr lang="en-GB" sz="2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Content hyperlinked – click to go directly to the page, and return to the main menu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98F9-24E0-469F-AB8A-8FDA749CA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590" y="1831217"/>
            <a:ext cx="5041336" cy="4357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Masters Degree - Human Resources, Welingkar Institute of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Executive Program - International Business,                 Indian Institute of Management - Calcutta.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Certified PMP – PMI.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Certified Agile Certified Practitioner – PMI.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Scrum Master - Scrum Alliance.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ITIL Foundation – Axelos.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900" dirty="0"/>
              <a:t>Lean Six Sigma Green Belt – currently pursuing from IASSC.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23625-2CA6-467E-AEC0-9C40E272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81" y="1831216"/>
            <a:ext cx="5038052" cy="4288229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900" dirty="0"/>
              <a:t>Nauvata Engineering: Project Manager, Program Manager.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900" dirty="0"/>
              <a:t>ITC Infotech: Project Coordinator / Onsite Coordinator / Tester / Functional Consultant.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900" dirty="0"/>
              <a:t>MindTree: Project Coordinator / Project Office.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900" dirty="0"/>
              <a:t>US Software: Lead HR.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900" dirty="0"/>
              <a:t>Silverline Tech:  Team Member,                  Resource Management.</a:t>
            </a:r>
          </a:p>
          <a:p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E8CE-6ADB-4338-80CC-8342DDE9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B6543F-CF65-40C5-95E5-B74F13E2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22" y="246938"/>
            <a:ext cx="2989779" cy="56701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B153D-405B-4683-B606-17BAE49E965B}"/>
              </a:ext>
            </a:extLst>
          </p:cNvPr>
          <p:cNvSpPr txBox="1"/>
          <p:nvPr/>
        </p:nvSpPr>
        <p:spPr>
          <a:xfrm>
            <a:off x="1263722" y="885387"/>
            <a:ext cx="9783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Two decades working experience in Project Management, with Technology Companies serving customers in Product Engineering, Banking, Insurance and Domains. </a:t>
            </a:r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629ABBE3-E638-4F0E-BC55-A3D1C291732E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11015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06" y="1008841"/>
            <a:ext cx="10450037" cy="2690445"/>
          </a:xfrm>
        </p:spPr>
        <p:txBody>
          <a:bodyPr>
            <a:noAutofit/>
          </a:bodyPr>
          <a:lstStyle/>
          <a:p>
            <a:r>
              <a:rPr lang="en-US" sz="2200" cap="none" dirty="0">
                <a:latin typeface="+mn-lt"/>
                <a:ea typeface="+mn-ea"/>
                <a:cs typeface="+mn-cs"/>
              </a:rPr>
              <a:t>Implement a feature rich Global Application.  Retire legacy applications, transform ways of working, reporting and accounting. Connect all the global offices with real time information, seamless flow of information and data. </a:t>
            </a:r>
            <a:br>
              <a:rPr lang="en-US" sz="2200" cap="none" dirty="0">
                <a:latin typeface="+mn-lt"/>
                <a:ea typeface="+mn-ea"/>
                <a:cs typeface="+mn-cs"/>
              </a:rPr>
            </a:br>
            <a:br>
              <a:rPr lang="en-US" sz="2200" cap="none" dirty="0">
                <a:latin typeface="+mn-lt"/>
                <a:ea typeface="+mn-ea"/>
                <a:cs typeface="+mn-cs"/>
              </a:rPr>
            </a:br>
            <a:r>
              <a:rPr lang="en-US" sz="2200" cap="none" dirty="0">
                <a:latin typeface="+mn-lt"/>
                <a:ea typeface="+mn-ea"/>
                <a:cs typeface="+mn-cs"/>
              </a:rPr>
              <a:t>New W-o-W</a:t>
            </a:r>
            <a:br>
              <a:rPr lang="en-US" sz="2200" cap="none" dirty="0">
                <a:latin typeface="+mn-lt"/>
                <a:ea typeface="+mn-ea"/>
                <a:cs typeface="+mn-cs"/>
              </a:rPr>
            </a:br>
            <a:r>
              <a:rPr lang="en-US" sz="2200" cap="none" dirty="0">
                <a:latin typeface="+mn-lt"/>
                <a:ea typeface="+mn-ea"/>
                <a:cs typeface="+mn-cs"/>
              </a:rPr>
              <a:t>Enable better decision-making. </a:t>
            </a:r>
            <a:br>
              <a:rPr lang="en-US" sz="2200" cap="none" dirty="0">
                <a:latin typeface="+mn-lt"/>
                <a:ea typeface="+mn-ea"/>
                <a:cs typeface="+mn-cs"/>
              </a:rPr>
            </a:br>
            <a:r>
              <a:rPr lang="en-US" sz="2200" cap="none" dirty="0">
                <a:latin typeface="+mn-lt"/>
                <a:ea typeface="+mn-ea"/>
                <a:cs typeface="+mn-cs"/>
              </a:rPr>
              <a:t>Game-changing efficiencies. </a:t>
            </a:r>
            <a:br>
              <a:rPr lang="en-US" sz="2200" cap="none" dirty="0">
                <a:latin typeface="+mn-lt"/>
                <a:ea typeface="+mn-ea"/>
                <a:cs typeface="+mn-cs"/>
              </a:rPr>
            </a:br>
            <a:r>
              <a:rPr lang="en-US" sz="2200" cap="none" dirty="0">
                <a:latin typeface="+mn-lt"/>
                <a:ea typeface="+mn-ea"/>
                <a:cs typeface="+mn-cs"/>
              </a:rPr>
              <a:t>Better employee (EX) &amp; Customer (CX) experience with personalization</a:t>
            </a:r>
            <a:br>
              <a:rPr lang="en-US" sz="2200" cap="none" dirty="0">
                <a:latin typeface="+mn-lt"/>
                <a:ea typeface="+mn-ea"/>
                <a:cs typeface="+mn-cs"/>
              </a:rPr>
            </a:br>
            <a:endParaRPr lang="en-IN" sz="22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4590" y="3665172"/>
            <a:ext cx="5145816" cy="2690445"/>
          </a:xfrm>
        </p:spPr>
        <p:txBody>
          <a:bodyPr>
            <a:normAutofit/>
          </a:bodyPr>
          <a:lstStyle/>
          <a:p>
            <a:r>
              <a:rPr lang="en-US" sz="2200" dirty="0"/>
              <a:t>CRM | Lead Management |Analytics</a:t>
            </a:r>
          </a:p>
          <a:p>
            <a:r>
              <a:rPr lang="en-US" sz="2200" dirty="0"/>
              <a:t>Finance | Accounting</a:t>
            </a:r>
          </a:p>
          <a:p>
            <a:r>
              <a:rPr lang="en-US" sz="2200" dirty="0"/>
              <a:t>Projects |Contracts | Invoicing </a:t>
            </a:r>
          </a:p>
          <a:p>
            <a:r>
              <a:rPr lang="en-US" sz="2200" dirty="0"/>
              <a:t>Talent Management &amp; Acquisition </a:t>
            </a:r>
          </a:p>
          <a:p>
            <a:r>
              <a:rPr lang="en-US" sz="2200" dirty="0"/>
              <a:t>Travel Logistics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5" y="3665173"/>
            <a:ext cx="5365898" cy="2619438"/>
          </a:xfrm>
        </p:spPr>
        <p:txBody>
          <a:bodyPr>
            <a:normAutofit/>
          </a:bodyPr>
          <a:lstStyle/>
          <a:p>
            <a:r>
              <a:rPr lang="en-US" sz="2200" dirty="0"/>
              <a:t>Employee Engagement | Collaborations</a:t>
            </a:r>
          </a:p>
          <a:p>
            <a:r>
              <a:rPr lang="en-US" sz="2200" dirty="0"/>
              <a:t>Helpdesk &amp; Ticketing system</a:t>
            </a:r>
          </a:p>
          <a:p>
            <a:r>
              <a:rPr lang="en-US" sz="2200" dirty="0"/>
              <a:t>Assets | IT Inventory | Licenses.</a:t>
            </a:r>
          </a:p>
          <a:p>
            <a:r>
              <a:rPr lang="en-US" sz="2200" dirty="0"/>
              <a:t>Dashboards | Reports | Charts | Graphs.</a:t>
            </a:r>
          </a:p>
          <a:p>
            <a:r>
              <a:rPr lang="en-US" sz="2200" dirty="0"/>
              <a:t>System Maintenance | Backup</a:t>
            </a:r>
            <a:endParaRPr lang="en-IN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9506" y="190445"/>
            <a:ext cx="6443920" cy="81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Project 1: Enterprise Application</a:t>
            </a:r>
            <a:endParaRPr lang="en-IN" sz="2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712ABBBE-23C6-4E05-AD52-146321442A37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151939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81" y="225886"/>
            <a:ext cx="6316268" cy="888275"/>
          </a:xfrm>
        </p:spPr>
        <p:txBody>
          <a:bodyPr>
            <a:normAutofit/>
          </a:bodyPr>
          <a:lstStyle/>
          <a:p>
            <a:r>
              <a:rPr lang="en-US" sz="2900" dirty="0"/>
              <a:t>Project: Enterprise Application</a:t>
            </a:r>
            <a:endParaRPr lang="en-IN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6" y="1031965"/>
            <a:ext cx="10250947" cy="5682343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Responsible:</a:t>
            </a:r>
          </a:p>
          <a:p>
            <a:pPr lvl="1">
              <a:spcAft>
                <a:spcPts val="0"/>
              </a:spcAft>
            </a:pPr>
            <a:r>
              <a:rPr lang="en-US" sz="2400" dirty="0"/>
              <a:t>Requirement gathering, analysis, feasibility study, and delivery. </a:t>
            </a:r>
          </a:p>
          <a:p>
            <a:pPr lvl="1">
              <a:spcAft>
                <a:spcPts val="0"/>
              </a:spcAft>
            </a:pPr>
            <a:r>
              <a:rPr lang="en-US" sz="2400" dirty="0"/>
              <a:t>Complete solution design &amp; walkthrough for the Leadership Team &amp; Stakeholders.  </a:t>
            </a:r>
          </a:p>
          <a:p>
            <a:pPr lvl="1">
              <a:spcAft>
                <a:spcPts val="0"/>
              </a:spcAft>
            </a:pPr>
            <a:r>
              <a:rPr lang="en-US" sz="2400" dirty="0"/>
              <a:t>Testing and enhancement of the application. </a:t>
            </a:r>
          </a:p>
          <a:p>
            <a:pPr lvl="1">
              <a:spcAft>
                <a:spcPts val="0"/>
              </a:spcAft>
            </a:pPr>
            <a:r>
              <a:rPr lang="en-US" sz="2400" dirty="0"/>
              <a:t>Alleviated fears concerning (a) Security over Cloud &amp; (b) Compatibility issues.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Activities such as “Like/Learn/Lack &amp; Glad/Mad/Sad” </a:t>
            </a:r>
          </a:p>
          <a:p>
            <a:pPr marL="0" indent="0">
              <a:buNone/>
            </a:pPr>
            <a:r>
              <a:rPr lang="en-US" dirty="0"/>
              <a:t>Challenges:</a:t>
            </a:r>
          </a:p>
          <a:p>
            <a:pPr lvl="1"/>
            <a:r>
              <a:rPr lang="en-US" sz="2400" dirty="0"/>
              <a:t>Technical glitches – Tax &amp; discount section, dropdown</a:t>
            </a:r>
          </a:p>
          <a:p>
            <a:pPr lvl="1"/>
            <a:r>
              <a:rPr lang="en-US" sz="2400" dirty="0"/>
              <a:t>Linking to Income Tax portal for Form 26AS</a:t>
            </a:r>
          </a:p>
          <a:p>
            <a:pPr lvl="1"/>
            <a:r>
              <a:rPr lang="en-US" sz="2400" dirty="0"/>
              <a:t>Malaysia &amp; Vietnam - Compensation calculation – separate portal</a:t>
            </a:r>
          </a:p>
          <a:p>
            <a:pPr lvl="1"/>
            <a:r>
              <a:rPr lang="en-US" sz="2400" dirty="0"/>
              <a:t>Continuous Training, User Manual, Podcast </a:t>
            </a:r>
          </a:p>
          <a:p>
            <a:pPr lvl="1"/>
            <a:r>
              <a:rPr lang="en-US" sz="2400" dirty="0"/>
              <a:t>Client’s acceptance of reports from the Application.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57B8983A-52DC-48F0-B3A5-A3AE4FE8657C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1437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042" y="135192"/>
            <a:ext cx="9905998" cy="949025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Project 2 : Audio Infotainment cluster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3" y="982389"/>
            <a:ext cx="10419217" cy="56686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dirty="0"/>
              <a:t>The in-vehicle infotainment systems are designed to deliver information and entertainment via touchscreen displays, button panels, and audio/video interfaces, using AI. Multilingual text using </a:t>
            </a:r>
            <a:r>
              <a:rPr lang="en-US" dirty="0" err="1"/>
              <a:t>Opencv</a:t>
            </a:r>
            <a:r>
              <a:rPr lang="en-US" dirty="0"/>
              <a:t> and Tesseract-</a:t>
            </a:r>
            <a:r>
              <a:rPr lang="en-US" dirty="0" err="1"/>
              <a:t>Ocr</a:t>
            </a:r>
            <a:r>
              <a:rPr lang="en-US" dirty="0"/>
              <a:t>. OCR (Optical character recognition) - Extracts the text from the image. </a:t>
            </a:r>
            <a:r>
              <a:rPr lang="en-US" u="sng" dirty="0"/>
              <a:t>Prone to human manual testing errors</a:t>
            </a:r>
            <a:r>
              <a:rPr lang="en-US" dirty="0"/>
              <a:t>.</a:t>
            </a:r>
          </a:p>
          <a:p>
            <a:pPr>
              <a:lnSpc>
                <a:spcPct val="115000"/>
              </a:lnSpc>
            </a:pPr>
            <a:r>
              <a:rPr lang="en-US" dirty="0"/>
              <a:t>Convinced the team, took them into confidence to work in shifts, and on weekends.</a:t>
            </a:r>
          </a:p>
          <a:p>
            <a:pPr>
              <a:lnSpc>
                <a:spcPct val="115000"/>
              </a:lnSpc>
            </a:pPr>
            <a:r>
              <a:rPr lang="en-US" dirty="0"/>
              <a:t>Built consensus among Stakeholders to absorb the COST burden to enhance hardware with higher configurations. </a:t>
            </a:r>
          </a:p>
          <a:p>
            <a:pPr>
              <a:lnSpc>
                <a:spcPct val="115000"/>
              </a:lnSpc>
            </a:pPr>
            <a:r>
              <a:rPr lang="en-US" dirty="0"/>
              <a:t>Compelling business case, to the Management for approvals. </a:t>
            </a:r>
          </a:p>
          <a:p>
            <a:pPr>
              <a:lnSpc>
                <a:spcPct val="115000"/>
              </a:lnSpc>
            </a:pPr>
            <a:r>
              <a:rPr lang="en-US" dirty="0"/>
              <a:t>Influenced Client to support technical queries with an SLA of 2 hours. Deployed person at client location for seamless coordination and testing. </a:t>
            </a:r>
          </a:p>
          <a:p>
            <a:pPr>
              <a:lnSpc>
                <a:spcPct val="115000"/>
              </a:lnSpc>
            </a:pPr>
            <a:r>
              <a:rPr lang="en-US" dirty="0"/>
              <a:t>Conducted daily meetings, troubleshoot bottlenecks, reported progress.  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B7B05618-9E3D-4AC1-9225-0273767F7115}"/>
              </a:ext>
            </a:extLst>
          </p:cNvPr>
          <p:cNvSpPr txBox="1"/>
          <p:nvPr/>
        </p:nvSpPr>
        <p:spPr>
          <a:xfrm>
            <a:off x="9210760" y="6248399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3013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042" y="135192"/>
            <a:ext cx="6639059" cy="949025"/>
          </a:xfrm>
        </p:spPr>
        <p:txBody>
          <a:bodyPr/>
          <a:lstStyle/>
          <a:p>
            <a:r>
              <a:rPr lang="en-US" sz="2900" dirty="0"/>
              <a:t>Project</a:t>
            </a:r>
            <a:r>
              <a:rPr lang="en-US" sz="3200" dirty="0"/>
              <a:t> 3: PeopleSoft ESA &amp; HCM 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3" y="982389"/>
            <a:ext cx="10419217" cy="5668667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Project Vision: </a:t>
            </a:r>
            <a:r>
              <a:rPr lang="en-US" dirty="0"/>
              <a:t>Follow Industry wide accepted Business Processes. Remove redundant &amp; duplication work. Aimed to build Capability. No more than 5% customization.</a:t>
            </a:r>
          </a:p>
          <a:p>
            <a:pPr lvl="0"/>
            <a:r>
              <a:rPr lang="en-US" dirty="0"/>
              <a:t>My scope : </a:t>
            </a:r>
          </a:p>
          <a:p>
            <a:pPr lvl="1"/>
            <a:r>
              <a:rPr lang="en-US" dirty="0"/>
              <a:t>Global HCM | Payroll </a:t>
            </a:r>
          </a:p>
          <a:p>
            <a:pPr lvl="1"/>
            <a:r>
              <a:rPr lang="en-US" dirty="0"/>
              <a:t>Workforce Management | Timesheet</a:t>
            </a:r>
          </a:p>
          <a:p>
            <a:pPr lvl="1"/>
            <a:r>
              <a:rPr lang="en-US" dirty="0"/>
              <a:t>Talent Management | Compensation, Training, Service Order</a:t>
            </a:r>
          </a:p>
          <a:p>
            <a:pPr lvl="1"/>
            <a:r>
              <a:rPr lang="en-US" dirty="0"/>
              <a:t>ESA | Program Management, Resource Management, Project billing, Costing, Contracts.</a:t>
            </a:r>
          </a:p>
          <a:p>
            <a:pPr lvl="0"/>
            <a:r>
              <a:rPr lang="en-US" dirty="0"/>
              <a:t>Challenges:</a:t>
            </a:r>
          </a:p>
          <a:p>
            <a:pPr lvl="1"/>
            <a:r>
              <a:rPr lang="en-US" dirty="0"/>
              <a:t>Very complex system, aggressive timelines, Board involvement</a:t>
            </a:r>
          </a:p>
          <a:p>
            <a:pPr lvl="1"/>
            <a:r>
              <a:rPr lang="en-IN" dirty="0"/>
              <a:t>Be self reliant, reduce dependency on expensive Consultants.</a:t>
            </a:r>
          </a:p>
          <a:p>
            <a:pPr lvl="1"/>
            <a:r>
              <a:rPr lang="en-US" dirty="0"/>
              <a:t>Senior department heads resistance to adapt. </a:t>
            </a:r>
          </a:p>
          <a:p>
            <a:pPr lvl="1"/>
            <a:r>
              <a:rPr lang="en-US" dirty="0"/>
              <a:t>Attrition of key personnel's.</a:t>
            </a:r>
          </a:p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B7B05618-9E3D-4AC1-9225-0273767F7115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289127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52F72BD-A8A5-4B10-A4D0-0A09FB053F59}"/>
              </a:ext>
            </a:extLst>
          </p:cNvPr>
          <p:cNvSpPr txBox="1"/>
          <p:nvPr/>
        </p:nvSpPr>
        <p:spPr>
          <a:xfrm>
            <a:off x="9284735" y="6197104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01E1B1-AFD8-DFC9-BC70-D601B3D8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5" y="143465"/>
            <a:ext cx="8786462" cy="764702"/>
          </a:xfrm>
        </p:spPr>
        <p:txBody>
          <a:bodyPr>
            <a:normAutofit/>
          </a:bodyPr>
          <a:lstStyle/>
          <a:p>
            <a:r>
              <a:rPr lang="en-US" sz="2900" dirty="0"/>
              <a:t>Skills Inventory for resource management</a:t>
            </a:r>
            <a:endParaRPr lang="en-IN" sz="2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A7321-0CD4-692A-86B6-D4F45CD532B8}"/>
              </a:ext>
            </a:extLst>
          </p:cNvPr>
          <p:cNvSpPr txBox="1"/>
          <p:nvPr/>
        </p:nvSpPr>
        <p:spPr>
          <a:xfrm>
            <a:off x="921594" y="908167"/>
            <a:ext cx="53250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since: 1-Jan-2022 :  6 months.  	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working location : Bengaluru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 : Java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Competency level : 3 / proficient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and Evaluated by PM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used : 11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may 2021.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experience: 48 months.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 : Python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Competency level: 2 / beginner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and Evaluated by PM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used : currently used since 2-Feb-2022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experience in the skill : 12 months.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Domain: Retail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and Evaluated by PM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used : currently used since 2-Feb-2022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experience in the domain : 15 months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2B217-142D-4FB7-778A-164CDD09B0A2}"/>
              </a:ext>
            </a:extLst>
          </p:cNvPr>
          <p:cNvSpPr txBox="1"/>
          <p:nvPr/>
        </p:nvSpPr>
        <p:spPr>
          <a:xfrm>
            <a:off x="6284080" y="674224"/>
            <a:ext cx="54876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past years of experience : 60 months or more if he has worked in other non tech areas.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Domains worked on : banking / SCM / Retail 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 on Project : Yes / No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of the project :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 of the project: Banking/Retail/Aviation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Billable on the project : Yes / No.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Tentative End date of the Project.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bench since : &lt;&lt;&lt;date&gt;&gt;&gt; no of days/months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period : yes / no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Tentative last day.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permit details 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permit end date 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to company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Billing rate on the Project 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804" y="104712"/>
            <a:ext cx="9905998" cy="979506"/>
          </a:xfrm>
        </p:spPr>
        <p:txBody>
          <a:bodyPr>
            <a:normAutofit/>
          </a:bodyPr>
          <a:lstStyle/>
          <a:p>
            <a:r>
              <a:rPr lang="en-US" sz="2900" dirty="0"/>
              <a:t>Project</a:t>
            </a:r>
            <a:r>
              <a:rPr lang="en-US" sz="3200" dirty="0"/>
              <a:t> Engagement 	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38" y="1201782"/>
            <a:ext cx="10631831" cy="273495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Technical Thursday</a:t>
            </a:r>
          </a:p>
          <a:p>
            <a:pPr lvl="1"/>
            <a:r>
              <a:rPr lang="en-US" sz="2400" dirty="0"/>
              <a:t>Monthly PM Communiqué a newsletter covering aspects of PM.</a:t>
            </a:r>
          </a:p>
          <a:p>
            <a:pPr lvl="1"/>
            <a:r>
              <a:rPr lang="en-US" sz="2400" dirty="0"/>
              <a:t>Conducting learning sessions for PMP &amp; Agile aspirants</a:t>
            </a:r>
          </a:p>
          <a:p>
            <a:pPr lvl="1"/>
            <a:r>
              <a:rPr lang="en-US" sz="2400" dirty="0"/>
              <a:t>Town halls, Skip level meetings, R&amp;R events.</a:t>
            </a:r>
          </a:p>
          <a:p>
            <a:pPr lvl="1"/>
            <a:r>
              <a:rPr lang="en-US" sz="2400" dirty="0"/>
              <a:t>CSR initiatives.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991DED2-31B6-4417-8E03-34D4E3B4E523}"/>
              </a:ext>
            </a:extLst>
          </p:cNvPr>
          <p:cNvSpPr txBox="1"/>
          <p:nvPr/>
        </p:nvSpPr>
        <p:spPr>
          <a:xfrm>
            <a:off x="9027881" y="6119445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go back to main page</a:t>
            </a:r>
          </a:p>
        </p:txBody>
      </p:sp>
    </p:spTree>
    <p:extLst>
      <p:ext uri="{BB962C8B-B14F-4D97-AF65-F5344CB8AC3E}">
        <p14:creationId xmlns:p14="http://schemas.microsoft.com/office/powerpoint/2010/main" val="142429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7499</TotalTime>
  <Words>1973</Words>
  <Application>Microsoft Office PowerPoint</Application>
  <PresentationFormat>Widescreen</PresentationFormat>
  <Paragraphs>280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Tw Cen MT</vt:lpstr>
      <vt:lpstr>Wingdings</vt:lpstr>
      <vt:lpstr>Circuit</vt:lpstr>
      <vt:lpstr>Ganesh K.</vt:lpstr>
      <vt:lpstr> content </vt:lpstr>
      <vt:lpstr>Introduction</vt:lpstr>
      <vt:lpstr>Implement a feature rich Global Application.  Retire legacy applications, transform ways of working, reporting and accounting. Connect all the global offices with real time information, seamless flow of information and data.   New W-o-W Enable better decision-making.  Game-changing efficiencies.  Better employee (EX) &amp; Customer (CX) experience with personalization </vt:lpstr>
      <vt:lpstr>Project: Enterprise Application</vt:lpstr>
      <vt:lpstr> Project 2 : Audio Infotainment cluster </vt:lpstr>
      <vt:lpstr>Project 3: PeopleSoft ESA &amp; HCM  </vt:lpstr>
      <vt:lpstr>Skills Inventory for resource management</vt:lpstr>
      <vt:lpstr>Project Engagement  </vt:lpstr>
      <vt:lpstr>Strength</vt:lpstr>
      <vt:lpstr>Achievements</vt:lpstr>
      <vt:lpstr>Metrics ….(1)</vt:lpstr>
      <vt:lpstr>Metrics….(2)</vt:lpstr>
      <vt:lpstr>COE as Profit center (Reference only)</vt:lpstr>
      <vt:lpstr>       Thank You…..    </vt:lpstr>
      <vt:lpstr>Metrics….(2)</vt:lpstr>
      <vt:lpstr>Project 4: NOC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Ganesh K</dc:title>
  <dc:creator>Ganesh Kumar</dc:creator>
  <cp:lastModifiedBy>Ganesh Kumar</cp:lastModifiedBy>
  <cp:revision>1063</cp:revision>
  <cp:lastPrinted>2021-11-12T07:49:45Z</cp:lastPrinted>
  <dcterms:created xsi:type="dcterms:W3CDTF">2021-03-14T08:20:50Z</dcterms:created>
  <dcterms:modified xsi:type="dcterms:W3CDTF">2023-01-16T09:17:43Z</dcterms:modified>
</cp:coreProperties>
</file>