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63" r:id="rId5"/>
    <p:sldId id="260" r:id="rId6"/>
    <p:sldId id="259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28" y="48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enakshi%20Ganesh\Downloads\Account%20Sales%20Data%20for%20Analysis%20for%20Task%2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[Account Sales Data for Analysis for Task 4.xlsx]pivot!PivotTable2</c:name>
    <c:fmtId val="15"/>
  </c:pivotSource>
  <c:chart>
    <c:autoTitleDeleted val="1"/>
    <c:pivotFmts>
      <c:pivotFmt>
        <c:idx val="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5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fld id="{B7935F60-D53B-4364-A2D6-A7BA5DF62480}" type="CATEGORYNAME">
                  <a:rPr lang="en-US">
                    <a:solidFill>
                      <a:srgbClr val="00B050"/>
                    </a:solidFill>
                  </a:rPr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solidFill>
                      <a:srgbClr val="00B050"/>
                    </a:solidFill>
                  </a:rPr>
                  <a:t>
</a:t>
                </a:r>
                <a:fld id="{0B810906-4595-48F9-82E4-D9B605015822}" type="PERCENTAGE">
                  <a:rPr lang="en-US" baseline="0">
                    <a:solidFill>
                      <a:srgbClr val="00B050"/>
                    </a:solidFill>
                  </a:rPr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solidFill>
                    <a:srgbClr val="00B050"/>
                  </a:solidFill>
                </a:endParaRP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0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fld id="{B7935F60-D53B-4364-A2D6-A7BA5DF62480}" type="CATEGORYNAME">
                  <a:rPr lang="en-US">
                    <a:solidFill>
                      <a:srgbClr val="00B050"/>
                    </a:solidFill>
                  </a:rPr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solidFill>
                      <a:srgbClr val="00B050"/>
                    </a:solidFill>
                  </a:rPr>
                  <a:t>
</a:t>
                </a:r>
                <a:fld id="{0B810906-4595-48F9-82E4-D9B605015822}" type="PERCENTAGE">
                  <a:rPr lang="en-US" baseline="0">
                    <a:solidFill>
                      <a:srgbClr val="00B050"/>
                    </a:solidFill>
                  </a:rPr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solidFill>
                    <a:srgbClr val="00B050"/>
                  </a:solidFill>
                </a:endParaRP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4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5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fld id="{B7935F60-D53B-4364-A2D6-A7BA5DF62480}" type="CATEGORYNAME">
                  <a:rPr lang="en-US">
                    <a:solidFill>
                      <a:srgbClr val="00B050"/>
                    </a:solidFill>
                  </a:rPr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solidFill>
                      <a:srgbClr val="00B050"/>
                    </a:solidFill>
                  </a:rPr>
                  <a:t>
</a:t>
                </a:r>
                <a:fld id="{0B810906-4595-48F9-82E4-D9B605015822}" type="PERCENTAGE">
                  <a:rPr lang="en-US" baseline="0">
                    <a:solidFill>
                      <a:srgbClr val="00B050"/>
                    </a:solidFill>
                  </a:rPr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solidFill>
                    <a:srgbClr val="00B050"/>
                  </a:solidFill>
                </a:endParaRPr>
              </a:p>
            </c:rich>
          </c:tx>
          <c:spPr>
            <a:noFill/>
            <a:ln>
              <a:noFill/>
            </a:ln>
            <a:effectLst/>
          </c:sp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pivot!$B$14:$B$15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C242-45F6-89E8-8A3C71A1C7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C242-45F6-89E8-8A3C71A1C7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C242-45F6-89E8-8A3C71A1C7F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C242-45F6-89E8-8A3C71A1C7F1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B7935F60-D53B-4364-A2D6-A7BA5DF62480}" type="CATEGORYNAME">
                      <a:rPr lang="en-US">
                        <a:solidFill>
                          <a:srgbClr val="00B050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rgbClr val="00B050"/>
                        </a:solidFill>
                      </a:rPr>
                      <a:t>
</a:t>
                    </a:r>
                    <a:fld id="{0B810906-4595-48F9-82E4-D9B605015822}" type="PERCENTAGE">
                      <a:rPr lang="en-US" baseline="0">
                        <a:solidFill>
                          <a:srgbClr val="00B050"/>
                        </a:solidFill>
                      </a:rPr>
                      <a:pPr/>
                      <a:t>[PERCENTAGE]</a:t>
                    </a:fld>
                    <a:endParaRPr lang="en-US" baseline="0">
                      <a:solidFill>
                        <a:srgbClr val="00B050"/>
                      </a:solidFill>
                    </a:endParaRP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242-45F6-89E8-8A3C71A1C7F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C242-45F6-89E8-8A3C71A1C7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pivot!$A$16:$A$20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pivot!$B$16:$B$20</c:f>
              <c:numCache>
                <c:formatCode>0%</c:formatCode>
                <c:ptCount val="4"/>
                <c:pt idx="0">
                  <c:v>8.5506287871844933</c:v>
                </c:pt>
                <c:pt idx="1">
                  <c:v>8.1539188189382426</c:v>
                </c:pt>
                <c:pt idx="2">
                  <c:v>6.8184218949947519</c:v>
                </c:pt>
                <c:pt idx="3">
                  <c:v>7.5376239352269678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42-45F6-89E8-8A3C71A1C7F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[Account Sales Data for Analysis for Task 4.xlsx]pivot!PivotTable10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Total</a:t>
            </a:r>
            <a:r>
              <a:rPr lang="en-IN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Units sold/year</a:t>
            </a:r>
            <a:endParaRPr lang="en-IN"/>
          </a:p>
        </c:rich>
      </c:tx>
      <c:overlay val="0"/>
      <c:spPr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332007258653294"/>
          <c:y val="0.21311141146039661"/>
          <c:w val="0.70159098293271172"/>
          <c:h val="0.7265823716239276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pivot!$B$34:$B$35</c:f>
              <c:strCache>
                <c:ptCount val="1"/>
                <c:pt idx="0">
                  <c:v>Sum of 2017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pivot!$A$36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pivot!$B$36</c:f>
              <c:numCache>
                <c:formatCode>0</c:formatCode>
                <c:ptCount val="1"/>
                <c:pt idx="0">
                  <c:v>189976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63-42FF-BF5F-7B970E8B29F0}"/>
            </c:ext>
          </c:extLst>
        </c:ser>
        <c:ser>
          <c:idx val="1"/>
          <c:order val="1"/>
          <c:tx>
            <c:strRef>
              <c:f>pivot!$C$34:$C$35</c:f>
              <c:strCache>
                <c:ptCount val="1"/>
                <c:pt idx="0">
                  <c:v>Sum of 2018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pivot!$A$36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pivot!$C$36</c:f>
              <c:numCache>
                <c:formatCode>0</c:formatCode>
                <c:ptCount val="1"/>
                <c:pt idx="0">
                  <c:v>242995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63-42FF-BF5F-7B970E8B29F0}"/>
            </c:ext>
          </c:extLst>
        </c:ser>
        <c:ser>
          <c:idx val="2"/>
          <c:order val="2"/>
          <c:tx>
            <c:strRef>
              <c:f>pivot!$D$34:$D$35</c:f>
              <c:strCache>
                <c:ptCount val="1"/>
                <c:pt idx="0">
                  <c:v>Sum of 2019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pivot!$A$36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pivot!$D$36</c:f>
              <c:numCache>
                <c:formatCode>0</c:formatCode>
                <c:ptCount val="1"/>
                <c:pt idx="0">
                  <c:v>288449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63-42FF-BF5F-7B970E8B29F0}"/>
            </c:ext>
          </c:extLst>
        </c:ser>
        <c:ser>
          <c:idx val="3"/>
          <c:order val="3"/>
          <c:tx>
            <c:strRef>
              <c:f>pivot!$E$34:$E$35</c:f>
              <c:strCache>
                <c:ptCount val="1"/>
                <c:pt idx="0">
                  <c:v>Sum of 2020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pivot!$A$36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pivot!$E$36</c:f>
              <c:numCache>
                <c:formatCode>0</c:formatCode>
                <c:ptCount val="1"/>
                <c:pt idx="0">
                  <c:v>350234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63-42FF-BF5F-7B970E8B29F0}"/>
            </c:ext>
          </c:extLst>
        </c:ser>
        <c:ser>
          <c:idx val="4"/>
          <c:order val="4"/>
          <c:tx>
            <c:strRef>
              <c:f>pivot!$F$34:$F$35</c:f>
              <c:strCache>
                <c:ptCount val="1"/>
                <c:pt idx="0">
                  <c:v>Sum of 2021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pivot!$A$36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pivot!$F$36</c:f>
              <c:numCache>
                <c:formatCode>0</c:formatCode>
                <c:ptCount val="1"/>
                <c:pt idx="0">
                  <c:v>409194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63-42FF-BF5F-7B970E8B2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733054824"/>
        <c:axId val="733056232"/>
      </c:barChart>
      <c:catAx>
        <c:axId val="733054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056232"/>
        <c:crosses val="autoZero"/>
        <c:auto val="1"/>
        <c:lblAlgn val="ctr"/>
        <c:lblOffset val="100"/>
        <c:noMultiLvlLbl val="0"/>
      </c:catAx>
      <c:valAx>
        <c:axId val="733056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054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bg2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4.xlsx]pivot!PivotTable4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FF0000"/>
                </a:solidFill>
              </a:rPr>
              <a:t>Top</a:t>
            </a:r>
            <a:r>
              <a:rPr lang="en-US" b="1" baseline="0">
                <a:solidFill>
                  <a:srgbClr val="FF0000"/>
                </a:solidFill>
              </a:rPr>
              <a:t>  Decision makers with CAGR &gt; 100%</a:t>
            </a:r>
            <a:endParaRPr lang="en-US" b="1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47568379998820759"/>
          <c:y val="4.97499585923527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pivot!$C$40:$C$41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pivot!$A$42:$B$57</c:f>
              <c:multiLvlStrCache>
                <c:ptCount val="11"/>
                <c:lvl>
                  <c:pt idx="0">
                    <c:v>Anthony Brooks</c:v>
                  </c:pt>
                  <c:pt idx="1">
                    <c:v>Bill Callahan</c:v>
                  </c:pt>
                  <c:pt idx="2">
                    <c:v>Kathy Rogers</c:v>
                  </c:pt>
                  <c:pt idx="3">
                    <c:v>Mel Berkowitz</c:v>
                  </c:pt>
                  <c:pt idx="4">
                    <c:v>Darnell Straughter</c:v>
                  </c:pt>
                  <c:pt idx="5">
                    <c:v>Dominique Johnson</c:v>
                  </c:pt>
                  <c:pt idx="6">
                    <c:v>Larry Alaimo</c:v>
                  </c:pt>
                  <c:pt idx="7">
                    <c:v>Raymond Heywin</c:v>
                  </c:pt>
                  <c:pt idx="8">
                    <c:v>Tim Young</c:v>
                  </c:pt>
                  <c:pt idx="9">
                    <c:v>Carlos Jackson</c:v>
                  </c:pt>
                  <c:pt idx="10">
                    <c:v>Craig Collins</c:v>
                  </c:pt>
                </c:lvl>
                <c:lvl>
                  <c:pt idx="0">
                    <c:v>Medium Business</c:v>
                  </c:pt>
                  <c:pt idx="4">
                    <c:v>Online Retailer</c:v>
                  </c:pt>
                  <c:pt idx="8">
                    <c:v>Small Business</c:v>
                  </c:pt>
                  <c:pt idx="9">
                    <c:v>Wholesale Distributor</c:v>
                  </c:pt>
                </c:lvl>
              </c:multiLvlStrCache>
            </c:multiLvlStrRef>
          </c:cat>
          <c:val>
            <c:numRef>
              <c:f>pivot!$C$42:$C$57</c:f>
              <c:numCache>
                <c:formatCode>0%</c:formatCode>
                <c:ptCount val="11"/>
                <c:pt idx="0">
                  <c:v>1.4232703532020747</c:v>
                </c:pt>
                <c:pt idx="1">
                  <c:v>2.2455667067018901</c:v>
                </c:pt>
                <c:pt idx="2">
                  <c:v>1.0242801438529217</c:v>
                </c:pt>
                <c:pt idx="3">
                  <c:v>1.5203389637502625</c:v>
                </c:pt>
                <c:pt idx="4">
                  <c:v>1.0930046233022455</c:v>
                </c:pt>
                <c:pt idx="5">
                  <c:v>1.084072328017021</c:v>
                </c:pt>
                <c:pt idx="6">
                  <c:v>1.1188084145320056</c:v>
                </c:pt>
                <c:pt idx="7">
                  <c:v>1.8142296888697582</c:v>
                </c:pt>
                <c:pt idx="8">
                  <c:v>3.3498147004699526</c:v>
                </c:pt>
                <c:pt idx="9">
                  <c:v>1.6546701130112136</c:v>
                </c:pt>
                <c:pt idx="10">
                  <c:v>1.3475541667800686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8-4FC6-BFDB-3FB2A778F8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65355288"/>
        <c:axId val="565354232"/>
      </c:barChart>
      <c:catAx>
        <c:axId val="565355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54232"/>
        <c:crosses val="autoZero"/>
        <c:auto val="1"/>
        <c:lblAlgn val="ctr"/>
        <c:lblOffset val="100"/>
        <c:noMultiLvlLbl val="0"/>
      </c:catAx>
      <c:valAx>
        <c:axId val="565354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55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25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598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1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880723"/>
            <a:ext cx="82287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4000" b="0" i="0" dirty="0">
                <a:solidFill>
                  <a:srgbClr val="24292F"/>
                </a:solidFill>
                <a:effectLst/>
                <a:latin typeface="-apple-system"/>
              </a:rPr>
              <a:t>"From Startup to Success: Our Journey of 3000% Growth in 5 Years"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29841" y="984944"/>
            <a:ext cx="2949178" cy="128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ower of growth through Innovation and Strategy."</a:t>
            </a:r>
            <a:endParaRPr lang="en-US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457200" y="2585144"/>
            <a:ext cx="2949178" cy="3369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cs typeface="Arial"/>
                <a:sym typeface="Arial"/>
              </a:rPr>
              <a:t>We grew by 3000% in 5 years and growing at 28%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4292F"/>
              </a:solidFill>
              <a:effectLst/>
              <a:uLnTx/>
              <a:uFillTx/>
              <a:latin typeface="-apple-system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cs typeface="Arial"/>
                <a:sym typeface="Arial"/>
              </a:rPr>
              <a:t>Consistent YoY growth: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800" dirty="0">
                <a:solidFill>
                  <a:srgbClr val="24292F"/>
                </a:solidFill>
                <a:latin typeface="-apple-system"/>
                <a:cs typeface="Arial"/>
                <a:sym typeface="Arial"/>
              </a:rPr>
              <a:t>Consistent and c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cs typeface="Arial"/>
                <a:sym typeface="Arial"/>
              </a:rPr>
              <a:t>ontinuous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cs typeface="Arial"/>
                <a:sym typeface="Arial"/>
              </a:rPr>
              <a:t> growth.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4F23A-2004-C210-14F0-22E646EB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019" y="984944"/>
            <a:ext cx="5564981" cy="45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7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4724400" y="1197639"/>
            <a:ext cx="4267200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Business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Best business segments: Medium Business and Online Retailers.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Cross-selling: 87% of products are cross-sold.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Positive impact of Social Media and Promotions: never resulted in negative growth in any year.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957396-8598-4061-8062-58872AD48E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106326"/>
              </p:ext>
            </p:extLst>
          </p:nvPr>
        </p:nvGraphicFramePr>
        <p:xfrm>
          <a:off x="457200" y="1197639"/>
          <a:ext cx="3962401" cy="4114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1800" b="0" i="0" u="none" strike="noStrike" baseline="0" dirty="0">
                <a:solidFill>
                  <a:srgbClr val="0070C1"/>
                </a:solidFill>
                <a:latin typeface="ArialMT"/>
              </a:rPr>
              <a:t>Overall, our unit sales growth has been good, with a 5-year CAGR of 21%.</a:t>
            </a:r>
            <a:r>
              <a:rPr lang="en-US" dirty="0">
                <a:solidFill>
                  <a:srgbClr val="0070C0"/>
                </a:solidFill>
              </a:rPr>
              <a:t>…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958AE2-16F2-449D-B492-776FF6DABA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258325"/>
              </p:ext>
            </p:extLst>
          </p:nvPr>
        </p:nvGraphicFramePr>
        <p:xfrm>
          <a:off x="457200" y="1069315"/>
          <a:ext cx="8066314" cy="4852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623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5094514" y="1262953"/>
            <a:ext cx="3722914" cy="432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People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Top decision maker: Tim Young has been our best decision maker with a CAGR over 300%.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 High-performing decision makers: 18% of decision-makers are generating over 100% CAGR.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Positive growth: 55% of decision-makers are making positive growth.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4B5DCD8-11A3-442C-8D7D-4359A1AE8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486844"/>
              </p:ext>
            </p:extLst>
          </p:nvPr>
        </p:nvGraphicFramePr>
        <p:xfrm>
          <a:off x="52614" y="1087346"/>
          <a:ext cx="5041900" cy="496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637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356861" y="1151749"/>
            <a:ext cx="8430277" cy="515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7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 pitchFamily="34" charset="0"/>
              <a:buChar char="⁺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Harness the power of social media to increase brand awareness, engagement, and sales. Introduce innovative promotions to attract new customers.		</a:t>
            </a:r>
          </a:p>
          <a:p>
            <a:pPr marL="387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 pitchFamily="34" charset="0"/>
              <a:buChar char="⁺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Customized Solutions to meet the unique needs of our customers</a:t>
            </a:r>
          </a:p>
          <a:p>
            <a:pPr marL="387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 pitchFamily="34" charset="0"/>
              <a:buChar char="⁺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 to continuously improve our products and services and identify new opportunities for growth.				</a:t>
            </a:r>
          </a:p>
          <a:p>
            <a:pPr marL="387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 pitchFamily="34" charset="0"/>
              <a:buChar char="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Plateauing Growth at 28%	</a:t>
            </a:r>
          </a:p>
          <a:p>
            <a:pPr marL="387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 pitchFamily="34" charset="0"/>
              <a:buChar char="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Cross-Selling: To boost revenue.	</a:t>
            </a:r>
          </a:p>
          <a:p>
            <a:pPr marL="387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 pitchFamily="34" charset="0"/>
              <a:buChar char="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Revenue by 26% of decision-makers, support them by upskilling opportunities and incentivizing.	</a:t>
            </a:r>
          </a:p>
          <a:p>
            <a:pPr marL="387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 pitchFamily="34" charset="0"/>
              <a:buChar char="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Wholesale Distributors and Small Businesses, by introducing innovative promotional strategies to increase their sales.</a:t>
            </a: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IN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IN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275</Words>
  <Application>Microsoft Office PowerPoint</Application>
  <PresentationFormat>On-screen Show (4:3)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ArialMT</vt:lpstr>
      <vt:lpstr>Calibri</vt:lpstr>
      <vt:lpstr>Wingdings</vt:lpstr>
      <vt:lpstr>Office Theme</vt:lpstr>
      <vt:lpstr>PowerPoint Presentation</vt:lpstr>
      <vt:lpstr>Power of growth through Innovation and Strategy."</vt:lpstr>
      <vt:lpstr>PowerPoint Presentation</vt:lpstr>
      <vt:lpstr>Overall, our unit sales growth has been good, with a 5-year CAGR of 21%.…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Ganesh Kumar</cp:lastModifiedBy>
  <cp:revision>14</cp:revision>
  <dcterms:created xsi:type="dcterms:W3CDTF">2020-03-26T22:50:15Z</dcterms:created>
  <dcterms:modified xsi:type="dcterms:W3CDTF">2023-06-09T05:12:42Z</dcterms:modified>
</cp:coreProperties>
</file>