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64" r:id="rId10"/>
    <p:sldId id="265" r:id="rId11"/>
    <p:sldId id="27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 snapToObjects="1">
      <p:cViewPr varScale="1">
        <p:scale>
          <a:sx n="142" d="100"/>
          <a:sy n="142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422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908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29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05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385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74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3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15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45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hield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7063" y="877599"/>
            <a:ext cx="3893791" cy="42648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23826" y="2651152"/>
            <a:ext cx="3828000" cy="9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2"/>
          </p:nvPr>
        </p:nvSpPr>
        <p:spPr>
          <a:xfrm>
            <a:off x="123825" y="1294279"/>
            <a:ext cx="5001000" cy="12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3"/>
          </p:nvPr>
        </p:nvSpPr>
        <p:spPr>
          <a:xfrm>
            <a:off x="115889" y="3673928"/>
            <a:ext cx="3845100" cy="9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Shape 14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Shape 15"/>
          <p:cNvGrpSpPr/>
          <p:nvPr/>
        </p:nvGrpSpPr>
        <p:grpSpPr>
          <a:xfrm>
            <a:off x="-48" y="9155"/>
            <a:ext cx="9144048" cy="418"/>
            <a:chOff x="-48" y="12207"/>
            <a:chExt cx="9144048" cy="557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8" name="Shape 18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4762"/>
            <a:ext cx="1722388" cy="97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evens Se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4018359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5889" y="3673928"/>
            <a:ext cx="5008800" cy="9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123825" y="2651152"/>
            <a:ext cx="4993500" cy="9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3"/>
          </p:nvPr>
        </p:nvSpPr>
        <p:spPr>
          <a:xfrm>
            <a:off x="123825" y="1294279"/>
            <a:ext cx="5001000" cy="12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-48" y="9155"/>
            <a:ext cx="9144048" cy="418"/>
            <a:chOff x="-48" y="12207"/>
            <a:chExt cx="9144048" cy="557"/>
          </a:xfrm>
        </p:grpSpPr>
        <p:cxnSp>
          <p:nvCxnSpPr>
            <p:cNvPr id="25" name="Shape 25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6" y="-11206"/>
            <a:ext cx="1733486" cy="989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Shape 28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29" name="Shape 29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Shape 31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evens Cloc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4018359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23825" y="2651152"/>
            <a:ext cx="4993500" cy="9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123825" y="1294279"/>
            <a:ext cx="5001000" cy="12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115889" y="3673928"/>
            <a:ext cx="5008800" cy="9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38" name="Shape 38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Shape 40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Shape 41"/>
          <p:cNvGrpSpPr/>
          <p:nvPr/>
        </p:nvGrpSpPr>
        <p:grpSpPr>
          <a:xfrm>
            <a:off x="-48" y="9155"/>
            <a:ext cx="9144048" cy="418"/>
            <a:chOff x="-48" y="12207"/>
            <a:chExt cx="9144048" cy="557"/>
          </a:xfrm>
        </p:grpSpPr>
        <p:cxnSp>
          <p:nvCxnSpPr>
            <p:cNvPr id="42" name="Shape 42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4" name="Shape 44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4762"/>
            <a:ext cx="1722388" cy="97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evens Fountai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4018359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3825" y="2651152"/>
            <a:ext cx="4993500" cy="9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3825" y="1294279"/>
            <a:ext cx="5001000" cy="12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115889" y="3673928"/>
            <a:ext cx="5008800" cy="9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51" name="Shape 51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" name="Shape 53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Shape 54"/>
          <p:cNvGrpSpPr/>
          <p:nvPr/>
        </p:nvGrpSpPr>
        <p:grpSpPr>
          <a:xfrm>
            <a:off x="-48" y="9155"/>
            <a:ext cx="9144048" cy="418"/>
            <a:chOff x="-48" y="12207"/>
            <a:chExt cx="9144048" cy="557"/>
          </a:xfrm>
        </p:grpSpPr>
        <p:cxnSp>
          <p:nvCxnSpPr>
            <p:cNvPr id="55" name="Shape 55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7" name="Shape 57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4762"/>
            <a:ext cx="1722388" cy="97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rchbear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4018359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23825" y="2651152"/>
            <a:ext cx="4993500" cy="9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23825" y="1294279"/>
            <a:ext cx="5001000" cy="12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115889" y="3673928"/>
            <a:ext cx="5008800" cy="9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64" name="Shape 64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Shape 65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" name="Shape 66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x="-48" y="9155"/>
            <a:ext cx="9144048" cy="418"/>
            <a:chOff x="-48" y="12207"/>
            <a:chExt cx="9144048" cy="557"/>
          </a:xfrm>
        </p:grpSpPr>
        <p:cxnSp>
          <p:nvCxnSpPr>
            <p:cNvPr id="68" name="Shape 68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0" name="Shape 70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4762"/>
            <a:ext cx="1722388" cy="97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udents with NYC skylin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4018359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15889" y="3673928"/>
            <a:ext cx="5008800" cy="9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123825" y="2651152"/>
            <a:ext cx="4993500" cy="9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123825" y="1294279"/>
            <a:ext cx="5001000" cy="12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6" name="Shape 76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77" name="Shape 77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Shape 79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-48" y="9155"/>
            <a:ext cx="9144048" cy="418"/>
            <a:chOff x="-48" y="12207"/>
            <a:chExt cx="9144048" cy="557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3" name="Shape 83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4762"/>
            <a:ext cx="1722388" cy="97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dwin A Stevens Hal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4018359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3825" y="2651152"/>
            <a:ext cx="4993500" cy="9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123825" y="1294279"/>
            <a:ext cx="5001000" cy="12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115889" y="3673928"/>
            <a:ext cx="5008800" cy="9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90" name="Shape 90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Shape 91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" name="Shape 92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-48" y="9155"/>
            <a:ext cx="9144048" cy="418"/>
            <a:chOff x="-48" y="12207"/>
            <a:chExt cx="9144048" cy="557"/>
          </a:xfrm>
        </p:grpSpPr>
        <p:cxnSp>
          <p:nvCxnSpPr>
            <p:cNvPr id="94" name="Shape 94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Shape 95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6" name="Shape 96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4762"/>
            <a:ext cx="1722388" cy="97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4018359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15889" y="3673928"/>
            <a:ext cx="5008800" cy="9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123825" y="2651152"/>
            <a:ext cx="4993500" cy="9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123825" y="1294279"/>
            <a:ext cx="5001000" cy="12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103" name="Shape 103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Shape 104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Shape 105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-48" y="9155"/>
            <a:ext cx="9144048" cy="418"/>
            <a:chOff x="-48" y="12207"/>
            <a:chExt cx="9144048" cy="557"/>
          </a:xfrm>
        </p:grpSpPr>
        <p:cxnSp>
          <p:nvCxnSpPr>
            <p:cNvPr id="107" name="Shape 107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9" name="Shape 109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4762"/>
            <a:ext cx="1722388" cy="97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123825" y="2651148"/>
            <a:ext cx="4993500" cy="151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" sz="1400" dirty="0"/>
              <a:t> 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Cambria" charset="0"/>
                <a:ea typeface="Cambria" charset="0"/>
                <a:cs typeface="Cambria" charset="0"/>
                <a:sym typeface="Merriweather"/>
              </a:rPr>
              <a:t>Gaurav Kshirsagar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 err="1">
                <a:latin typeface="Cambria" charset="0"/>
                <a:ea typeface="Cambria" charset="0"/>
                <a:cs typeface="Cambria" charset="0"/>
                <a:sym typeface="Merriweather"/>
              </a:rPr>
              <a:t>Ajinkya</a:t>
            </a:r>
            <a:r>
              <a:rPr lang="en" dirty="0">
                <a:latin typeface="Cambria" charset="0"/>
                <a:ea typeface="Cambria" charset="0"/>
                <a:cs typeface="Cambria" charset="0"/>
                <a:sym typeface="Merriweather"/>
              </a:rPr>
              <a:t> </a:t>
            </a:r>
            <a:r>
              <a:rPr lang="en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Ingle</a:t>
            </a:r>
            <a:endParaRPr lang="en-US" dirty="0" smtClean="0">
              <a:latin typeface="Cambria" charset="0"/>
              <a:ea typeface="Cambria" charset="0"/>
              <a:cs typeface="Cambria" charset="0"/>
              <a:sym typeface="Merriweather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Under Guidance of </a:t>
            </a:r>
          </a:p>
          <a:p>
            <a:pPr lvl="0">
              <a:buNone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Distinguished </a:t>
            </a:r>
            <a:r>
              <a:rPr lang="en-US" b="1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Prof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. </a:t>
            </a:r>
            <a:r>
              <a:rPr lang="en-US" b="1" dirty="0" err="1">
                <a:latin typeface="Cambria" charset="0"/>
                <a:ea typeface="Cambria" charset="0"/>
                <a:cs typeface="Cambria" charset="0"/>
              </a:rPr>
              <a:t>Amirhossein</a:t>
            </a: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b="1" dirty="0" err="1">
                <a:latin typeface="Cambria" charset="0"/>
                <a:ea typeface="Cambria" charset="0"/>
                <a:cs typeface="Cambria" charset="0"/>
              </a:rPr>
              <a:t>Gandomi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 </a:t>
            </a:r>
            <a:endParaRPr lang="en" dirty="0">
              <a:latin typeface="Cambria" charset="0"/>
              <a:ea typeface="Cambria" charset="0"/>
              <a:cs typeface="Cambria" charset="0"/>
              <a:sym typeface="Merriweather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6475" y="1294275"/>
            <a:ext cx="5058300" cy="123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900" dirty="0">
                <a:latin typeface="Cambria" charset="0"/>
                <a:ea typeface="Cambria" charset="0"/>
                <a:cs typeface="Cambria" charset="0"/>
                <a:sym typeface="Merriweather"/>
              </a:rPr>
              <a:t>Analysis of Salaries in </a:t>
            </a:r>
          </a:p>
          <a:p>
            <a:pPr lvl="0">
              <a:spcBef>
                <a:spcPts val="0"/>
              </a:spcBef>
              <a:buNone/>
            </a:pPr>
            <a:r>
              <a:rPr lang="en" sz="2900" dirty="0">
                <a:latin typeface="Cambria" charset="0"/>
                <a:ea typeface="Cambria" charset="0"/>
                <a:cs typeface="Cambria" charset="0"/>
                <a:sym typeface="Merriweather"/>
              </a:rPr>
              <a:t>San Francisco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Merriweather"/>
              <a:buChar char="●"/>
            </a:pPr>
            <a:r>
              <a:rPr lang="en" sz="1600" i="0" dirty="0">
                <a:latin typeface="Cambria" charset="0"/>
                <a:ea typeface="Cambria" charset="0"/>
                <a:cs typeface="Cambria" charset="0"/>
                <a:sym typeface="Merriweather"/>
              </a:rPr>
              <a:t>We take a look at </a:t>
            </a:r>
            <a:r>
              <a:rPr lang="en" sz="1600" i="0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Eigen </a:t>
            </a:r>
            <a:r>
              <a:rPr lang="en" sz="1600" i="0" dirty="0">
                <a:latin typeface="Cambria" charset="0"/>
                <a:ea typeface="Cambria" charset="0"/>
                <a:cs typeface="Cambria" charset="0"/>
                <a:sym typeface="Merriweather"/>
              </a:rPr>
              <a:t>values to decide the number of PC’s</a:t>
            </a:r>
          </a:p>
          <a:p>
            <a:pPr lvl="0" rtl="0">
              <a:spcBef>
                <a:spcPts val="0"/>
              </a:spcBef>
              <a:buNone/>
            </a:pPr>
            <a:endParaRPr sz="1600" i="0" dirty="0">
              <a:latin typeface="Cambria" charset="0"/>
              <a:ea typeface="Cambria" charset="0"/>
              <a:cs typeface="Cambria" charset="0"/>
              <a:sym typeface="Merriweather"/>
            </a:endParaRPr>
          </a:p>
          <a:p>
            <a:pPr lvl="0" rtl="0">
              <a:spcBef>
                <a:spcPts val="0"/>
              </a:spcBef>
              <a:buNone/>
            </a:pPr>
            <a:endParaRPr sz="1600" i="0" dirty="0">
              <a:latin typeface="Cambria" charset="0"/>
              <a:ea typeface="Cambria" charset="0"/>
              <a:cs typeface="Cambria" charset="0"/>
              <a:sym typeface="Merriweather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endParaRPr lang="en-US" sz="1600" i="0" dirty="0" smtClean="0">
              <a:latin typeface="Cambria" charset="0"/>
              <a:ea typeface="Cambria" charset="0"/>
              <a:cs typeface="Cambria" charset="0"/>
              <a:sym typeface="Merriweather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1600" i="0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We </a:t>
            </a:r>
            <a:r>
              <a:rPr lang="en" sz="1600" i="0" dirty="0">
                <a:latin typeface="Cambria" charset="0"/>
                <a:ea typeface="Cambria" charset="0"/>
                <a:cs typeface="Cambria" charset="0"/>
                <a:sym typeface="Merriweather"/>
              </a:rPr>
              <a:t>consider first 5 values since they seems to be the deciding factors.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Merriweather"/>
              <a:buChar char="●"/>
            </a:pPr>
            <a:r>
              <a:rPr lang="en" sz="1600" i="0" dirty="0">
                <a:latin typeface="Cambria" charset="0"/>
                <a:ea typeface="Cambria" charset="0"/>
                <a:cs typeface="Cambria" charset="0"/>
                <a:sym typeface="Merriweather"/>
              </a:rPr>
              <a:t>We calculate proportion of variance and get the following results</a:t>
            </a:r>
          </a:p>
          <a:p>
            <a:pPr lvl="0" rtl="0">
              <a:spcBef>
                <a:spcPts val="0"/>
              </a:spcBef>
              <a:buNone/>
            </a:pPr>
            <a:endParaRPr sz="1600" i="0" dirty="0">
              <a:latin typeface="Cambria" charset="0"/>
              <a:ea typeface="Cambria" charset="0"/>
              <a:cs typeface="Cambria" charset="0"/>
              <a:sym typeface="Merriweather"/>
            </a:endParaRPr>
          </a:p>
          <a:p>
            <a:pPr lvl="0" rtl="0">
              <a:spcBef>
                <a:spcPts val="0"/>
              </a:spcBef>
              <a:buNone/>
            </a:pPr>
            <a:endParaRPr sz="1600" i="0" dirty="0">
              <a:latin typeface="Cambria" charset="0"/>
              <a:ea typeface="Cambria" charset="0"/>
              <a:cs typeface="Cambria" charset="0"/>
              <a:sym typeface="Merriweather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Merriweather"/>
              <a:buChar char="●"/>
            </a:pPr>
            <a:endParaRPr lang="en-US" sz="1600" i="0" dirty="0" smtClean="0">
              <a:latin typeface="Cambria" charset="0"/>
              <a:ea typeface="Cambria" charset="0"/>
              <a:cs typeface="Cambria" charset="0"/>
              <a:sym typeface="Merriweather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Merriweather"/>
              <a:buChar char="●"/>
            </a:pPr>
            <a:r>
              <a:rPr lang="en" sz="1600" i="0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And </a:t>
            </a:r>
            <a:r>
              <a:rPr lang="en" sz="1600" i="0" dirty="0">
                <a:latin typeface="Cambria" charset="0"/>
                <a:ea typeface="Cambria" charset="0"/>
                <a:cs typeface="Cambria" charset="0"/>
                <a:sym typeface="Merriweather"/>
              </a:rPr>
              <a:t>to get a clear picture we calculate the cumulative variance</a:t>
            </a:r>
          </a:p>
          <a:p>
            <a:pPr lvl="0" rtl="0">
              <a:spcBef>
                <a:spcPts val="0"/>
              </a:spcBef>
              <a:buNone/>
            </a:pPr>
            <a:endParaRPr sz="1600" i="0" dirty="0">
              <a:latin typeface="Cambria" charset="0"/>
              <a:ea typeface="Cambria" charset="0"/>
              <a:cs typeface="Cambria" charset="0"/>
            </a:endParaRPr>
          </a:p>
          <a:p>
            <a:pPr lvl="0" rtl="0">
              <a:spcBef>
                <a:spcPts val="0"/>
              </a:spcBef>
              <a:buNone/>
            </a:pPr>
            <a:endParaRPr sz="1600" i="0" dirty="0">
              <a:latin typeface="Cambria" charset="0"/>
              <a:ea typeface="Cambria" charset="0"/>
              <a:cs typeface="Cambria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Merriweather"/>
              <a:buChar char="●"/>
            </a:pPr>
            <a:endParaRPr lang="en-US" sz="1600" i="0" dirty="0" smtClean="0">
              <a:latin typeface="Cambria" charset="0"/>
              <a:ea typeface="Cambria" charset="0"/>
              <a:cs typeface="Cambria" charset="0"/>
              <a:sym typeface="Merriweather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Merriweather"/>
              <a:buChar char="●"/>
            </a:pPr>
            <a:r>
              <a:rPr lang="en" sz="1600" i="0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The </a:t>
            </a:r>
            <a:r>
              <a:rPr lang="en" sz="1600" i="0" dirty="0">
                <a:latin typeface="Cambria" charset="0"/>
                <a:ea typeface="Cambria" charset="0"/>
                <a:cs typeface="Cambria" charset="0"/>
                <a:sym typeface="Merriweather"/>
              </a:rPr>
              <a:t>first 5 components explain the 98% data which is quite significant.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2130300" y="198350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ambria" charset="0"/>
                <a:ea typeface="Cambria" charset="0"/>
                <a:cs typeface="Cambria" charset="0"/>
                <a:sym typeface="Merriweather"/>
              </a:rPr>
              <a:t>Dimension Reduction using PCA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9" y="1559218"/>
            <a:ext cx="8525400" cy="449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89" y="2787481"/>
            <a:ext cx="8525401" cy="449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889" y="3729599"/>
            <a:ext cx="8525400" cy="492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41148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i="0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Scree Plot of Proportion </a:t>
            </a:r>
            <a:r>
              <a:rPr lang="en-US" sz="1800" i="0" smtClean="0">
                <a:latin typeface="Cambria" charset="0"/>
                <a:ea typeface="Cambria" charset="0"/>
                <a:cs typeface="Cambria" charset="0"/>
                <a:sym typeface="Merriweather"/>
              </a:rPr>
              <a:t>of Variance.          </a:t>
            </a:r>
            <a:endParaRPr sz="1800" i="0" dirty="0">
              <a:latin typeface="Cambria" charset="0"/>
              <a:ea typeface="Cambria" charset="0"/>
              <a:cs typeface="Cambria" charset="0"/>
              <a:sym typeface="Merriweather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2130300" y="198350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ambria" charset="0"/>
                <a:ea typeface="Cambria" charset="0"/>
                <a:cs typeface="Cambria" charset="0"/>
                <a:sym typeface="Merriweather"/>
              </a:rPr>
              <a:t>Dimension Reduction using PCA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7" y="1667435"/>
            <a:ext cx="2668286" cy="2949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hape 178"/>
          <p:cNvSpPr txBox="1">
            <a:spLocks noGrp="1"/>
          </p:cNvSpPr>
          <p:nvPr>
            <p:ph type="body" idx="1"/>
          </p:nvPr>
        </p:nvSpPr>
        <p:spPr>
          <a:xfrm>
            <a:off x="4491318" y="986119"/>
            <a:ext cx="41148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i="0" dirty="0" smtClean="0">
                <a:latin typeface="Cambria" charset="0"/>
                <a:ea typeface="Cambria" charset="0"/>
                <a:cs typeface="Cambria" charset="0"/>
                <a:sym typeface="Merriweather"/>
              </a:rPr>
              <a:t>Scree Plot of Proportion of Variance(Cumulative).          </a:t>
            </a:r>
            <a:endParaRPr sz="1800" i="0" dirty="0">
              <a:latin typeface="Cambria" charset="0"/>
              <a:ea typeface="Cambria" charset="0"/>
              <a:cs typeface="Cambria" charset="0"/>
              <a:sym typeface="Merriweath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24" y="1667435"/>
            <a:ext cx="3000443" cy="2949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99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“caret” library of R was used to apply KNN classification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The number of PC’s were mentioned to be 5</a:t>
            </a: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We used ‘</a:t>
            </a:r>
            <a:r>
              <a:rPr lang="en-US" i="0" dirty="0" err="1" smtClean="0">
                <a:latin typeface="Cambria" charset="0"/>
                <a:ea typeface="Cambria" charset="0"/>
                <a:cs typeface="Cambria" charset="0"/>
              </a:rPr>
              <a:t>repeatedcv</a:t>
            </a:r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’ method to improve on accuracy.</a:t>
            </a:r>
          </a:p>
          <a:p>
            <a:pPr marL="342900" indent="-342900"/>
            <a:endParaRPr i="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1978025" y="170329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Classification by </a:t>
            </a:r>
            <a:r>
              <a:rPr lang="en" sz="2400" dirty="0" smtClean="0">
                <a:latin typeface="Cambria" charset="0"/>
                <a:ea typeface="Cambria" charset="0"/>
                <a:cs typeface="Cambria" charset="0"/>
              </a:rPr>
              <a:t>KNN</a:t>
            </a:r>
            <a:endParaRPr lang="en" sz="24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6" y="2313108"/>
            <a:ext cx="7899400" cy="101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34400" y="1027920"/>
            <a:ext cx="39624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Confusion matrix of KNN</a:t>
            </a:r>
            <a:endParaRPr i="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2"/>
          </p:nvPr>
        </p:nvSpPr>
        <p:spPr>
          <a:xfrm>
            <a:off x="1834589" y="62753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latin typeface="Cambria" charset="0"/>
                <a:ea typeface="Cambria" charset="0"/>
                <a:cs typeface="Cambria" charset="0"/>
              </a:rPr>
              <a:t>KNN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" y="1653240"/>
            <a:ext cx="3302000" cy="1143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400" y="2856720"/>
            <a:ext cx="3828000" cy="903600"/>
          </a:xfrm>
        </p:spPr>
        <p:txBody>
          <a:bodyPr/>
          <a:lstStyle/>
          <a:p>
            <a:pPr marL="342900" indent="-342900">
              <a:buClrTx/>
              <a:buSzTx/>
            </a:pPr>
            <a:r>
              <a:rPr lang="en-US" sz="1800" i="0" dirty="0" smtClean="0">
                <a:latin typeface="Cambria" charset="0"/>
                <a:ea typeface="Cambria" charset="0"/>
                <a:cs typeface="Cambria" charset="0"/>
              </a:rPr>
              <a:t>Accuracy = ((10378+7016)/25827)*100 = </a:t>
            </a:r>
            <a:r>
              <a:rPr lang="en-US" sz="1800" b="1" dirty="0" smtClean="0">
                <a:latin typeface="Cambria" charset="0"/>
                <a:ea typeface="Cambria" charset="0"/>
                <a:cs typeface="Cambria" charset="0"/>
              </a:rPr>
              <a:t>67.34 %</a:t>
            </a:r>
            <a:endParaRPr lang="en-US" sz="1800" b="1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82" y="799253"/>
            <a:ext cx="3703729" cy="3692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93914" y="1001486"/>
            <a:ext cx="8850086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Second method we used for classification was Logistic Regression</a:t>
            </a: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The confusion matrix of Logistic Regression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i="0" dirty="0"/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1968935" y="143211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Logistic regression </a:t>
            </a:r>
            <a:endParaRPr lang="en" sz="24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7" y="1555376"/>
            <a:ext cx="791210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3198906"/>
            <a:ext cx="32512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1900517" y="116542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Comparing Accuracy’s</a:t>
            </a:r>
            <a:endParaRPr sz="24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8" name="Shape 199"/>
          <p:cNvSpPr txBox="1">
            <a:spLocks noGrp="1"/>
          </p:cNvSpPr>
          <p:nvPr>
            <p:ph type="body" idx="1"/>
          </p:nvPr>
        </p:nvSpPr>
        <p:spPr>
          <a:xfrm>
            <a:off x="134400" y="1061589"/>
            <a:ext cx="39624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Confusion matrix of KNN</a:t>
            </a: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>
                <a:latin typeface="Cambria" charset="0"/>
                <a:ea typeface="Cambria" charset="0"/>
                <a:cs typeface="Cambria" charset="0"/>
              </a:rPr>
              <a:t>Accuracy = ((10378+7016)/25827)*100 = </a:t>
            </a: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67.34 %</a:t>
            </a:r>
          </a:p>
          <a:p>
            <a:pPr marL="342900" indent="-342900"/>
            <a:endParaRPr i="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" y="1653240"/>
            <a:ext cx="3302000" cy="1143000"/>
          </a:xfrm>
          <a:prstGeom prst="rect">
            <a:avLst/>
          </a:prstGeom>
        </p:spPr>
      </p:pic>
      <p:sp>
        <p:nvSpPr>
          <p:cNvPr id="10" name="Shape 199"/>
          <p:cNvSpPr txBox="1">
            <a:spLocks noGrp="1"/>
          </p:cNvSpPr>
          <p:nvPr>
            <p:ph type="body" idx="1"/>
          </p:nvPr>
        </p:nvSpPr>
        <p:spPr>
          <a:xfrm>
            <a:off x="4580894" y="1061589"/>
            <a:ext cx="39624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Confusion matrix of LR</a:t>
            </a: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>
                <a:latin typeface="Cambria" charset="0"/>
                <a:ea typeface="Cambria" charset="0"/>
                <a:cs typeface="Cambria" charset="0"/>
              </a:rPr>
              <a:t>Accuracy = ((</a:t>
            </a:r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10864+5794/25827</a:t>
            </a:r>
            <a:r>
              <a:rPr lang="en-US" i="0" dirty="0">
                <a:latin typeface="Cambria" charset="0"/>
                <a:ea typeface="Cambria" charset="0"/>
                <a:cs typeface="Cambria" charset="0"/>
              </a:rPr>
              <a:t>)*100 = </a:t>
            </a: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64.49 </a:t>
            </a: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%</a:t>
            </a:r>
          </a:p>
          <a:p>
            <a:pPr marL="342900" indent="-342900"/>
            <a:endParaRPr i="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94" y="1653240"/>
            <a:ext cx="32512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59229" y="1008529"/>
            <a:ext cx="4365171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i="0" dirty="0">
                <a:latin typeface="Cambria" charset="0"/>
                <a:ea typeface="Cambria" charset="0"/>
                <a:cs typeface="Cambria" charset="0"/>
              </a:rPr>
              <a:t>B</a:t>
            </a:r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ox plot representing the distribution of salaries between males and females.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Males earn significantly higher salaries in all 4 quartiles.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Females have more outliers than men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endParaRPr i="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1915272" y="161365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Gender Box plot</a:t>
            </a:r>
            <a:endParaRPr sz="24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80" y="1066800"/>
            <a:ext cx="3378170" cy="3541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272143" y="954214"/>
            <a:ext cx="42672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There are more leaders in male population of the workforce.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Whereas, more females are observed in the “Team members” category.</a:t>
            </a:r>
          </a:p>
          <a:p>
            <a:pPr marL="342900" indent="-342900"/>
            <a:endParaRPr lang="en-US" i="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This demonstrates uneven distribution of leadership roles in the city.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956253" y="217714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Distribution of Managerial Jobs</a:t>
            </a:r>
            <a:endParaRPr sz="24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71" y="954214"/>
            <a:ext cx="3690257" cy="3581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37457" y="1066800"/>
            <a:ext cx="4376057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Managers are paid considerably higher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Most workers lie in 50k-100k category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Most managers earn between 100k-150k or more.</a:t>
            </a:r>
            <a:endParaRPr i="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" name="Shape 224"/>
          <p:cNvSpPr txBox="1">
            <a:spLocks noGrp="1"/>
          </p:cNvSpPr>
          <p:nvPr>
            <p:ph type="body" idx="2"/>
          </p:nvPr>
        </p:nvSpPr>
        <p:spPr>
          <a:xfrm>
            <a:off x="1956253" y="217714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Distribution of Managerial Jobs</a:t>
            </a:r>
            <a:endParaRPr sz="24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59" y="1045028"/>
            <a:ext cx="3539834" cy="3679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250371" y="975986"/>
            <a:ext cx="4463143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As the name suggests “White Collar” jobs are the highest paying jobs.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“Public Services” people have more stable distribution.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“Real Estate” people have most diverse distribution.</a:t>
            </a:r>
          </a:p>
          <a:p>
            <a:pPr marL="342900" indent="-342900"/>
            <a:endParaRPr lang="en-US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342900" indent="-342900"/>
            <a:r>
              <a:rPr lang="en-US" i="0" dirty="0" smtClean="0">
                <a:latin typeface="Cambria" charset="0"/>
                <a:ea typeface="Cambria" charset="0"/>
                <a:cs typeface="Cambria" charset="0"/>
              </a:rPr>
              <a:t>Most “Retail” sector jobs are under 100k.</a:t>
            </a:r>
            <a:endParaRPr i="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2"/>
          </p:nvPr>
        </p:nvSpPr>
        <p:spPr>
          <a:xfrm>
            <a:off x="1978025" y="163286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Sector box plot</a:t>
            </a:r>
            <a:endParaRPr sz="24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2" y="899786"/>
            <a:ext cx="3520247" cy="365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sz="1800" i="0">
                <a:latin typeface="Cambria"/>
                <a:ea typeface="Cambria"/>
                <a:cs typeface="Cambria"/>
                <a:sym typeface="Cambria"/>
              </a:rPr>
              <a:t>One of the ways to observe how city government works is to look at how they employ people and compensate them.</a:t>
            </a:r>
          </a:p>
          <a:p>
            <a:pPr lvl="0" rtl="0">
              <a:spcBef>
                <a:spcPts val="0"/>
              </a:spcBef>
              <a:buNone/>
            </a:pPr>
            <a:endParaRPr sz="1800" i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sz="1800" i="0">
                <a:latin typeface="Cambria"/>
                <a:ea typeface="Cambria"/>
                <a:cs typeface="Cambria"/>
                <a:sym typeface="Cambria"/>
              </a:rPr>
              <a:t>Studying a dataset of salaries demonstrates some really interesting patterns about the  city’s employment</a:t>
            </a:r>
          </a:p>
          <a:p>
            <a:pPr lvl="0" rtl="0">
              <a:spcBef>
                <a:spcPts val="0"/>
              </a:spcBef>
              <a:buNone/>
            </a:pPr>
            <a:endParaRPr sz="1800" i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sz="1800" i="0">
                <a:latin typeface="Cambria"/>
                <a:ea typeface="Cambria"/>
                <a:cs typeface="Cambria"/>
                <a:sym typeface="Cambria"/>
              </a:rPr>
              <a:t>San-Francisco county has approx $430 billion as their GDP which is greater than several countries.</a:t>
            </a:r>
          </a:p>
          <a:p>
            <a:pPr lvl="0" rtl="0">
              <a:spcBef>
                <a:spcPts val="0"/>
              </a:spcBef>
              <a:buNone/>
            </a:pPr>
            <a:endParaRPr sz="1800" i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sz="1800" i="0">
                <a:latin typeface="Cambria"/>
                <a:ea typeface="Cambria"/>
                <a:cs typeface="Cambria"/>
                <a:sym typeface="Cambria"/>
              </a:rPr>
              <a:t> The distribution of this capital gives us the insights of how a metropolitan city manages its workforce.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1888675" y="187350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6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2"/>
          </p:nvPr>
        </p:nvSpPr>
        <p:spPr>
          <a:xfrm>
            <a:off x="1744754" y="174170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Word Cloud</a:t>
            </a:r>
            <a:endParaRPr sz="24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4" y="1159581"/>
            <a:ext cx="3809999" cy="3377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9" y="1149571"/>
            <a:ext cx="3921130" cy="338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6750" y="915752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80% quartile of </a:t>
            </a:r>
            <a:r>
              <a:rPr lang="en-US" smtClean="0"/>
              <a:t>Total income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1604" y="885337"/>
            <a:ext cx="307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</a:t>
            </a:r>
            <a:r>
              <a:rPr lang="en-US" dirty="0"/>
              <a:t>2</a:t>
            </a:r>
            <a:r>
              <a:rPr lang="en-US" dirty="0" smtClean="0"/>
              <a:t>0% quartile of Total income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2"/>
          </p:nvPr>
        </p:nvSpPr>
        <p:spPr>
          <a:xfrm>
            <a:off x="1096282" y="2057400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Thank You !!</a:t>
            </a:r>
            <a:endParaRPr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i="0">
                <a:latin typeface="Cambria"/>
                <a:ea typeface="Cambria"/>
                <a:cs typeface="Cambria"/>
                <a:sym typeface="Cambria"/>
              </a:rPr>
              <a:t>To predict whether the employee is male or female based on the different sections of their salaries data and the type of Job they are doing.</a:t>
            </a:r>
          </a:p>
          <a:p>
            <a:pPr lvl="0" rtl="0">
              <a:spcBef>
                <a:spcPts val="0"/>
              </a:spcBef>
              <a:buNone/>
            </a:pPr>
            <a:endParaRPr i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i="0">
                <a:latin typeface="Cambria"/>
                <a:ea typeface="Cambria"/>
                <a:cs typeface="Cambria"/>
                <a:sym typeface="Cambria"/>
              </a:rPr>
              <a:t>The classification techniques used are K Nearest Neighbour(KNN) and Logistic Regression.</a:t>
            </a:r>
          </a:p>
          <a:p>
            <a:pPr lvl="0" rtl="0">
              <a:spcBef>
                <a:spcPts val="0"/>
              </a:spcBef>
              <a:buNone/>
            </a:pPr>
            <a:endParaRPr i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i="0">
                <a:latin typeface="Cambria"/>
                <a:ea typeface="Cambria"/>
                <a:cs typeface="Cambria"/>
                <a:sym typeface="Cambria"/>
              </a:rPr>
              <a:t>Based on the output of the algorithms the one with the highest accuracy is recommended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1846350" y="223600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Objective </a:t>
            </a:r>
          </a:p>
        </p:txBody>
      </p:sp>
    </p:spTree>
    <p:extLst>
      <p:ext uri="{BB962C8B-B14F-4D97-AF65-F5344CB8AC3E}">
        <p14:creationId xmlns:p14="http://schemas.microsoft.com/office/powerpoint/2010/main" val="9912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i="0">
                <a:latin typeface="Cambria"/>
                <a:ea typeface="Cambria"/>
                <a:cs typeface="Cambria"/>
                <a:sym typeface="Cambria"/>
              </a:rPr>
              <a:t>We had a dataset of 148,650 entries of people of different professions from the city of san francisco.</a:t>
            </a:r>
          </a:p>
          <a:p>
            <a:pPr lvl="0" rtl="0">
              <a:spcBef>
                <a:spcPts val="0"/>
              </a:spcBef>
              <a:buNone/>
            </a:pPr>
            <a:endParaRPr i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i="0">
                <a:latin typeface="Cambria"/>
                <a:ea typeface="Cambria"/>
                <a:cs typeface="Cambria"/>
                <a:sym typeface="Cambria"/>
              </a:rPr>
              <a:t>The number of variables were 12 for each entry</a:t>
            </a:r>
          </a:p>
          <a:p>
            <a:pPr lvl="0" rtl="0">
              <a:spcBef>
                <a:spcPts val="0"/>
              </a:spcBef>
              <a:buNone/>
            </a:pPr>
            <a:endParaRPr i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i="0">
                <a:latin typeface="Cambria"/>
                <a:ea typeface="Cambria"/>
                <a:cs typeface="Cambria"/>
                <a:sym typeface="Cambria"/>
              </a:rPr>
              <a:t>There are some variables with character which we converted to numerical values.</a:t>
            </a:r>
          </a:p>
          <a:p>
            <a:pPr lvl="0" rtl="0">
              <a:spcBef>
                <a:spcPts val="0"/>
              </a:spcBef>
              <a:buNone/>
            </a:pPr>
            <a:endParaRPr i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rtl="0">
              <a:spcBef>
                <a:spcPts val="0"/>
              </a:spcBef>
              <a:buSzPct val="100000"/>
              <a:buFont typeface="Cambria"/>
              <a:buChar char="●"/>
            </a:pPr>
            <a:r>
              <a:rPr lang="en" i="0">
                <a:latin typeface="Cambria"/>
                <a:ea typeface="Cambria"/>
                <a:cs typeface="Cambria"/>
                <a:sym typeface="Cambria"/>
              </a:rPr>
              <a:t>The data cleaning was performed to omit or modify the fields with “Not provided” status or “NA” fields.</a:t>
            </a:r>
          </a:p>
          <a:p>
            <a:pPr lvl="0" rtl="0">
              <a:spcBef>
                <a:spcPts val="0"/>
              </a:spcBef>
              <a:buNone/>
            </a:pPr>
            <a:endParaRPr i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2045700" y="175250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526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900" i="0"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spcBef>
                <a:spcPts val="0"/>
              </a:spcBef>
              <a:buNone/>
            </a:pPr>
            <a:endParaRPr i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045700" y="175250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Exploratory Data Analysis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13562"/>
          <a:stretch/>
        </p:blipFill>
        <p:spPr>
          <a:xfrm>
            <a:off x="833718" y="1084730"/>
            <a:ext cx="7431741" cy="3334871"/>
          </a:xfrm>
          <a:prstGeom prst="rect">
            <a:avLst/>
          </a:prstGeom>
          <a:noFill/>
          <a:ln>
            <a:noFill/>
          </a:ln>
          <a:effectLst>
            <a:outerShdw blurRad="57150" dist="104775" dir="336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73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i="0" dirty="0">
                <a:latin typeface="Cambria"/>
                <a:ea typeface="Cambria"/>
                <a:cs typeface="Cambria"/>
                <a:sym typeface="Cambria"/>
              </a:rPr>
              <a:t>We have used the name of Employee’s to differentiate them as Male or Female. 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2082075" y="211525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Cleaning and Random Sampling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7" y="3040075"/>
            <a:ext cx="3238500" cy="1057275"/>
          </a:xfrm>
          <a:prstGeom prst="rect">
            <a:avLst/>
          </a:prstGeom>
          <a:noFill/>
          <a:ln>
            <a:noFill/>
          </a:ln>
          <a:effectLst>
            <a:outerShdw dist="76200" dir="198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663" y="3025788"/>
            <a:ext cx="561975" cy="1085850"/>
          </a:xfrm>
          <a:prstGeom prst="rect">
            <a:avLst/>
          </a:prstGeom>
          <a:noFill/>
          <a:ln>
            <a:noFill/>
          </a:ln>
          <a:effectLst>
            <a:outerShdw dist="76200" dir="198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27" y="1786404"/>
            <a:ext cx="3238500" cy="1162050"/>
          </a:xfrm>
          <a:prstGeom prst="rect">
            <a:avLst/>
          </a:prstGeom>
          <a:noFill/>
          <a:ln>
            <a:noFill/>
          </a:ln>
          <a:effectLst>
            <a:outerShdw dist="76200" dir="198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9675" y="1700213"/>
            <a:ext cx="476250" cy="1171575"/>
          </a:xfrm>
          <a:prstGeom prst="rect">
            <a:avLst/>
          </a:prstGeom>
          <a:noFill/>
          <a:ln>
            <a:noFill/>
          </a:ln>
          <a:effectLst>
            <a:outerShdw dist="76200" dir="198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9" name="Shape 159"/>
          <p:cNvSpPr/>
          <p:nvPr/>
        </p:nvSpPr>
        <p:spPr>
          <a:xfrm>
            <a:off x="3911600" y="2222500"/>
            <a:ext cx="8001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dist="76200" dir="1980000" algn="bl" rotWithShape="0">
              <a:srgbClr val="000000">
                <a:alpha val="5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963200" y="3410025"/>
            <a:ext cx="8001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dist="76200" dir="1980000" algn="bl" rotWithShape="0">
              <a:srgbClr val="000000">
                <a:alpha val="5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34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31694" y="1066800"/>
            <a:ext cx="8650941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  <a:p>
            <a:pPr marL="342900" indent="-342900"/>
            <a:r>
              <a:rPr lang="en" i="0" dirty="0" smtClean="0">
                <a:latin typeface="Cambria"/>
                <a:ea typeface="Cambria"/>
                <a:cs typeface="Cambria"/>
                <a:sym typeface="Cambria"/>
              </a:rPr>
              <a:t>Here </a:t>
            </a:r>
            <a:r>
              <a:rPr lang="en" i="0" dirty="0">
                <a:latin typeface="Cambria"/>
                <a:ea typeface="Cambria"/>
                <a:cs typeface="Cambria"/>
                <a:sym typeface="Cambria"/>
              </a:rPr>
              <a:t>the Jobs are categorized into their sectors. </a:t>
            </a:r>
          </a:p>
          <a:p>
            <a:pPr lvl="0" rtl="0">
              <a:spcBef>
                <a:spcPts val="0"/>
              </a:spcBef>
              <a:buNone/>
            </a:pPr>
            <a:endParaRPr i="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2130300" y="146100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Cleaning and Random Sampling 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65" y="1156446"/>
            <a:ext cx="4077248" cy="2729753"/>
          </a:xfrm>
          <a:prstGeom prst="rect">
            <a:avLst/>
          </a:prstGeom>
          <a:noFill/>
          <a:ln>
            <a:noFill/>
          </a:ln>
          <a:effectLst>
            <a:outerShdw blurRad="57150" dist="142875" dir="282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63" y="1047750"/>
            <a:ext cx="1590675" cy="2857500"/>
          </a:xfrm>
          <a:prstGeom prst="rect">
            <a:avLst/>
          </a:prstGeom>
          <a:noFill/>
          <a:ln>
            <a:noFill/>
          </a:ln>
          <a:effectLst>
            <a:outerShdw blurRad="57150" dist="161925" dir="258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9" name="Shape 169"/>
          <p:cNvSpPr/>
          <p:nvPr/>
        </p:nvSpPr>
        <p:spPr>
          <a:xfrm>
            <a:off x="5055350" y="2133600"/>
            <a:ext cx="1816200" cy="685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14300" dir="3120000" algn="bl" rotWithShape="0">
              <a:srgbClr val="000000">
                <a:alpha val="5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51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i="0" dirty="0">
                <a:latin typeface="Cambria"/>
                <a:ea typeface="Cambria"/>
                <a:cs typeface="Cambria"/>
                <a:sym typeface="Cambria"/>
              </a:rPr>
              <a:t>Here we have assigned numeric values to the sectors, so they can be used in further processing.  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2130300" y="115845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Cleaning and Random Sampling 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1" y="2030249"/>
            <a:ext cx="1454524" cy="2111446"/>
          </a:xfrm>
          <a:prstGeom prst="rect">
            <a:avLst/>
          </a:prstGeom>
          <a:noFill/>
          <a:ln>
            <a:noFill/>
          </a:ln>
          <a:effectLst>
            <a:outerShdw blurRad="342900" dist="1143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18" y="2197129"/>
            <a:ext cx="7133665" cy="1777686"/>
          </a:xfrm>
          <a:prstGeom prst="rect">
            <a:avLst/>
          </a:prstGeom>
          <a:noFill/>
          <a:ln>
            <a:noFill/>
          </a:ln>
          <a:effectLst>
            <a:outerShdw blurRad="57150" dist="123825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3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365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i="0" dirty="0">
                <a:latin typeface="Cambria" charset="0"/>
                <a:ea typeface="Cambria" charset="0"/>
                <a:cs typeface="Cambria" charset="0"/>
              </a:rPr>
              <a:t>After using ‘</a:t>
            </a:r>
            <a:r>
              <a:rPr lang="en" sz="1800" i="0" dirty="0" err="1">
                <a:latin typeface="Cambria" charset="0"/>
                <a:ea typeface="Cambria" charset="0"/>
                <a:cs typeface="Cambria" charset="0"/>
              </a:rPr>
              <a:t>prcomp</a:t>
            </a:r>
            <a:r>
              <a:rPr lang="en" sz="1800" i="0" dirty="0">
                <a:latin typeface="Cambria" charset="0"/>
                <a:ea typeface="Cambria" charset="0"/>
                <a:cs typeface="Cambria" charset="0"/>
              </a:rPr>
              <a:t>’ method for Principal Component Analysis using the </a:t>
            </a:r>
            <a:r>
              <a:rPr lang="en-US" sz="1800" i="0" dirty="0" smtClean="0">
                <a:latin typeface="Cambria" charset="0"/>
                <a:ea typeface="Cambria" charset="0"/>
                <a:cs typeface="Cambria" charset="0"/>
              </a:rPr>
              <a:t>‘</a:t>
            </a:r>
            <a:r>
              <a:rPr lang="en" sz="1800" i="0" dirty="0" smtClean="0">
                <a:latin typeface="Cambria" charset="0"/>
                <a:ea typeface="Cambria" charset="0"/>
                <a:cs typeface="Cambria" charset="0"/>
              </a:rPr>
              <a:t>training1</a:t>
            </a:r>
            <a:r>
              <a:rPr lang="en-US" sz="1800" i="0" dirty="0" smtClean="0">
                <a:latin typeface="Cambria" charset="0"/>
                <a:ea typeface="Cambria" charset="0"/>
                <a:cs typeface="Cambria" charset="0"/>
              </a:rPr>
              <a:t>’</a:t>
            </a:r>
            <a:r>
              <a:rPr lang="en" sz="1800" i="0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" sz="1800" i="0" dirty="0">
                <a:latin typeface="Cambria" charset="0"/>
                <a:ea typeface="Cambria" charset="0"/>
                <a:cs typeface="Cambria" charset="0"/>
              </a:rPr>
              <a:t>dataframe we get following results.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dirty="0">
              <a:latin typeface="Cambria" charset="0"/>
              <a:ea typeface="Cambria" charset="0"/>
              <a:cs typeface="Cambria" charset="0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sz="1800" i="0" dirty="0">
              <a:latin typeface="Cambria" charset="0"/>
              <a:ea typeface="Cambria" charset="0"/>
              <a:cs typeface="Cambria" charset="0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sz="1800" i="0" dirty="0">
              <a:latin typeface="Cambria" charset="0"/>
              <a:ea typeface="Cambria" charset="0"/>
              <a:cs typeface="Cambria" charset="0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sz="1800" i="0" dirty="0">
              <a:latin typeface="Cambria" charset="0"/>
              <a:ea typeface="Cambria" charset="0"/>
              <a:cs typeface="Cambria" charset="0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sz="1800" i="0" dirty="0">
              <a:latin typeface="Cambria" charset="0"/>
              <a:ea typeface="Cambria" charset="0"/>
              <a:cs typeface="Cambria" charset="0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sz="1800" i="0" dirty="0">
              <a:latin typeface="Cambria" charset="0"/>
              <a:ea typeface="Cambria" charset="0"/>
              <a:cs typeface="Cambria" charset="0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sz="1800" i="0" dirty="0">
              <a:latin typeface="Cambria" charset="0"/>
              <a:ea typeface="Cambria" charset="0"/>
              <a:cs typeface="Cambria" charset="0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US" sz="1800" i="0" dirty="0" smtClean="0">
              <a:latin typeface="Cambria" charset="0"/>
              <a:ea typeface="Cambria" charset="0"/>
              <a:cs typeface="Cambria" charset="0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i="0" dirty="0" smtClean="0">
                <a:latin typeface="Cambria" charset="0"/>
                <a:ea typeface="Cambria" charset="0"/>
                <a:cs typeface="Cambria" charset="0"/>
              </a:rPr>
              <a:t>The </a:t>
            </a:r>
            <a:r>
              <a:rPr lang="en" sz="1800" i="0" dirty="0">
                <a:latin typeface="Cambria" charset="0"/>
                <a:ea typeface="Cambria" charset="0"/>
                <a:cs typeface="Cambria" charset="0"/>
              </a:rPr>
              <a:t>greatest values are the once that denote the most deciding factor among all the attributes.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2130300" y="187350"/>
            <a:ext cx="7013700" cy="7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latin typeface="Cambria" charset="0"/>
                <a:ea typeface="Cambria" charset="0"/>
                <a:cs typeface="Cambria" charset="0"/>
                <a:sym typeface="Merriweather"/>
              </a:rPr>
              <a:t>Dimension Reduction using PCA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81" y="1886759"/>
            <a:ext cx="8526648" cy="1905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659</Words>
  <Application>Microsoft Macintosh PowerPoint</Application>
  <PresentationFormat>On-screen Show (16:9)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Cambria</vt:lpstr>
      <vt:lpstr>Merriweather</vt:lpstr>
      <vt:lpstr>Arial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 Kshirsagar</cp:lastModifiedBy>
  <cp:revision>25</cp:revision>
  <dcterms:modified xsi:type="dcterms:W3CDTF">2017-12-09T07:33:07Z</dcterms:modified>
</cp:coreProperties>
</file>