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5"/>
  </p:notesMasterIdLst>
  <p:handoutMasterIdLst>
    <p:handoutMasterId r:id="rId46"/>
  </p:handoutMasterIdLst>
  <p:sldIdLst>
    <p:sldId id="266" r:id="rId2"/>
    <p:sldId id="293" r:id="rId3"/>
    <p:sldId id="298" r:id="rId4"/>
    <p:sldId id="314" r:id="rId5"/>
    <p:sldId id="346" r:id="rId6"/>
    <p:sldId id="315" r:id="rId7"/>
    <p:sldId id="313" r:id="rId8"/>
    <p:sldId id="316" r:id="rId9"/>
    <p:sldId id="318" r:id="rId10"/>
    <p:sldId id="320" r:id="rId11"/>
    <p:sldId id="321" r:id="rId12"/>
    <p:sldId id="317" r:id="rId13"/>
    <p:sldId id="322" r:id="rId14"/>
    <p:sldId id="323" r:id="rId15"/>
    <p:sldId id="347" r:id="rId16"/>
    <p:sldId id="309" r:id="rId17"/>
    <p:sldId id="324" r:id="rId18"/>
    <p:sldId id="326" r:id="rId19"/>
    <p:sldId id="344" r:id="rId20"/>
    <p:sldId id="325" r:id="rId21"/>
    <p:sldId id="328" r:id="rId22"/>
    <p:sldId id="327" r:id="rId23"/>
    <p:sldId id="350" r:id="rId24"/>
    <p:sldId id="349" r:id="rId25"/>
    <p:sldId id="351" r:id="rId26"/>
    <p:sldId id="352" r:id="rId27"/>
    <p:sldId id="353" r:id="rId28"/>
    <p:sldId id="354" r:id="rId29"/>
    <p:sldId id="348" r:id="rId30"/>
    <p:sldId id="330" r:id="rId31"/>
    <p:sldId id="329" r:id="rId32"/>
    <p:sldId id="332" r:id="rId33"/>
    <p:sldId id="333" r:id="rId34"/>
    <p:sldId id="355" r:id="rId35"/>
    <p:sldId id="334" r:id="rId36"/>
    <p:sldId id="336" r:id="rId37"/>
    <p:sldId id="338" r:id="rId38"/>
    <p:sldId id="339" r:id="rId39"/>
    <p:sldId id="341" r:id="rId40"/>
    <p:sldId id="343" r:id="rId41"/>
    <p:sldId id="342" r:id="rId42"/>
    <p:sldId id="290" r:id="rId43"/>
    <p:sldId id="345" r:id="rId44"/>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14"/>
            <p14:sldId id="346"/>
            <p14:sldId id="315"/>
            <p14:sldId id="313"/>
            <p14:sldId id="316"/>
            <p14:sldId id="318"/>
            <p14:sldId id="320"/>
            <p14:sldId id="321"/>
            <p14:sldId id="317"/>
            <p14:sldId id="322"/>
            <p14:sldId id="323"/>
            <p14:sldId id="347"/>
            <p14:sldId id="309"/>
            <p14:sldId id="324"/>
            <p14:sldId id="326"/>
            <p14:sldId id="344"/>
            <p14:sldId id="325"/>
            <p14:sldId id="328"/>
            <p14:sldId id="327"/>
            <p14:sldId id="350"/>
            <p14:sldId id="349"/>
            <p14:sldId id="351"/>
            <p14:sldId id="352"/>
            <p14:sldId id="353"/>
            <p14:sldId id="354"/>
            <p14:sldId id="348"/>
            <p14:sldId id="330"/>
            <p14:sldId id="329"/>
            <p14:sldId id="332"/>
            <p14:sldId id="333"/>
            <p14:sldId id="355"/>
            <p14:sldId id="334"/>
            <p14:sldId id="336"/>
            <p14:sldId id="338"/>
            <p14:sldId id="339"/>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D95E00"/>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47" autoAdjust="0"/>
    <p:restoredTop sz="93093" autoAdjust="0"/>
  </p:normalViewPr>
  <p:slideViewPr>
    <p:cSldViewPr snapToGrid="0" snapToObjects="1">
      <p:cViewPr varScale="1">
        <p:scale>
          <a:sx n="97" d="100"/>
          <a:sy n="97" d="100"/>
        </p:scale>
        <p:origin x="1280" y="200"/>
      </p:cViewPr>
      <p:guideLst>
        <p:guide orient="horz" pos="2160"/>
        <p:guide pos="3840"/>
      </p:guideLst>
    </p:cSldViewPr>
  </p:slideViewPr>
  <p:notesTextViewPr>
    <p:cViewPr>
      <p:scale>
        <a:sx n="100" d="100"/>
        <a:sy n="100" d="100"/>
      </p:scale>
      <p:origin x="0" y="0"/>
    </p:cViewPr>
  </p:notesTextViewPr>
  <p:sorterViewPr>
    <p:cViewPr varScale="1">
      <p:scale>
        <a:sx n="90" d="100"/>
        <a:sy n="9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9/6/22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9/6/22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217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088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79414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69997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2022</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a:t>
            </a:r>
            <a:r>
              <a:rPr lang="en-US" sz="2400">
                <a:solidFill>
                  <a:srgbClr val="E46102"/>
                </a:solidFill>
              </a:rPr>
              <a:t>, RIT</a:t>
            </a:r>
            <a:endParaRPr lang="en-US" sz="2400" dirty="0">
              <a:solidFill>
                <a:srgbClr val="E46102"/>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dirty="0"/>
              <a:t>Most of them are combinations of unsupervised and supervised algorithms</a:t>
            </a:r>
          </a:p>
          <a:p>
            <a:pPr marL="444498" indent="-342900">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r>
              <a:rPr lang="en-US" dirty="0"/>
              <a:t>Deep Belief Networks (DBNs) </a:t>
            </a:r>
          </a:p>
          <a:p>
            <a:pPr marL="1219170" lvl="1" indent="-507987">
              <a:buSzPct val="100000"/>
              <a:buFont typeface="Arial" panose="020B0604020202020204" pitchFamily="34" charset="0"/>
              <a:buChar char="•"/>
            </a:pPr>
            <a:r>
              <a:rPr lang="en-US" dirty="0"/>
              <a:t>Unsupervised components: Restricted Boltzmann Machines (RBMs) stacked on top of one another. </a:t>
            </a:r>
          </a:p>
          <a:p>
            <a:pPr marL="1219170" lvl="1" indent="-507987">
              <a:buSzPct val="100000"/>
              <a:buFont typeface="Arial" panose="020B0604020202020204" pitchFamily="34" charset="0"/>
              <a:buChar char="•"/>
            </a:pPr>
            <a:r>
              <a:rPr lang="en-US" dirty="0"/>
              <a:t>RBMs are trained sequentially in an unsupervised manner</a:t>
            </a:r>
          </a:p>
          <a:p>
            <a:pPr marL="1219170" lvl="1" indent="-507987">
              <a:buSzPct val="100000"/>
              <a:buFont typeface="Arial" panose="020B0604020202020204" pitchFamily="34" charset="0"/>
              <a:buChar char="•"/>
            </a:pPr>
            <a:r>
              <a:rPr lang="en-US" dirty="0"/>
              <a:t>Whole system is then fine-tuned using supervised learning techniques</a:t>
            </a:r>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dirty="0"/>
          </a:p>
        </p:txBody>
      </p:sp>
    </p:spTree>
    <p:extLst>
      <p:ext uri="{BB962C8B-B14F-4D97-AF65-F5344CB8AC3E}">
        <p14:creationId xmlns:p14="http://schemas.microsoft.com/office/powerpoint/2010/main" val="38910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sz="2800" dirty="0"/>
              <a:t>Goal: to get the most reward over time</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44418" y="3102772"/>
            <a:ext cx="3745555" cy="2617697"/>
          </a:xfrm>
          <a:prstGeom prst="rect">
            <a:avLst/>
          </a:prstGeom>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ask </a:t>
            </a:r>
            <a:r>
              <a:rPr lang="en-US" dirty="0" err="1"/>
              <a:t>qs</a:t>
            </a:r>
            <a:r>
              <a:rPr lang="en-US" dirty="0"/>
              <a:t>. on slack channel.</a:t>
            </a:r>
          </a:p>
          <a:p>
            <a:pPr marL="444498" indent="-342900">
              <a:buSzPts val="2400"/>
              <a:buFont typeface="Arial" panose="020B0604020202020204" pitchFamily="34" charset="0"/>
              <a:buChar char="•"/>
            </a:pPr>
            <a:r>
              <a:rPr lang="en-US" dirty="0"/>
              <a:t>Python assessment end of class for those that scored &lt;=21.</a:t>
            </a:r>
          </a:p>
          <a:p>
            <a:pPr marL="444498" indent="-342900">
              <a:buSzPts val="2400"/>
              <a:buFont typeface="Arial" panose="020B0604020202020204" pitchFamily="34" charset="0"/>
              <a:buChar char="•"/>
            </a:pPr>
            <a:r>
              <a:rPr lang="en-US" dirty="0"/>
              <a:t>First assignment visible before EOD. </a:t>
            </a:r>
          </a:p>
          <a:p>
            <a:pPr marL="1054083" lvl="1" indent="-342900">
              <a:buSzPts val="2400"/>
              <a:buFont typeface="Arial" panose="020B0604020202020204" pitchFamily="34" charset="0"/>
              <a:buChar char="•"/>
            </a:pPr>
            <a:r>
              <a:rPr lang="en-US" dirty="0"/>
              <a:t>Submission deadline on webpage.</a:t>
            </a:r>
          </a:p>
          <a:p>
            <a:pPr marL="444498" indent="-342900">
              <a:buSzPts val="2400"/>
              <a:buFont typeface="Arial" panose="020B0604020202020204" pitchFamily="34" charset="0"/>
              <a:buChar char="•"/>
            </a:pPr>
            <a:endParaRPr sz="3200" dirty="0"/>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Classification Algorithm for binary and multi-class classification problems</a:t>
            </a:r>
          </a:p>
          <a:p>
            <a:pPr marL="444498" indent="-342900">
              <a:buSzPct val="100000"/>
              <a:buFontTx/>
              <a:buChar char="-"/>
            </a:pPr>
            <a:r>
              <a:rPr lang="en-US" sz="2800" dirty="0"/>
              <a:t>Called naïve Bayes so that calculation of probabilities for each hypothesis is simplified. </a:t>
            </a:r>
          </a:p>
          <a:p>
            <a:pPr marL="1054083" lvl="1" indent="-342900">
              <a:buSzPct val="100000"/>
              <a:buFontTx/>
              <a:buChar char="-"/>
            </a:pPr>
            <a:r>
              <a:rPr lang="en-US" sz="2800" dirty="0"/>
              <a:t>Makes calculation simple.</a:t>
            </a:r>
          </a:p>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given data (</a:t>
            </a:r>
            <a:r>
              <a:rPr lang="en-US" sz="2800" b="1" dirty="0"/>
              <a:t>d</a:t>
            </a:r>
            <a:r>
              <a:rPr lang="en-US" sz="2800" dirty="0"/>
              <a:t>)</a:t>
            </a:r>
          </a:p>
          <a:p>
            <a:pPr marL="1054083" lvl="1" indent="-342900">
              <a:buSzPct val="100000"/>
              <a:buFontTx/>
              <a:buChar char="-"/>
            </a:pPr>
            <a:r>
              <a:rPr lang="en-US" sz="2800" dirty="0"/>
              <a:t>hypothesis (h): class to assign for a new data instance (d)</a:t>
            </a:r>
          </a:p>
          <a:p>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are a family of probabilistic classifiers based on applying the </a:t>
            </a:r>
            <a:r>
              <a:rPr lang="en-US" sz="2800" b="1" dirty="0"/>
              <a:t>Bayes’ theorem </a:t>
            </a:r>
            <a:r>
              <a:rPr lang="en-US" sz="2800" dirty="0"/>
              <a:t>with </a:t>
            </a:r>
            <a:r>
              <a:rPr lang="en-US" sz="2800" u="sng" dirty="0"/>
              <a:t>strong (naïve) independence assumptions</a:t>
            </a:r>
            <a:r>
              <a:rPr lang="en-US" sz="2800" dirty="0"/>
              <a:t> between features</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r>
              <a:rPr lang="en-US" sz="2800" dirty="0"/>
              <a:t>Naïve Bayes classifier calculates conditional probability</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717173" y="2910459"/>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1115279" y="4174303"/>
            <a:ext cx="3324740" cy="115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calculates conditional probability, </a:t>
            </a:r>
            <a:r>
              <a:rPr lang="en-US" sz="2800" i="1" dirty="0"/>
              <a:t>p</a:t>
            </a:r>
            <a:endParaRPr lang="en-US" sz="2800" dirty="0"/>
          </a:p>
          <a:p>
            <a:pPr marL="101598">
              <a:buSzPct val="100000"/>
            </a:pPr>
            <a:r>
              <a:rPr lang="en-US" sz="2800" b="1" i="1" dirty="0"/>
              <a:t>					</a:t>
            </a:r>
            <a:r>
              <a:rPr lang="en-US" b="1" i="1" dirty="0"/>
              <a:t>p(C</a:t>
            </a:r>
            <a:r>
              <a:rPr lang="en-US" b="1" i="1" baseline="-25000" dirty="0"/>
              <a:t>k </a:t>
            </a:r>
            <a:r>
              <a:rPr lang="en-US" b="1" i="1" dirty="0"/>
              <a:t>|x</a:t>
            </a:r>
            <a:r>
              <a:rPr lang="en-US" b="1" i="1" baseline="-25000" dirty="0"/>
              <a:t>1</a:t>
            </a:r>
            <a:r>
              <a:rPr lang="en-US" b="1" i="1" dirty="0"/>
              <a:t>,x</a:t>
            </a:r>
            <a:r>
              <a:rPr lang="en-US" b="1" i="1" baseline="-25000" dirty="0"/>
              <a:t>2 ,…,</a:t>
            </a:r>
            <a:r>
              <a:rPr lang="en-US" b="1" i="1" dirty="0" err="1"/>
              <a:t>x</a:t>
            </a:r>
            <a:r>
              <a:rPr lang="en-US" b="1" i="1" baseline="-25000" dirty="0" err="1"/>
              <a:t>n</a:t>
            </a:r>
            <a:r>
              <a:rPr lang="en-US" b="1" i="1" dirty="0"/>
              <a:t>)</a:t>
            </a:r>
            <a:endParaRPr lang="en-US" b="1" dirty="0"/>
          </a:p>
          <a:p>
            <a:r>
              <a:rPr lang="en-US" dirty="0"/>
              <a:t>	for each of </a:t>
            </a:r>
            <a:r>
              <a:rPr lang="en-US" i="1" dirty="0"/>
              <a:t>k</a:t>
            </a:r>
            <a:r>
              <a:rPr lang="en-US" dirty="0"/>
              <a:t> possible outcomes or classes </a:t>
            </a:r>
            <a:r>
              <a:rPr lang="en-US" i="1" dirty="0"/>
              <a:t>C</a:t>
            </a:r>
            <a:r>
              <a:rPr lang="en-US" i="1" baseline="-25000" dirty="0"/>
              <a:t>k</a:t>
            </a:r>
            <a:r>
              <a:rPr lang="en-US" i="1" dirty="0"/>
              <a:t>.</a:t>
            </a:r>
          </a:p>
          <a:p>
            <a:endParaRPr lang="en-US" i="1" dirty="0"/>
          </a:p>
          <a:p>
            <a:r>
              <a:rPr lang="en-US" sz="2000" dirty="0"/>
              <a:t>Example: We have a bunch of emails and we want to determine which one is ham and which one is spam.</a:t>
            </a:r>
          </a:p>
          <a:p>
            <a:r>
              <a:rPr lang="en-US" sz="2000" dirty="0"/>
              <a:t>2 classes : spam and ham</a:t>
            </a:r>
          </a:p>
          <a:p>
            <a:r>
              <a:rPr lang="en-US" sz="2000" dirty="0"/>
              <a:t>Using the frequency of words occurring in both classes-</a:t>
            </a:r>
          </a:p>
          <a:p>
            <a:r>
              <a:rPr lang="en-US" sz="2000" dirty="0"/>
              <a:t>Probability of word “money” occurring in the class </a:t>
            </a:r>
            <a:r>
              <a:rPr lang="en-US" sz="2000" u="sng" dirty="0"/>
              <a:t>spam</a:t>
            </a:r>
            <a:r>
              <a:rPr lang="en-US" sz="2000" dirty="0"/>
              <a:t> is 1/8. </a:t>
            </a: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r>
              <a:rPr lang="en-US" sz="2000" dirty="0"/>
              <a:t>Probability of word “dear” occurring in the class </a:t>
            </a:r>
            <a:r>
              <a:rPr lang="en-US" sz="2000" u="sng" dirty="0"/>
              <a:t>ham</a:t>
            </a:r>
            <a:r>
              <a:rPr lang="en-US" sz="2000" dirty="0"/>
              <a:t> is 1/10. </a:t>
            </a: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r>
              <a:rPr lang="en-US" sz="2000" dirty="0"/>
              <a:t>….and so on</a:t>
            </a:r>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Tree>
    <p:extLst>
      <p:ext uri="{BB962C8B-B14F-4D97-AF65-F5344CB8AC3E}">
        <p14:creationId xmlns:p14="http://schemas.microsoft.com/office/powerpoint/2010/main" val="25904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pPr marL="444498" indent="-342900">
              <a:buSzPct val="100000"/>
              <a:buFontTx/>
              <a:buChar char="-"/>
            </a:pP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pPr marL="444498" indent="-342900">
              <a:buSzPct val="100000"/>
              <a:buFontTx/>
              <a:buChar char="-"/>
            </a:pP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endParaRPr lang="en-US" dirty="0"/>
          </a:p>
          <a:p>
            <a:pPr marL="444498" indent="-342900">
              <a:buSzPct val="100000"/>
              <a:buFont typeface="Arial" panose="020B0604020202020204" pitchFamily="34" charset="0"/>
              <a:buChar char="•"/>
            </a:pPr>
            <a:endParaRPr lang="en-US" dirty="0"/>
          </a:p>
          <a:p>
            <a:pPr marL="444498" indent="-342900">
              <a:buSzPct val="100000"/>
              <a:buFont typeface="Arial" panose="020B0604020202020204" pitchFamily="34" charset="0"/>
              <a:buChar char="•"/>
            </a:pPr>
            <a:r>
              <a:rPr lang="en-US" dirty="0"/>
              <a:t>Start with a normal guess, “spam” = p(spam) = 0.33</a:t>
            </a:r>
          </a:p>
          <a:p>
            <a:pPr marL="444498" indent="-342900">
              <a:buSzPct val="100000"/>
              <a:buFont typeface="Arial" panose="020B0604020202020204" pitchFamily="34" charset="0"/>
              <a:buChar char="•"/>
            </a:pPr>
            <a:r>
              <a:rPr lang="en-US" dirty="0"/>
              <a:t>p(spam) x p(</a:t>
            </a:r>
            <a:r>
              <a:rPr lang="en-US" dirty="0" err="1"/>
              <a:t>send|spam</a:t>
            </a:r>
            <a:r>
              <a:rPr lang="en-US" dirty="0"/>
              <a:t>) x p(</a:t>
            </a:r>
            <a:r>
              <a:rPr lang="en-US" dirty="0" err="1"/>
              <a:t>money|spam</a:t>
            </a:r>
            <a:r>
              <a:rPr lang="en-US" dirty="0"/>
              <a:t>) = 0.33 x 0.06 x 0.125 = .0024</a:t>
            </a:r>
          </a:p>
          <a:p>
            <a:pPr marL="444498" indent="-342900">
              <a:buSzPct val="100000"/>
              <a:buFont typeface="Arial" panose="020B0604020202020204" pitchFamily="34" charset="0"/>
              <a:buChar char="•"/>
            </a:pPr>
            <a:r>
              <a:rPr lang="en-US" dirty="0"/>
              <a:t>Repeat for ham and compare result. </a:t>
            </a:r>
          </a:p>
          <a:p>
            <a:pPr marL="444498" indent="-342900">
              <a:buSzPct val="100000"/>
              <a:buFont typeface="Arial" panose="020B0604020202020204" pitchFamily="34" charset="0"/>
              <a:buChar char="•"/>
            </a:pPr>
            <a:r>
              <a:rPr lang="en-US" dirty="0"/>
              <a:t>Assign class with greater value to the new email. </a:t>
            </a:r>
          </a:p>
          <a:p>
            <a:pPr marL="444498" indent="-342900">
              <a:buSzPct val="100000"/>
              <a:buFont typeface="Arial" panose="020B0604020202020204" pitchFamily="34" charset="0"/>
              <a:buChar char="•"/>
            </a:pPr>
            <a:r>
              <a:rPr lang="en-US"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3301020934"/>
              </p:ext>
            </p:extLst>
          </p:nvPr>
        </p:nvGraphicFramePr>
        <p:xfrm>
          <a:off x="764209" y="3084447"/>
          <a:ext cx="10663583" cy="1005840"/>
        </p:xfrm>
        <a:graphic>
          <a:graphicData uri="http://schemas.openxmlformats.org/drawingml/2006/table">
            <a:tbl>
              <a:tblPr firstRow="1" bandRow="1">
                <a:tableStyleId>{5C22544A-7EE6-4342-B048-85BDC9FD1C3A}</a:tableStyleId>
              </a:tblPr>
              <a:tblGrid>
                <a:gridCol w="10663583">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solidFill>
                            <a:schemeClr val="tx1"/>
                          </a:solidFill>
                        </a:rPr>
                        <a:t>Just built an Email classifier based on naïve bayes.</a:t>
                      </a:r>
                    </a:p>
                    <a:p>
                      <a:pPr marL="101598" algn="ctr">
                        <a:buSzPct val="100000"/>
                      </a:pPr>
                      <a:r>
                        <a:rPr lang="en-US" sz="2000" b="0" dirty="0">
                          <a:solidFill>
                            <a:schemeClr val="tx1"/>
                          </a:solidFill>
                        </a:rPr>
                        <a:t>A new email arrives, and your classifier needs to label it as spam or ham. The email has content that says = “send money”</a:t>
                      </a:r>
                      <a:endParaRPr lang="en-US" sz="24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583149207"/>
                  </a:ext>
                </a:extLst>
              </a:tr>
            </a:tbl>
          </a:graphicData>
        </a:graphic>
      </p:graphicFrame>
      <p:sp>
        <p:nvSpPr>
          <p:cNvPr id="3" name="TextBox 2">
            <a:extLst>
              <a:ext uri="{FF2B5EF4-FFF2-40B4-BE49-F238E27FC236}">
                <a16:creationId xmlns:a16="http://schemas.microsoft.com/office/drawing/2014/main" id="{F8B5CE67-5405-6C33-668D-738F926FEA68}"/>
              </a:ext>
            </a:extLst>
          </p:cNvPr>
          <p:cNvSpPr txBox="1"/>
          <p:nvPr/>
        </p:nvSpPr>
        <p:spPr>
          <a:xfrm>
            <a:off x="172279" y="6550254"/>
            <a:ext cx="5096267" cy="246221"/>
          </a:xfrm>
          <a:prstGeom prst="rect">
            <a:avLst/>
          </a:prstGeom>
          <a:noFill/>
        </p:spPr>
        <p:txBody>
          <a:bodyPr wrap="none" rtlCol="0">
            <a:spAutoFit/>
          </a:bodyPr>
          <a:lstStyle/>
          <a:p>
            <a:r>
              <a:rPr lang="en-US" sz="1000" dirty="0">
                <a:solidFill>
                  <a:schemeClr val="bg1">
                    <a:lumMod val="75000"/>
                  </a:schemeClr>
                </a:solidFill>
              </a:rPr>
              <a:t>Credit:  </a:t>
            </a:r>
            <a:r>
              <a:rPr lang="en-US" sz="1000" dirty="0" err="1">
                <a:solidFill>
                  <a:schemeClr val="bg1">
                    <a:lumMod val="75000"/>
                  </a:schemeClr>
                </a:solidFill>
              </a:rPr>
              <a:t>Youtube</a:t>
            </a:r>
            <a:r>
              <a:rPr lang="en-US" sz="1000" dirty="0">
                <a:solidFill>
                  <a:schemeClr val="bg1">
                    <a:lumMod val="75000"/>
                  </a:schemeClr>
                </a:solidFill>
              </a:rPr>
              <a:t> channel </a:t>
            </a:r>
            <a:r>
              <a:rPr lang="en-US" sz="1000" dirty="0" err="1">
                <a:solidFill>
                  <a:schemeClr val="bg1">
                    <a:lumMod val="75000"/>
                  </a:schemeClr>
                </a:solidFill>
              </a:rPr>
              <a:t>StatQuestwithJoshStarmer</a:t>
            </a:r>
            <a:r>
              <a:rPr lang="en-US" sz="1000" dirty="0">
                <a:solidFill>
                  <a:schemeClr val="bg1">
                    <a:lumMod val="75000"/>
                  </a:schemeClr>
                </a:solidFill>
              </a:rPr>
              <a:t>, Naive Bayes, Clearly Explained!!!</a:t>
            </a:r>
          </a:p>
        </p:txBody>
      </p:sp>
      <p:pic>
        <p:nvPicPr>
          <p:cNvPr id="5" name="Picture 4">
            <a:extLst>
              <a:ext uri="{FF2B5EF4-FFF2-40B4-BE49-F238E27FC236}">
                <a16:creationId xmlns:a16="http://schemas.microsoft.com/office/drawing/2014/main" id="{14359B71-6696-F2DA-F653-4845B5B253DF}"/>
              </a:ext>
            </a:extLst>
          </p:cNvPr>
          <p:cNvPicPr>
            <a:picLocks noChangeAspect="1"/>
          </p:cNvPicPr>
          <p:nvPr/>
        </p:nvPicPr>
        <p:blipFill rotWithShape="1">
          <a:blip r:embed="rId3"/>
          <a:srcRect l="3114" t="27912" r="7793" b="12993"/>
          <a:stretch/>
        </p:blipFill>
        <p:spPr>
          <a:xfrm>
            <a:off x="8279037" y="559537"/>
            <a:ext cx="3703943" cy="1259235"/>
          </a:xfrm>
          <a:prstGeom prst="rect">
            <a:avLst/>
          </a:prstGeom>
        </p:spPr>
      </p:pic>
    </p:spTree>
    <p:extLst>
      <p:ext uri="{BB962C8B-B14F-4D97-AF65-F5344CB8AC3E}">
        <p14:creationId xmlns:p14="http://schemas.microsoft.com/office/powerpoint/2010/main" val="366240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101598" algn="ctr">
              <a:buSzPct val="100000"/>
            </a:pPr>
            <a:r>
              <a:rPr lang="en-US" sz="2800" dirty="0"/>
              <a:t>Class exercise</a:t>
            </a:r>
          </a:p>
          <a:p>
            <a:pPr marL="615948" indent="-514350">
              <a:buSzPct val="100000"/>
              <a:buAutoNum type="arabicPeriod"/>
            </a:pPr>
            <a:r>
              <a:rPr lang="en-US" sz="2800" dirty="0"/>
              <a:t>Use famous iris dataset. </a:t>
            </a:r>
            <a:r>
              <a:rPr lang="en-US" sz="2800" dirty="0" err="1"/>
              <a:t>Link:https</a:t>
            </a:r>
            <a:r>
              <a:rPr lang="en-US" sz="2800" dirty="0"/>
              <a:t>://</a:t>
            </a:r>
            <a:r>
              <a:rPr lang="en-US" sz="2800" dirty="0" err="1"/>
              <a:t>archive.ics.uci.edu</a:t>
            </a:r>
            <a:r>
              <a:rPr lang="en-US" sz="2800" dirty="0"/>
              <a:t>/ml/datasets/iris</a:t>
            </a:r>
          </a:p>
          <a:p>
            <a:pPr marL="101598">
              <a:buSzPct val="100000"/>
            </a:pPr>
            <a:r>
              <a:rPr lang="en-US" dirty="0"/>
              <a:t>     (I’ve added it in dataset folder for ease of use)</a:t>
            </a:r>
          </a:p>
          <a:p>
            <a:pPr lvl="1"/>
            <a:r>
              <a:rPr lang="en-US" sz="2800" dirty="0"/>
              <a:t>The iris dataset contains the following data</a:t>
            </a:r>
          </a:p>
          <a:p>
            <a:pPr lvl="1"/>
            <a:r>
              <a:rPr lang="en-US" sz="2800" dirty="0"/>
              <a:t>50 samples of 3 different species of iris (150 samples total)</a:t>
            </a:r>
          </a:p>
          <a:p>
            <a:pPr lvl="1"/>
            <a:r>
              <a:rPr lang="en-US" sz="2800" dirty="0"/>
              <a:t>Measurements: sepal length, sepal width, petal length, petal width</a:t>
            </a:r>
          </a:p>
          <a:p>
            <a:pPr lvl="1"/>
            <a:r>
              <a:rPr lang="en-US" sz="2800" dirty="0"/>
              <a:t>The format for the data: (sepal length, sepal width, petal length, petal width)</a:t>
            </a:r>
          </a:p>
          <a:p>
            <a:pPr marL="101598">
              <a:buSzPct val="100000"/>
            </a:pPr>
            <a:r>
              <a:rPr lang="en-US" sz="2800" dirty="0"/>
              <a:t>2. Open google </a:t>
            </a:r>
            <a:r>
              <a:rPr lang="en-US" sz="2800" dirty="0" err="1"/>
              <a:t>colab</a:t>
            </a:r>
            <a:endParaRPr lang="en-US" sz="2800" dirty="0"/>
          </a:p>
          <a:p>
            <a:pPr marL="101598">
              <a:buSzPct val="100000"/>
            </a:pPr>
            <a:r>
              <a:rPr lang="en-US" sz="2800" dirty="0"/>
              <a:t>3. Follow along the code in class</a:t>
            </a:r>
          </a:p>
        </p:txBody>
      </p:sp>
    </p:spTree>
    <p:extLst>
      <p:ext uri="{BB962C8B-B14F-4D97-AF65-F5344CB8AC3E}">
        <p14:creationId xmlns:p14="http://schemas.microsoft.com/office/powerpoint/2010/main" val="164373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dirty="0"/>
              <a:t>Example: Does money makes people happy?</a:t>
            </a:r>
          </a:p>
          <a:p>
            <a:pPr marL="1054083" lvl="1" indent="-342900">
              <a:buSzPct val="100000"/>
              <a:buFont typeface="Arial" panose="020B0604020202020204" pitchFamily="34" charset="0"/>
              <a:buChar char="•"/>
            </a:pPr>
            <a:r>
              <a:rPr lang="en-US" dirty="0"/>
              <a:t>Data available for Download </a:t>
            </a:r>
          </a:p>
          <a:p>
            <a:pPr marL="1663668" lvl="2" indent="-342900">
              <a:buSzPct val="100000"/>
              <a:buFont typeface="Arial" panose="020B0604020202020204" pitchFamily="34" charset="0"/>
              <a:buChar char="•"/>
            </a:pPr>
            <a:r>
              <a:rPr lang="en-US" dirty="0"/>
              <a:t>“Better Life Index” data from the OECD’s website </a:t>
            </a:r>
          </a:p>
          <a:p>
            <a:pPr marL="1663668" lvl="2" indent="-342900">
              <a:buSzPct val="100000"/>
              <a:buFont typeface="Arial" panose="020B0604020202020204" pitchFamily="34" charset="0"/>
              <a:buChar char="•"/>
            </a:pPr>
            <a:r>
              <a:rPr lang="en-US" dirty="0"/>
              <a:t>GDP per capita from the IMF’s website. </a:t>
            </a:r>
          </a:p>
          <a:p>
            <a:pPr marL="1054083" lvl="1" indent="-342900">
              <a:buSzPct val="100000"/>
              <a:buFont typeface="Arial" panose="020B0604020202020204" pitchFamily="34" charset="0"/>
              <a:buChar char="•"/>
            </a:pPr>
            <a:r>
              <a:rPr lang="en-US" dirty="0"/>
              <a:t>Plot the data for a few random countries</a:t>
            </a:r>
          </a:p>
          <a:p>
            <a:pPr marL="609585" indent="-507987">
              <a:buSzPct val="100000"/>
              <a:buChar char="●"/>
            </a:pPr>
            <a:endParaRPr lang="en-US"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3"/>
          <a:stretch>
            <a:fillRect/>
          </a:stretch>
        </p:blipFill>
        <p:spPr>
          <a:xfrm>
            <a:off x="1456715" y="3470033"/>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4"/>
          <a:stretch>
            <a:fillRect/>
          </a:stretch>
        </p:blipFill>
        <p:spPr>
          <a:xfrm>
            <a:off x="6203573" y="3331529"/>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3305611" y="5869974"/>
            <a:ext cx="5580779" cy="400110"/>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185618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endParaRPr lang="en-US" sz="2000" dirty="0"/>
          </a:p>
          <a:p>
            <a:pPr marL="609585" indent="-507987">
              <a:buSzPct val="100000"/>
              <a:buChar char="●"/>
            </a:pPr>
            <a:r>
              <a:rPr lang="en-US" sz="2000" dirty="0"/>
              <a:t>A linear model for Life satisfaction:</a:t>
            </a:r>
          </a:p>
          <a:p>
            <a:pPr marL="711183" lvl="1">
              <a:buSzPct val="100000"/>
            </a:pPr>
            <a:r>
              <a:rPr lang="en-US" sz="2000" dirty="0" err="1"/>
              <a:t>life_satisfaction</a:t>
            </a:r>
            <a:r>
              <a:rPr lang="en-US" sz="2000" dirty="0"/>
              <a:t> = </a:t>
            </a:r>
            <a:r>
              <a:rPr lang="en-US" sz="2000" i="1" dirty="0"/>
              <a:t>θ</a:t>
            </a:r>
            <a:r>
              <a:rPr lang="en-US" sz="2000" i="1" baseline="-25000" dirty="0"/>
              <a:t>0 + </a:t>
            </a:r>
            <a:r>
              <a:rPr lang="en-US" sz="2000" i="1" dirty="0"/>
              <a:t>θ</a:t>
            </a:r>
            <a:r>
              <a:rPr lang="en-US" sz="2000" i="1" baseline="-25000" dirty="0"/>
              <a:t>1</a:t>
            </a:r>
            <a:r>
              <a:rPr lang="en-US" sz="2000" i="1" dirty="0"/>
              <a:t> x </a:t>
            </a:r>
            <a:r>
              <a:rPr lang="en-US" sz="2000" i="1" dirty="0" err="1"/>
              <a:t>GDP_per_capita</a:t>
            </a:r>
            <a:endParaRPr lang="en-US" sz="2000" i="1" dirty="0"/>
          </a:p>
          <a:p>
            <a:pPr marL="609585" indent="-507987">
              <a:buSzPct val="100000"/>
              <a:buChar char="●"/>
            </a:pPr>
            <a:endParaRPr lang="en-US" sz="2000" dirty="0"/>
          </a:p>
          <a:p>
            <a:pPr marL="101598">
              <a:buSzPct val="100000"/>
            </a:pPr>
            <a:r>
              <a:rPr lang="en-US" sz="2000" dirty="0"/>
              <a:t>	where, the two model parameters are, </a:t>
            </a:r>
            <a:r>
              <a:rPr lang="en-US" sz="2000" i="1" dirty="0"/>
              <a:t>θ</a:t>
            </a:r>
            <a:r>
              <a:rPr lang="en-US" sz="2000" i="1" baseline="-25000" dirty="0"/>
              <a:t>0</a:t>
            </a:r>
            <a:r>
              <a:rPr lang="en-US" sz="2000" dirty="0"/>
              <a:t> and </a:t>
            </a:r>
            <a:r>
              <a:rPr lang="en-US" sz="2000" i="1" dirty="0"/>
              <a:t>θ</a:t>
            </a:r>
            <a:r>
              <a:rPr lang="en-US" sz="2000" i="1" baseline="-25000" dirty="0"/>
              <a:t>1</a:t>
            </a:r>
            <a:endParaRPr lang="en-US" sz="2000" i="1" dirty="0"/>
          </a:p>
          <a:p>
            <a:pPr marL="101598">
              <a:buSzPct val="100000"/>
            </a:pPr>
            <a:r>
              <a:rPr lang="en-US" sz="2000" dirty="0"/>
              <a:t>		, tweak them to make your model represent any linear function.</a:t>
            </a:r>
          </a:p>
          <a:p>
            <a:pPr marL="609585" indent="-507987">
              <a:buSzPct val="100000"/>
              <a:buChar char="●"/>
            </a:pPr>
            <a:endParaRPr lang="en-US" sz="2000" dirty="0"/>
          </a:p>
          <a:p>
            <a:pPr marL="609585" indent="-507987">
              <a:buSzPct val="100000"/>
              <a:buChar char="●"/>
            </a:pPr>
            <a:r>
              <a:rPr lang="en-US" sz="2000" u="sng" dirty="0"/>
              <a:t>Before you use your linear model, </a:t>
            </a:r>
            <a:r>
              <a:rPr lang="en-US" sz="2000" dirty="0"/>
              <a:t>you need to define the parameter values of </a:t>
            </a:r>
            <a:r>
              <a:rPr lang="en-US" sz="2000" i="1" dirty="0"/>
              <a:t>θ</a:t>
            </a:r>
            <a:r>
              <a:rPr lang="en-US" sz="2000" i="1" baseline="-25000" dirty="0"/>
              <a:t>0</a:t>
            </a:r>
            <a:r>
              <a:rPr lang="en-US" sz="2000" i="1" dirty="0"/>
              <a:t> </a:t>
            </a:r>
            <a:r>
              <a:rPr lang="en-US" sz="2000" dirty="0"/>
              <a:t>and</a:t>
            </a:r>
            <a:r>
              <a:rPr lang="en-US" sz="2000" i="1" baseline="-25000" dirty="0"/>
              <a:t> </a:t>
            </a:r>
            <a:r>
              <a:rPr lang="en-US" sz="2000" i="1" dirty="0"/>
              <a:t>θ</a:t>
            </a:r>
            <a:r>
              <a:rPr lang="en-US" sz="2000" i="1" baseline="-25000" dirty="0"/>
              <a:t>1.</a:t>
            </a:r>
          </a:p>
          <a:p>
            <a:pPr marL="1219170" lvl="1" indent="-507987">
              <a:buSzPct val="100000"/>
              <a:buChar char="●"/>
            </a:pPr>
            <a:r>
              <a:rPr lang="en-US" sz="2000" dirty="0"/>
              <a:t>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pic>
        <p:nvPicPr>
          <p:cNvPr id="2" name="Picture 1">
            <a:extLst>
              <a:ext uri="{FF2B5EF4-FFF2-40B4-BE49-F238E27FC236}">
                <a16:creationId xmlns:a16="http://schemas.microsoft.com/office/drawing/2014/main" id="{451FF91E-8153-17F0-92DC-911F7B4C6D36}"/>
              </a:ext>
            </a:extLst>
          </p:cNvPr>
          <p:cNvPicPr>
            <a:picLocks noChangeAspect="1"/>
          </p:cNvPicPr>
          <p:nvPr/>
        </p:nvPicPr>
        <p:blipFill>
          <a:blip r:embed="rId3"/>
          <a:stretch>
            <a:fillRect/>
          </a:stretch>
        </p:blipFill>
        <p:spPr>
          <a:xfrm>
            <a:off x="8579135" y="1066326"/>
            <a:ext cx="3612865" cy="2004280"/>
          </a:xfrm>
          <a:prstGeom prst="rect">
            <a:avLst/>
          </a:prstGeom>
        </p:spPr>
      </p:pic>
    </p:spTree>
    <p:extLst>
      <p:ext uri="{BB962C8B-B14F-4D97-AF65-F5344CB8AC3E}">
        <p14:creationId xmlns:p14="http://schemas.microsoft.com/office/powerpoint/2010/main" val="147102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Review from Last class</a:t>
            </a:r>
          </a:p>
          <a:p>
            <a:pPr marL="1168383" lvl="1" indent="-457200">
              <a:buSzPts val="2400"/>
              <a:buFont typeface="Arial" panose="020B0604020202020204" pitchFamily="34" charset="0"/>
              <a:buChar char="•"/>
            </a:pPr>
            <a:r>
              <a:rPr lang="en-US" sz="2800" dirty="0"/>
              <a:t>Types of Machine Learning models</a:t>
            </a:r>
          </a:p>
          <a:p>
            <a:pPr marL="1168383" lvl="1" indent="-457200">
              <a:buSzPts val="2400"/>
              <a:buFont typeface="Arial" panose="020B0604020202020204" pitchFamily="34" charset="0"/>
              <a:buChar char="•"/>
            </a:pPr>
            <a:r>
              <a:rPr lang="en-US" sz="2800" dirty="0"/>
              <a:t>Types of ML models</a:t>
            </a:r>
          </a:p>
          <a:p>
            <a:pPr marL="558798" indent="-457200">
              <a:buSzPts val="2400"/>
              <a:buFont typeface="Arial" panose="020B0604020202020204" pitchFamily="34" charset="0"/>
              <a:buChar char="•"/>
            </a:pPr>
            <a:r>
              <a:rPr lang="en-US" sz="2800" dirty="0"/>
              <a:t>Linear models</a:t>
            </a:r>
          </a:p>
          <a:p>
            <a:pPr marL="558798" indent="-457200">
              <a:buSzPts val="2400"/>
              <a:buFont typeface="Arial" panose="020B0604020202020204" pitchFamily="34" charset="0"/>
              <a:buChar char="•"/>
            </a:pPr>
            <a:r>
              <a:rPr lang="en-US" sz="2800" dirty="0"/>
              <a:t>How to </a:t>
            </a:r>
          </a:p>
          <a:p>
            <a:pPr marL="1168383" lvl="1" indent="-457200">
              <a:buSzPts val="2400"/>
              <a:buFont typeface="Arial" panose="020B0604020202020204" pitchFamily="34" charset="0"/>
              <a:buChar char="•"/>
            </a:pPr>
            <a:r>
              <a:rPr lang="en-US" sz="2800" dirty="0"/>
              <a:t>study data</a:t>
            </a:r>
          </a:p>
          <a:p>
            <a:pPr marL="1168383" lvl="1" indent="-457200">
              <a:buSzPts val="2400"/>
              <a:buFont typeface="Arial" panose="020B0604020202020204" pitchFamily="34" charset="0"/>
              <a:buChar char="•"/>
            </a:pPr>
            <a:r>
              <a:rPr lang="en-US" sz="2800" dirty="0"/>
              <a:t>select a model</a:t>
            </a:r>
          </a:p>
          <a:p>
            <a:pPr marL="1168383" lvl="1" indent="-457200">
              <a:buSzPts val="2400"/>
              <a:buFont typeface="Arial" panose="020B0604020202020204" pitchFamily="34" charset="0"/>
              <a:buChar char="•"/>
            </a:pPr>
            <a:r>
              <a:rPr lang="en-US" sz="2800" dirty="0"/>
              <a:t>train a model</a:t>
            </a:r>
          </a:p>
          <a:p>
            <a:pPr marL="1168383" lvl="1" indent="-457200">
              <a:buSzPts val="2400"/>
              <a:buFont typeface="Arial" panose="020B0604020202020204" pitchFamily="34" charset="0"/>
              <a:buChar char="•"/>
            </a:pPr>
            <a:r>
              <a:rPr lang="en-US" sz="2800" dirty="0"/>
              <a:t>make predictions</a:t>
            </a:r>
          </a:p>
          <a:p>
            <a:pPr marL="558798" indent="-457200">
              <a:buSzPts val="2400"/>
              <a:buFont typeface="Arial" panose="020B0604020202020204" pitchFamily="34" charset="0"/>
              <a:buChar char="•"/>
            </a:pPr>
            <a:r>
              <a:rPr lang="en-US" sz="2800" dirty="0"/>
              <a:t>Naïve Bayes Model</a:t>
            </a:r>
          </a:p>
          <a:p>
            <a:pPr marL="558798" indent="-457200">
              <a:buSzPts val="2400"/>
              <a:buFont typeface="Arial" panose="020B0604020202020204" pitchFamily="34" charset="0"/>
              <a:buChar char="•"/>
            </a:pPr>
            <a:r>
              <a:rPr lang="en-US" sz="2800" dirty="0"/>
              <a:t>Class Exercise</a:t>
            </a:r>
          </a:p>
          <a:p>
            <a:pPr marL="558798" indent="-457200">
              <a:buSzPts val="2400"/>
              <a:buFont typeface="Arial" panose="020B0604020202020204" pitchFamily="34" charset="0"/>
              <a:buChar char="•"/>
            </a:pPr>
            <a:endParaRPr lang="en-US" sz="2800" dirty="0"/>
          </a:p>
          <a:p>
            <a:pPr marL="609585" indent="-507987">
              <a:buSzPts val="2400"/>
              <a:buChar char="●"/>
            </a:pPr>
            <a:endParaRPr lang="en-US" sz="2800" dirty="0"/>
          </a:p>
          <a:p>
            <a:pPr marL="609585" indent="-507987">
              <a:buSzPts val="2400"/>
              <a:buChar char="●"/>
            </a:pPr>
            <a:endParaRPr lang="en-US" sz="2800" dirty="0"/>
          </a:p>
          <a:p>
            <a:pPr marL="101598">
              <a:buSzPts val="2400"/>
            </a:pPr>
            <a:endParaRPr sz="2800" dirty="0"/>
          </a:p>
          <a:p>
            <a:endParaRPr sz="2800"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2" end="2"/>
                                            </p:txEl>
                                          </p:spTgt>
                                        </p:tgtEl>
                                        <p:attrNameLst>
                                          <p:attrName>style.visibility</p:attrName>
                                        </p:attrNameLst>
                                      </p:cBhvr>
                                      <p:to>
                                        <p:strVal val="visible"/>
                                      </p:to>
                                    </p:set>
                                    <p:animEffect transition="in" filter="fade">
                                      <p:cBhvr>
                                        <p:cTn id="7" dur="1000"/>
                                        <p:tgtEl>
                                          <p:spTgt spid="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fade">
                                      <p:cBhvr>
                                        <p:cTn id="12" dur="10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437321" y="1090106"/>
            <a:ext cx="10778213" cy="504266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Cost Function : measures the distance between the linear model’s predictions and the training examples; the objective is to minimize this distance.</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Model Training: Input your training data to a LR model, and it will find the parameters that make the model fit best to your data.</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3401700"/>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5757043"/>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there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92221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Put it all together</a:t>
            </a:r>
            <a:br>
              <a:rPr lang="en-US" sz="4000" b="1" dirty="0">
                <a:solidFill>
                  <a:srgbClr val="E46102"/>
                </a:solidFill>
              </a:rPr>
            </a:br>
            <a:br>
              <a:rPr lang="en-US" sz="4000" b="1" dirty="0">
                <a:solidFill>
                  <a:srgbClr val="E46102"/>
                </a:solidFill>
              </a:rPr>
            </a:br>
            <a:r>
              <a:rPr lang="en-US" sz="4000" b="1" dirty="0">
                <a:solidFill>
                  <a:srgbClr val="E46102"/>
                </a:solidFill>
              </a:rPr>
              <a:t>Let’s build a model</a:t>
            </a:r>
            <a:endParaRPr sz="4000" b="1" dirty="0">
              <a:solidFill>
                <a:srgbClr val="E46102"/>
              </a:solidFill>
            </a:endParaRPr>
          </a:p>
        </p:txBody>
      </p:sp>
    </p:spTree>
    <p:extLst>
      <p:ext uri="{BB962C8B-B14F-4D97-AF65-F5344CB8AC3E}">
        <p14:creationId xmlns:p14="http://schemas.microsoft.com/office/powerpoint/2010/main" val="769438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Housing prices in California (CA)</a:t>
            </a:r>
          </a:p>
          <a:p>
            <a:pPr marL="101598">
              <a:buSzPct val="100000"/>
            </a:pPr>
            <a:endParaRPr lang="en-US" sz="2000" dirty="0"/>
          </a:p>
          <a:p>
            <a:pPr marL="444498" indent="-342900">
              <a:buSzPct val="100000"/>
              <a:buFont typeface="Arial" panose="020B0604020202020204" pitchFamily="34" charset="0"/>
              <a:buChar char="•"/>
            </a:pPr>
            <a:r>
              <a:rPr lang="en-US" sz="2000" dirty="0"/>
              <a:t>Data : CA census data, it has metrics such as population, median income, median housing price, and so on for each block group in California. Snapshot below:</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Goal: Predict median housing price in any district, given all the other metrics.</a:t>
            </a:r>
          </a:p>
          <a:p>
            <a:pPr marL="444498" indent="-342900">
              <a:buSzPct val="100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433801" y="5258803"/>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pic>
        <p:nvPicPr>
          <p:cNvPr id="4" name="Picture 3">
            <a:extLst>
              <a:ext uri="{FF2B5EF4-FFF2-40B4-BE49-F238E27FC236}">
                <a16:creationId xmlns:a16="http://schemas.microsoft.com/office/drawing/2014/main" id="{3D764D2E-5210-924C-5A99-9117EE7C85AC}"/>
              </a:ext>
            </a:extLst>
          </p:cNvPr>
          <p:cNvPicPr>
            <a:picLocks noChangeAspect="1"/>
          </p:cNvPicPr>
          <p:nvPr/>
        </p:nvPicPr>
        <p:blipFill>
          <a:blip r:embed="rId3"/>
          <a:stretch>
            <a:fillRect/>
          </a:stretch>
        </p:blipFill>
        <p:spPr>
          <a:xfrm>
            <a:off x="1868557" y="2583822"/>
            <a:ext cx="7772400" cy="1690355"/>
          </a:xfrm>
          <a:prstGeom prst="rect">
            <a:avLst/>
          </a:prstGeom>
        </p:spPr>
      </p:pic>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Understand the data</a:t>
            </a:r>
          </a:p>
          <a:p>
            <a:pPr marL="558798" indent="-457200">
              <a:buSzPct val="100000"/>
              <a:buFont typeface="+mj-lt"/>
              <a:buAutoNum type="arabicPeriod"/>
            </a:pPr>
            <a:r>
              <a:rPr lang="en-US" sz="2000" dirty="0"/>
              <a:t>What are the features and label?</a:t>
            </a:r>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pic>
        <p:nvPicPr>
          <p:cNvPr id="2" name="Picture 1">
            <a:extLst>
              <a:ext uri="{FF2B5EF4-FFF2-40B4-BE49-F238E27FC236}">
                <a16:creationId xmlns:a16="http://schemas.microsoft.com/office/drawing/2014/main" id="{7D2FB967-14F7-0058-DD4F-5822435B86A6}"/>
              </a:ext>
            </a:extLst>
          </p:cNvPr>
          <p:cNvPicPr>
            <a:picLocks noChangeAspect="1"/>
          </p:cNvPicPr>
          <p:nvPr/>
        </p:nvPicPr>
        <p:blipFill>
          <a:blip r:embed="rId3"/>
          <a:stretch>
            <a:fillRect/>
          </a:stretch>
        </p:blipFill>
        <p:spPr>
          <a:xfrm>
            <a:off x="4026976" y="2318779"/>
            <a:ext cx="7772400" cy="1690355"/>
          </a:xfrm>
          <a:prstGeom prst="rect">
            <a:avLst/>
          </a:prstGeom>
        </p:spPr>
      </p:pic>
      <p:sp>
        <p:nvSpPr>
          <p:cNvPr id="9" name="Right Brace 8">
            <a:extLst>
              <a:ext uri="{FF2B5EF4-FFF2-40B4-BE49-F238E27FC236}">
                <a16:creationId xmlns:a16="http://schemas.microsoft.com/office/drawing/2014/main" id="{10EB67D0-245C-E5B7-154D-66AD6CFCA739}"/>
              </a:ext>
            </a:extLst>
          </p:cNvPr>
          <p:cNvSpPr/>
          <p:nvPr/>
        </p:nvSpPr>
        <p:spPr>
          <a:xfrm rot="5400000">
            <a:off x="6864136" y="1376408"/>
            <a:ext cx="252767" cy="56586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A2C1B55E-8FA6-6FA1-8DFE-C51F6C50D186}"/>
              </a:ext>
            </a:extLst>
          </p:cNvPr>
          <p:cNvSpPr/>
          <p:nvPr/>
        </p:nvSpPr>
        <p:spPr>
          <a:xfrm rot="5400000">
            <a:off x="11173960" y="3777925"/>
            <a:ext cx="323972" cy="92685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BEB23EA-D0B9-B524-7C4B-FDD93399C104}"/>
              </a:ext>
            </a:extLst>
          </p:cNvPr>
          <p:cNvSpPr txBox="1"/>
          <p:nvPr/>
        </p:nvSpPr>
        <p:spPr>
          <a:xfrm>
            <a:off x="6096000" y="4403337"/>
            <a:ext cx="2194832" cy="338554"/>
          </a:xfrm>
          <a:prstGeom prst="rect">
            <a:avLst/>
          </a:prstGeom>
          <a:noFill/>
        </p:spPr>
        <p:txBody>
          <a:bodyPr wrap="none" rtlCol="0">
            <a:spAutoFit/>
          </a:bodyPr>
          <a:lstStyle/>
          <a:p>
            <a:r>
              <a:rPr lang="en-US" sz="1600" dirty="0">
                <a:solidFill>
                  <a:srgbClr val="E46102"/>
                </a:solidFill>
              </a:rPr>
              <a:t>Features – X=</a:t>
            </a:r>
            <a:r>
              <a:rPr lang="en-US" sz="1600" i="1" dirty="0">
                <a:solidFill>
                  <a:srgbClr val="E46102"/>
                </a:solidFill>
              </a:rPr>
              <a:t>x</a:t>
            </a:r>
            <a:r>
              <a:rPr lang="en-US" sz="1600" i="1" baseline="-25000" dirty="0">
                <a:solidFill>
                  <a:srgbClr val="E46102"/>
                </a:solidFill>
              </a:rPr>
              <a:t>1</a:t>
            </a:r>
            <a:r>
              <a:rPr lang="en-US" sz="1600" i="1" dirty="0">
                <a:solidFill>
                  <a:srgbClr val="E46102"/>
                </a:solidFill>
              </a:rPr>
              <a:t>,x</a:t>
            </a:r>
            <a:r>
              <a:rPr lang="en-US" sz="1600" i="1" baseline="-25000" dirty="0">
                <a:solidFill>
                  <a:srgbClr val="E46102"/>
                </a:solidFill>
              </a:rPr>
              <a:t>2</a:t>
            </a:r>
            <a:r>
              <a:rPr lang="en-US" sz="1600" i="1" dirty="0">
                <a:solidFill>
                  <a:srgbClr val="E46102"/>
                </a:solidFill>
              </a:rPr>
              <a:t>,…</a:t>
            </a:r>
            <a:endParaRPr lang="en-US" i="1" dirty="0">
              <a:solidFill>
                <a:srgbClr val="E46102"/>
              </a:solidFill>
            </a:endParaRPr>
          </a:p>
        </p:txBody>
      </p:sp>
      <p:sp>
        <p:nvSpPr>
          <p:cNvPr id="12" name="TextBox 11">
            <a:extLst>
              <a:ext uri="{FF2B5EF4-FFF2-40B4-BE49-F238E27FC236}">
                <a16:creationId xmlns:a16="http://schemas.microsoft.com/office/drawing/2014/main" id="{F578D46F-CB2C-DF82-250F-92CFE897B453}"/>
              </a:ext>
            </a:extLst>
          </p:cNvPr>
          <p:cNvSpPr txBox="1"/>
          <p:nvPr/>
        </p:nvSpPr>
        <p:spPr>
          <a:xfrm>
            <a:off x="11177088" y="4519300"/>
            <a:ext cx="317716" cy="338554"/>
          </a:xfrm>
          <a:prstGeom prst="rect">
            <a:avLst/>
          </a:prstGeom>
          <a:noFill/>
        </p:spPr>
        <p:txBody>
          <a:bodyPr wrap="none" rtlCol="0">
            <a:spAutoFit/>
          </a:bodyPr>
          <a:lstStyle/>
          <a:p>
            <a:r>
              <a:rPr lang="en-US" sz="1600" i="1" dirty="0">
                <a:solidFill>
                  <a:srgbClr val="E46102"/>
                </a:solidFill>
              </a:rPr>
              <a:t>x</a:t>
            </a:r>
            <a:r>
              <a:rPr lang="en-US" sz="1600" i="1" baseline="-25000" dirty="0">
                <a:solidFill>
                  <a:srgbClr val="E46102"/>
                </a:solidFill>
              </a:rPr>
              <a:t>i</a:t>
            </a:r>
            <a:endParaRPr lang="en-US" i="1" baseline="-25000" dirty="0">
              <a:solidFill>
                <a:srgbClr val="E46102"/>
              </a:solidFill>
            </a:endParaRPr>
          </a:p>
        </p:txBody>
      </p:sp>
      <p:sp>
        <p:nvSpPr>
          <p:cNvPr id="13" name="TextBox 12">
            <a:extLst>
              <a:ext uri="{FF2B5EF4-FFF2-40B4-BE49-F238E27FC236}">
                <a16:creationId xmlns:a16="http://schemas.microsoft.com/office/drawing/2014/main" id="{9602E832-2519-7C4F-DAE5-788880BE46BA}"/>
              </a:ext>
            </a:extLst>
          </p:cNvPr>
          <p:cNvSpPr txBox="1"/>
          <p:nvPr/>
        </p:nvSpPr>
        <p:spPr>
          <a:xfrm>
            <a:off x="10019253" y="1300782"/>
            <a:ext cx="902811" cy="338554"/>
          </a:xfrm>
          <a:prstGeom prst="rect">
            <a:avLst/>
          </a:prstGeom>
          <a:noFill/>
        </p:spPr>
        <p:txBody>
          <a:bodyPr wrap="none" rtlCol="0">
            <a:spAutoFit/>
          </a:bodyPr>
          <a:lstStyle/>
          <a:p>
            <a:r>
              <a:rPr lang="en-US" sz="1600" dirty="0"/>
              <a:t>Label, </a:t>
            </a:r>
            <a:r>
              <a:rPr lang="en-US" sz="1600" i="1" dirty="0"/>
              <a:t>y</a:t>
            </a:r>
            <a:endParaRPr lang="en-US" i="1" dirty="0"/>
          </a:p>
        </p:txBody>
      </p:sp>
      <p:cxnSp>
        <p:nvCxnSpPr>
          <p:cNvPr id="15" name="Straight Arrow Connector 14">
            <a:extLst>
              <a:ext uri="{FF2B5EF4-FFF2-40B4-BE49-F238E27FC236}">
                <a16:creationId xmlns:a16="http://schemas.microsoft.com/office/drawing/2014/main" id="{16508A27-3FBF-FD16-B8A1-35E02CFF0405}"/>
              </a:ext>
            </a:extLst>
          </p:cNvPr>
          <p:cNvCxnSpPr/>
          <p:nvPr/>
        </p:nvCxnSpPr>
        <p:spPr>
          <a:xfrm>
            <a:off x="10327190" y="1639336"/>
            <a:ext cx="0" cy="6794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Feature matrix and label | Download Scientific Diagram">
            <a:extLst>
              <a:ext uri="{FF2B5EF4-FFF2-40B4-BE49-F238E27FC236}">
                <a16:creationId xmlns:a16="http://schemas.microsoft.com/office/drawing/2014/main" id="{5A5DBE8E-0C95-BE80-70BD-D1C5A183DA7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8592553" y="4514641"/>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2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AutoNum type="arabicPeriod" startAt="3"/>
            </a:pPr>
            <a:r>
              <a:rPr lang="en-US" sz="2000" dirty="0"/>
              <a:t>Frame the Problem - Design a model that takes the features as input and predicts the median housing price. </a:t>
            </a:r>
          </a:p>
          <a:p>
            <a:pPr marL="558798" indent="-457200">
              <a:buSzPct val="100000"/>
              <a:buAutoNum type="arabicPeriod" startAt="3"/>
            </a:pPr>
            <a:endParaRPr lang="en-US" sz="2000" dirty="0"/>
          </a:p>
          <a:p>
            <a:pPr marL="558798" indent="-457200">
              <a:buSzPct val="100000"/>
              <a:buAutoNum type="arabicPeriod" startAt="3"/>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96" name="Google Shape;96;p14"/>
          <p:cNvSpPr txBox="1"/>
          <p:nvPr/>
        </p:nvSpPr>
        <p:spPr>
          <a:xfrm>
            <a:off x="111436" y="1137532"/>
            <a:ext cx="10140928" cy="5198874"/>
          </a:xfrm>
          <a:prstGeom prst="rect">
            <a:avLst/>
          </a:prstGeom>
          <a:noFill/>
          <a:ln>
            <a:noFill/>
          </a:ln>
        </p:spPr>
        <p:txBody>
          <a:bodyPr spcFirstLastPara="1" wrap="square" lIns="121900" tIns="121900" rIns="121900" bIns="121900" anchor="t" anchorCtr="0">
            <a:noAutofit/>
          </a:bodyPr>
          <a:lstStyle/>
          <a:p>
            <a:pPr marL="101598">
              <a:buSzPct val="100000"/>
            </a:pPr>
            <a:r>
              <a:rPr lang="en-US" sz="2000" dirty="0"/>
              <a:t>5.	Select a Model Performance measure</a:t>
            </a:r>
          </a:p>
          <a:p>
            <a:pPr marL="1168383" lvl="1" indent="-457200">
              <a:buSzPct val="100000"/>
              <a:buFont typeface="+mj-lt"/>
              <a:buAutoNum type="alphaLcParenR"/>
            </a:pPr>
            <a:r>
              <a:rPr lang="en-US" sz="2000" b="1" dirty="0"/>
              <a:t>Root mean square error (RMSE) </a:t>
            </a:r>
            <a:r>
              <a:rPr lang="en-US" sz="2000" dirty="0"/>
              <a:t>–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a:t>
            </a:r>
            <a:endParaRPr lang="en-US" sz="2000" baseline="30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pic>
        <p:nvPicPr>
          <p:cNvPr id="2" name="Picture 2" descr="Feature matrix and label | Download Scientific Diagram">
            <a:extLst>
              <a:ext uri="{FF2B5EF4-FFF2-40B4-BE49-F238E27FC236}">
                <a16:creationId xmlns:a16="http://schemas.microsoft.com/office/drawing/2014/main" id="{FEBD7C1C-2E4B-7678-18AC-54FFBC443AE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0033425" y="951012"/>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3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1039091" y="2486156"/>
            <a:ext cx="5233468" cy="2308324"/>
          </a:xfrm>
          <a:prstGeom prst="rect">
            <a:avLst/>
          </a:prstGeom>
          <a:noFill/>
        </p:spPr>
        <p:txBody>
          <a:bodyPr wrap="square" rtlCol="0">
            <a:spAutoFit/>
          </a:bodyPr>
          <a:lstStyle/>
          <a:p>
            <a:r>
              <a:rPr lang="en-US" i="1" dirty="0"/>
              <a:t>h</a:t>
            </a:r>
            <a:r>
              <a:rPr lang="en-US" dirty="0"/>
              <a:t> is your system’s prediction function, also called a </a:t>
            </a:r>
            <a:r>
              <a:rPr lang="en-US" i="1" dirty="0"/>
              <a:t>hypothesis</a:t>
            </a:r>
            <a:r>
              <a:rPr lang="en-US" dirty="0"/>
              <a:t>. When your system is given an instance’s feature vector </a:t>
            </a:r>
            <a:r>
              <a:rPr lang="en-US" b="1" dirty="0"/>
              <a:t>x</a:t>
            </a:r>
            <a:r>
              <a:rPr lang="en-US" i="1" baseline="30000" dirty="0"/>
              <a:t>(</a:t>
            </a:r>
            <a:r>
              <a:rPr lang="en-US" i="1" baseline="30000" dirty="0" err="1"/>
              <a:t>i</a:t>
            </a:r>
            <a:r>
              <a:rPr lang="en-US" i="1" baseline="30000" dirty="0"/>
              <a:t>)</a:t>
            </a:r>
            <a:r>
              <a:rPr lang="en-US" dirty="0"/>
              <a:t>, it outputs a predicted value </a:t>
            </a:r>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a:t>
            </a:r>
            <a:r>
              <a:rPr lang="en-US"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98519"/>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670822"/>
            <a:ext cx="4641127" cy="1938992"/>
          </a:xfrm>
          <a:prstGeom prst="rect">
            <a:avLst/>
          </a:prstGeom>
          <a:noFill/>
        </p:spPr>
        <p:txBody>
          <a:bodyPr wrap="square" rtlCol="0">
            <a:spAutoFit/>
          </a:bodyPr>
          <a:lstStyle/>
          <a:p>
            <a:r>
              <a:rPr lang="en-US" dirty="0"/>
              <a:t>If your system predicts that the median housing price in the first district is $158,400, then </a:t>
            </a:r>
          </a:p>
          <a:p>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 =&gt; $158,400</a:t>
            </a:r>
          </a:p>
          <a:p>
            <a:r>
              <a:rPr lang="en-US" i="1" dirty="0"/>
              <a:t>Prediction rate: ŷ</a:t>
            </a:r>
            <a:r>
              <a:rPr lang="en-US" i="1" baseline="30000" dirty="0"/>
              <a:t>(</a:t>
            </a:r>
            <a:r>
              <a:rPr lang="en-US" i="1" baseline="30000" dirty="0" err="1"/>
              <a:t>i</a:t>
            </a:r>
            <a:r>
              <a:rPr lang="en-US" i="1" baseline="30000" dirty="0"/>
              <a:t>)</a:t>
            </a:r>
            <a:r>
              <a:rPr lang="en-US" i="1" dirty="0"/>
              <a:t> -y</a:t>
            </a:r>
            <a:r>
              <a:rPr lang="en-US" i="1" baseline="30000" dirty="0"/>
              <a:t>(</a:t>
            </a:r>
            <a:r>
              <a:rPr lang="en-US" i="1" baseline="30000" dirty="0" err="1"/>
              <a:t>i</a:t>
            </a:r>
            <a:r>
              <a:rPr lang="en-US" i="1" baseline="30000" dirty="0"/>
              <a:t>)</a:t>
            </a:r>
            <a:r>
              <a:rPr lang="en-US" i="1" dirty="0"/>
              <a:t> = $2,000</a:t>
            </a:r>
            <a:endParaRPr lang="en-US"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1054083" lvl="1" indent="-342900">
              <a:buSzPts val="2400"/>
              <a:buFont typeface="Arial" panose="020B0604020202020204" pitchFamily="34" charset="0"/>
              <a:buChar char="•"/>
            </a:pPr>
            <a:r>
              <a:rPr lang="en-US" sz="2000" dirty="0"/>
              <a:t>Trained with many example emails along with their class (spam or ham)</a:t>
            </a:r>
          </a:p>
          <a:p>
            <a:pPr marL="444498" indent="-342900">
              <a:buSzPts val="2400"/>
              <a:buFont typeface="Arial" panose="020B0604020202020204" pitchFamily="34" charset="0"/>
              <a:buChar char="•"/>
            </a:pPr>
            <a:endParaRPr lang="en-US" sz="2000" dirty="0"/>
          </a:p>
          <a:p>
            <a:pPr marL="1054083" lvl="1" indent="-342900">
              <a:buSzPts val="2400"/>
              <a:buFont typeface="Arial" panose="020B0604020202020204" pitchFamily="34" charset="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6423</TotalTime>
  <Words>2727</Words>
  <Application>Microsoft Macintosh PowerPoint</Application>
  <PresentationFormat>Widescreen</PresentationFormat>
  <Paragraphs>401</Paragraphs>
  <Slides>43</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MS Gothic</vt:lpstr>
      <vt:lpstr>Arial</vt:lpstr>
      <vt:lpstr>Calibri</vt:lpstr>
      <vt:lpstr>Georgia</vt:lpstr>
      <vt:lpstr>System Font Regular</vt:lpstr>
      <vt:lpstr>Wingdings</vt:lpstr>
      <vt:lpstr>RIT</vt:lpstr>
      <vt:lpstr>PowerPoint Presentation</vt:lpstr>
      <vt:lpstr>PowerPoint Presentation</vt:lpstr>
      <vt:lpstr>Lecture Objectives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Semi-supervised Learning</vt:lpstr>
      <vt:lpstr>Reinforcement Learning</vt:lpstr>
      <vt:lpstr>Reinforcement Learning</vt:lpstr>
      <vt:lpstr>Types of Machine Learning Systems</vt:lpstr>
      <vt:lpstr>Batch and Online Learning</vt:lpstr>
      <vt:lpstr>Batch and Online Learning</vt:lpstr>
      <vt:lpstr>Batch and Online Learning</vt:lpstr>
      <vt:lpstr>Instance- and Model-based Learning</vt:lpstr>
      <vt:lpstr>Instance- and Model-based Learning</vt:lpstr>
      <vt:lpstr>PowerPoint Presentation</vt:lpstr>
      <vt:lpstr>Naïve Bayes Classifier</vt:lpstr>
      <vt:lpstr>Bayes Theorem</vt:lpstr>
      <vt:lpstr>Bayes Theorem</vt:lpstr>
      <vt:lpstr>Bayes Classifier</vt:lpstr>
      <vt:lpstr>Bayes Classifier</vt:lpstr>
      <vt:lpstr>Simple Linear Model</vt:lpstr>
      <vt:lpstr>Simple Linear Model</vt:lpstr>
      <vt:lpstr>Linear Regression Model</vt:lpstr>
      <vt:lpstr>Challenges in ML</vt:lpstr>
      <vt:lpstr>Challenges in ML contd…</vt:lpstr>
      <vt:lpstr>Testing and Validating</vt:lpstr>
      <vt:lpstr>Put it all together  Let’s build a model</vt:lpstr>
      <vt:lpstr>Build a model</vt:lpstr>
      <vt:lpstr>Build a model</vt:lpstr>
      <vt:lpstr>Build a model</vt:lpstr>
      <vt:lpstr>Build a model</vt:lpstr>
      <vt:lpstr>Model Performance</vt:lpstr>
      <vt:lpstr>Model Performance</vt:lpstr>
      <vt:lpstr>Model Performance</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409</cp:revision>
  <cp:lastPrinted>2018-04-25T02:50:23Z</cp:lastPrinted>
  <dcterms:created xsi:type="dcterms:W3CDTF">2021-08-24T04:52:52Z</dcterms:created>
  <dcterms:modified xsi:type="dcterms:W3CDTF">2022-09-06T13:32:17Z</dcterms:modified>
</cp:coreProperties>
</file>