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266" r:id="rId2"/>
    <p:sldId id="298" r:id="rId3"/>
    <p:sldId id="359" r:id="rId4"/>
    <p:sldId id="384" r:id="rId5"/>
    <p:sldId id="417" r:id="rId6"/>
    <p:sldId id="444" r:id="rId7"/>
    <p:sldId id="443" r:id="rId8"/>
    <p:sldId id="1058" r:id="rId9"/>
    <p:sldId id="1071" r:id="rId10"/>
    <p:sldId id="1072" r:id="rId11"/>
    <p:sldId id="1073" r:id="rId12"/>
    <p:sldId id="1074" r:id="rId13"/>
    <p:sldId id="1075" r:id="rId14"/>
    <p:sldId id="1059" r:id="rId15"/>
    <p:sldId id="1063" r:id="rId16"/>
    <p:sldId id="1062" r:id="rId17"/>
    <p:sldId id="1065" r:id="rId18"/>
    <p:sldId id="1066" r:id="rId19"/>
    <p:sldId id="1067" r:id="rId20"/>
    <p:sldId id="1068" r:id="rId21"/>
    <p:sldId id="1069" r:id="rId22"/>
    <p:sldId id="1070" r:id="rId23"/>
    <p:sldId id="1079" r:id="rId24"/>
    <p:sldId id="1077" r:id="rId25"/>
    <p:sldId id="1078" r:id="rId26"/>
    <p:sldId id="1076" r:id="rId27"/>
    <p:sldId id="1064" r:id="rId28"/>
    <p:sldId id="278" r:id="rId29"/>
    <p:sldId id="280" r:id="rId30"/>
    <p:sldId id="279" r:id="rId31"/>
    <p:sldId id="1080" r:id="rId32"/>
    <p:sldId id="1095" r:id="rId33"/>
    <p:sldId id="1081" r:id="rId34"/>
    <p:sldId id="1082" r:id="rId35"/>
    <p:sldId id="1092" r:id="rId36"/>
    <p:sldId id="1093" r:id="rId37"/>
    <p:sldId id="1083" r:id="rId38"/>
    <p:sldId id="1084" r:id="rId39"/>
    <p:sldId id="1094" r:id="rId40"/>
    <p:sldId id="1087" r:id="rId41"/>
    <p:sldId id="1088" r:id="rId42"/>
    <p:sldId id="1089" r:id="rId43"/>
    <p:sldId id="1091" r:id="rId44"/>
    <p:sldId id="416" r:id="rId45"/>
    <p:sldId id="410" r:id="rId4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278"/>
            <p14:sldId id="280"/>
            <p14:sldId id="279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  <p14:sldId id="41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86421" autoAdjust="0"/>
  </p:normalViewPr>
  <p:slideViewPr>
    <p:cSldViewPr snapToGrid="0" snapToObjects="1">
      <p:cViewPr>
        <p:scale>
          <a:sx n="120" d="100"/>
          <a:sy n="120" d="100"/>
        </p:scale>
        <p:origin x="248" y="-10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4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2520 3438,'7'2,"4"1,2-2,-2 1,2-2,-1 0,-1 0,2-1,-1-1,0 1,-1-2,2 0,-2 0,9-4,-8 4,70-21,-2-4,0-3,1-5,-46 18,-2 0,0-2,-1-1,-2-2,0-1,-1-1,-2-1,9-12,37-52,-4-3,-5-3,-4-2,-5-3,1-11,-9 22,3 2,18-19,-17 33,3 2,3 2,3 3,38-32,2 13,63-37,-83 72,1 4,2 3,2 4,2 3,50-12,143-59,-214 79,-37 19,0-2,-1 0,-1-2,0-1,0-2,-3 0,1-1,8-9,32-61,-49 65,-10 11,1 2</inkml:trace>
  <inkml:trace contextRef="#ctx0" brushRef="#br0" timeOffset="1">2612 3370,'-9'-6,"7"5,-3-1,1-1,-1 0,1-1,-1 1,1-1,0 1,0-1,0 0,1 0,0 0,-1-1,1-1,-14-30,3-1,1 0,-6-35,5 19,-6-16,-2 1,-4 2,-3 1,-3 0,-49-70,-15-9,58 89,-3 4,-2-1,-2 5,-10-6,-53-43,-4 5,-34-16,-342-230,112 68,291 205,2-5,4-2,3-4,-55-72,105 115,2-1,2 0,1-2,2 0,2-1,2 0,1-2,1 0,-3-22,1-29,-3-66,9 68,-18-76,24 152,3 10</inkml:trace>
  <inkml:trace contextRef="#ctx0" brushRef="#br0" timeOffset="2">2674 3484,'-61'22,"61"-22,-1 0,1 1,0-1,0 0,0 1,-1-1,1 0,0 0,-1 0,1 1,0-1,0 1,0-1,-1 1,1-1,0 1,0-1,0 0,0 0,0 1,0-1,0 1,0-1,0 1,0-1,0 0,0 1,0-1,0 0,0 0,1 1,-1-1,0 1,0-1,0 1,1-1,-1 0,0 0,1 0,-1 1,0-1,0 0,0 1,1-1,-1 0,0 0,1 1,-1-1,1 0,-1 0,1 0,-1 1,1-1,-1 0,0 0,0 0,1 0,-1 0,1 0,-1 0,3 1,46 34,-1 2,-3 2,-1 1,5 9,89 98,-109-119,-1-1,-1 3,-2 0,-1 1,12 23,4 19,26 72,-54-114,-1 1,-1-1,-2 1,-1 1,-2 0,-1 0,-3 0,0 12,-10 67,-5-1,-9 21,-13 101,28-172,4 1,3 0,2 0,3 0,8 28,-6-54,-3-12,0-2,2 1,1 0,1 0,1-1,1 0,1-1,11 17,32 19,-52-55,0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/>
              <a:t>Kronecker Function</a:t>
            </a: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542B4543-4381-41A9-B9EB-0E710E632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7C9D6B-DC33-42DD-B339-C30124629D3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981D9E-6C21-4C51-A6D7-8DBE43669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F4EA685-05FA-4F4B-B72F-BDF628625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3384602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6434AE3-2867-44E6-9CDB-8BC6297C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251C0C-F5A4-42A0-9968-2EFF0B1DDF9B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DA99A-B25D-41AA-A571-4E11E72C3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E42303-30AF-468F-A6B1-05756CB5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F036C6B-1C6F-4AB2-88A1-A1EF5738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DFFC90-5DFD-484A-A1B9-DB5585BB0D1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CFDC96-1711-4258-ABD0-BB0B5B65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669952-F44D-410C-9EE3-AA46E6C3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</a:t>
            </a:r>
          </a:p>
          <a:p>
            <a:pPr algn="ctr"/>
            <a:r>
              <a:rPr lang="en-US" altLang="en-US" b="1" dirty="0"/>
              <a:t> </a:t>
            </a:r>
            <a:r>
              <a:rPr lang="en-US" altLang="en-US" b="1" i="1" dirty="0"/>
              <a:t>k-</a:t>
            </a:r>
            <a:r>
              <a:rPr lang="en-US" altLang="en-US" b="1" dirty="0"/>
              <a:t>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400" imgH="863600" progId="Equation.3">
                  <p:embed/>
                </p:oleObj>
              </mc:Choice>
              <mc:Fallback>
                <p:oleObj name="Equation" r:id="rId3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D5E5-1BFE-4335-B09B-452B44B118EA}"/>
              </a:ext>
            </a:extLst>
          </p:cNvPr>
          <p:cNvSpPr txBox="1"/>
          <p:nvPr/>
        </p:nvSpPr>
        <p:spPr>
          <a:xfrm>
            <a:off x="6625423" y="582187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k=4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0D54ED6-A165-43A0-B78F-19D33DC0CF47}"/>
              </a:ext>
            </a:extLst>
          </p:cNvPr>
          <p:cNvSpPr/>
          <p:nvPr/>
        </p:nvSpPr>
        <p:spPr>
          <a:xfrm>
            <a:off x="6700889" y="5761778"/>
            <a:ext cx="215361" cy="120037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63732" y="1557211"/>
            <a:ext cx="75242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small (</a:t>
            </a:r>
            <a:r>
              <a:rPr lang="en-US" sz="2000" b="0" i="0" dirty="0">
                <a:effectLst/>
                <a:latin typeface="urw-din"/>
              </a:rPr>
              <a:t>algorithm would be more sensitive to outliers</a:t>
            </a:r>
            <a:r>
              <a:rPr lang="en-US" sz="2000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large (</a:t>
            </a:r>
            <a:r>
              <a:rPr lang="en-US" sz="2000" b="0" i="0" dirty="0">
                <a:effectLst/>
                <a:latin typeface="urw-din"/>
              </a:rPr>
              <a:t>neighborhood may include too many points from other classes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9AC6865-E4F0-D7AC-6B93-813BBB926818}"/>
              </a:ext>
            </a:extLst>
          </p:cNvPr>
          <p:cNvGrpSpPr/>
          <p:nvPr/>
        </p:nvGrpSpPr>
        <p:grpSpPr>
          <a:xfrm>
            <a:off x="8293395" y="2106406"/>
            <a:ext cx="3444504" cy="2827101"/>
            <a:chOff x="7556586" y="2106406"/>
            <a:chExt cx="4181313" cy="3600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987227-494E-4EA7-9685-548B2EE1402B}"/>
                </a:ext>
              </a:extLst>
            </p:cNvPr>
            <p:cNvSpPr txBox="1"/>
            <p:nvPr/>
          </p:nvSpPr>
          <p:spPr>
            <a:xfrm rot="16200000">
              <a:off x="6765510" y="3354151"/>
              <a:ext cx="198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67DDD-0F9B-42B8-8319-216F8E0EB7CB}"/>
                </a:ext>
              </a:extLst>
            </p:cNvPr>
            <p:cNvSpPr txBox="1"/>
            <p:nvPr/>
          </p:nvSpPr>
          <p:spPr>
            <a:xfrm>
              <a:off x="8833632" y="5306806"/>
              <a:ext cx="137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7ABC2F1D-0ED6-4428-A9B2-0705BFF60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2106406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E90FA4B-6680-43CE-ACDC-E778D5B2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5306806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DD8541-B38E-4929-82AE-E823D2CE2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7697" y="23756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6AEA69-2400-4EB6-9C0A-42752D83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740" y="321204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BE416-D134-407D-98D9-113FD3958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3541" y="27160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EEBBA7-7079-49FE-A508-55D20B1F9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941" y="21064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9BDD90-6816-4EE3-9A6D-76E02551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740" y="22588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879AA-3B07-48B3-BAD8-3BDDA4D1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140" y="3782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19F62F-2550-4EDC-9B92-51F9BB62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7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71718C-C4C4-49E0-B34B-9D35DE6C1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365" y="48496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FB62DD-DFBA-4945-BA54-C28C619E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6C6C4E-0933-4B30-938C-E9DC2567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0540" y="4621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885728-B055-4627-B013-910B3DC9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140" y="3401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C58DAB6-85AF-43C2-8902-EC6056C74465}"/>
                </a:ext>
              </a:extLst>
            </p:cNvPr>
            <p:cNvSpPr/>
            <p:nvPr/>
          </p:nvSpPr>
          <p:spPr>
            <a:xfrm>
              <a:off x="10203897" y="36304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335A40F-5DF1-4805-8C5A-A2599DE42E6C}"/>
                </a:ext>
              </a:extLst>
            </p:cNvPr>
            <p:cNvSpPr/>
            <p:nvPr/>
          </p:nvSpPr>
          <p:spPr>
            <a:xfrm>
              <a:off x="10682222" y="34018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8F18C94-F296-4F61-A324-407B33DD14C1}"/>
                </a:ext>
              </a:extLst>
            </p:cNvPr>
            <p:cNvSpPr/>
            <p:nvPr/>
          </p:nvSpPr>
          <p:spPr>
            <a:xfrm>
              <a:off x="10626379" y="403817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19C08B9-510B-4153-9894-CA8C0E2F3171}"/>
                </a:ext>
              </a:extLst>
            </p:cNvPr>
            <p:cNvSpPr/>
            <p:nvPr/>
          </p:nvSpPr>
          <p:spPr>
            <a:xfrm>
              <a:off x="10951669" y="356759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AD22AC2-A12E-4303-B826-DF6E70F6898F}"/>
                </a:ext>
              </a:extLst>
            </p:cNvPr>
            <p:cNvSpPr/>
            <p:nvPr/>
          </p:nvSpPr>
          <p:spPr>
            <a:xfrm>
              <a:off x="10203897" y="443719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DD18087-804A-4DE4-9C5E-6225BC3AE485}"/>
                </a:ext>
              </a:extLst>
            </p:cNvPr>
            <p:cNvSpPr/>
            <p:nvPr/>
          </p:nvSpPr>
          <p:spPr>
            <a:xfrm>
              <a:off x="10732202" y="4453713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14:cNvPr>
                <p14:cNvContentPartPr/>
                <p14:nvPr/>
              </p14:nvContentPartPr>
              <p14:xfrm>
                <a:off x="8487139" y="2319993"/>
                <a:ext cx="2480760" cy="270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6214" y="2308532"/>
                  <a:ext cx="2502172" cy="272498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version of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6 (0.55 0.41)  class = 1, distance = 0.0922</a:t>
            </a:r>
          </a:p>
          <a:p>
            <a:r>
              <a:rPr lang="en-US" sz="2000" dirty="0"/>
              <a:t>Id: 8 (0.64 0.24)  class = 2, distance = 0.1118</a:t>
            </a:r>
          </a:p>
          <a:p>
            <a:r>
              <a:rPr lang="en-US" sz="2000" dirty="0"/>
              <a:t>Id: 3 (0.49 0.32)  class = 0, distance = 0.1334</a:t>
            </a:r>
          </a:p>
          <a:p>
            <a:r>
              <a:rPr lang="en-US" sz="2000" dirty="0"/>
              <a:t>Id: 1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D5F237-787B-40F2-C9E8-DA1E5DF92D4F}"/>
              </a:ext>
            </a:extLst>
          </p:cNvPr>
          <p:cNvSpPr txBox="1"/>
          <p:nvPr/>
        </p:nvSpPr>
        <p:spPr>
          <a:xfrm>
            <a:off x="6614548" y="1993359"/>
            <a:ext cx="507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nearest k points are given a weight using a function called kernel function</a:t>
            </a:r>
          </a:p>
          <a:p>
            <a:pPr algn="ctr"/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IDT most common kernel function</a:t>
            </a:r>
          </a:p>
        </p:txBody>
      </p: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Patient weight will have a much greater influence on the distance between samples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F365EF8-E05B-4FD2-9A9D-9C4D506EF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5998" y="785160"/>
            <a:ext cx="4197531" cy="10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0" dirty="0"/>
              <a:t>Cheat-sheet of distance metrics</a:t>
            </a:r>
          </a:p>
        </p:txBody>
      </p:sp>
      <p:pic>
        <p:nvPicPr>
          <p:cNvPr id="52226" name="Picture 3" descr="Snapshot 2005-11-03 15-11-07">
            <a:extLst>
              <a:ext uri="{FF2B5EF4-FFF2-40B4-BE49-F238E27FC236}">
                <a16:creationId xmlns:a16="http://schemas.microsoft.com/office/drawing/2014/main" id="{6610C956-CB02-48E6-88B8-1DDE8748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4600928" y="697175"/>
            <a:ext cx="6934709" cy="57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6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>
            <a:extLst>
              <a:ext uri="{FF2B5EF4-FFF2-40B4-BE49-F238E27FC236}">
                <a16:creationId xmlns:a16="http://schemas.microsoft.com/office/drawing/2014/main" id="{DBA2EF7C-C4A1-4B60-A150-5A7A792B3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Nominal Attributes</a:t>
            </a:r>
          </a:p>
        </p:txBody>
      </p:sp>
      <p:pic>
        <p:nvPicPr>
          <p:cNvPr id="54274" name="Picture 2" descr="Snapshot 2005-11-04 09-14-44">
            <a:extLst>
              <a:ext uri="{FF2B5EF4-FFF2-40B4-BE49-F238E27FC236}">
                <a16:creationId xmlns:a16="http://schemas.microsoft.com/office/drawing/2014/main" id="{759454EE-2283-4064-BB08-6CEC6B31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688101"/>
            <a:ext cx="5019629" cy="476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3E52AF9-144B-4690-8558-6EA2ED3F0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Heterogeneous Data</a:t>
            </a:r>
          </a:p>
        </p:txBody>
      </p:sp>
      <p:pic>
        <p:nvPicPr>
          <p:cNvPr id="55298" name="Picture 3" descr="Snapshot 2005-11-03 15-46-36">
            <a:extLst>
              <a:ext uri="{FF2B5EF4-FFF2-40B4-BE49-F238E27FC236}">
                <a16:creationId xmlns:a16="http://schemas.microsoft.com/office/drawing/2014/main" id="{4B780CD8-A0E6-4642-9EBD-F923CB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16075"/>
            <a:ext cx="810736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>
            <a:extLst>
              <a:ext uri="{FF2B5EF4-FFF2-40B4-BE49-F238E27FC236}">
                <a16:creationId xmlns:a16="http://schemas.microsoft.com/office/drawing/2014/main" id="{F702537D-5BCC-4DD7-A842-463B109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530851"/>
            <a:ext cx="606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anose="02020603050405020304" pitchFamily="18" charset="0"/>
              </a:rPr>
              <a:t>6</a:t>
            </a:r>
            <a:r>
              <a:rPr lang="en-US" altLang="en-US" sz="1200">
                <a:latin typeface="Times" panose="02020603050405020304" pitchFamily="18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slides prepared by Fei-Fei Li, Wikipedia, Eric Eaton, Andrew Moore, </a:t>
            </a:r>
            <a:r>
              <a:rPr lang="en-US" dirty="0" err="1"/>
              <a:t>towardsdatascience</a:t>
            </a:r>
            <a:r>
              <a:rPr lang="en-US" dirty="0"/>
              <a:t> articles, and searches on the Internet!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parametric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10407</TotalTime>
  <Words>1803</Words>
  <Application>Microsoft Macintosh PowerPoint</Application>
  <PresentationFormat>Widescreen</PresentationFormat>
  <Paragraphs>333</Paragraphs>
  <Slides>45</Slides>
  <Notes>44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MS Gothic</vt:lpstr>
      <vt:lpstr>Arial</vt:lpstr>
      <vt:lpstr>Calibri</vt:lpstr>
      <vt:lpstr>Georgia</vt:lpstr>
      <vt:lpstr>System Font Regular</vt:lpstr>
      <vt:lpstr>Tahoma</vt:lpstr>
      <vt:lpstr>Times</vt:lpstr>
      <vt:lpstr>Times New Roman</vt:lpstr>
      <vt:lpstr>urw-din</vt:lpstr>
      <vt:lpstr>Wingdings</vt:lpstr>
      <vt:lpstr>RIT</vt:lpstr>
      <vt:lpstr>Equation</vt:lpstr>
      <vt:lpstr>PowerPoint Presentation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k-NN</vt:lpstr>
      <vt:lpstr>Weighted k-NN</vt:lpstr>
      <vt:lpstr>Issues with Distance Metrics</vt:lpstr>
      <vt:lpstr>Scale Effects</vt:lpstr>
      <vt:lpstr>Other distance measures</vt:lpstr>
      <vt:lpstr>Cheat-sheet of distance metrics</vt:lpstr>
      <vt:lpstr>Distance for Nominal Attributes</vt:lpstr>
      <vt:lpstr>Distance for Heterogeneous Data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Coding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1069</cp:revision>
  <cp:lastPrinted>2018-04-25T02:50:23Z</cp:lastPrinted>
  <dcterms:created xsi:type="dcterms:W3CDTF">2021-08-24T04:52:52Z</dcterms:created>
  <dcterms:modified xsi:type="dcterms:W3CDTF">2022-09-22T03:27:40Z</dcterms:modified>
</cp:coreProperties>
</file>