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3"/>
  </p:notesMasterIdLst>
  <p:handoutMasterIdLst>
    <p:handoutMasterId r:id="rId14"/>
  </p:handoutMasterIdLst>
  <p:sldIdLst>
    <p:sldId id="266" r:id="rId2"/>
    <p:sldId id="298" r:id="rId3"/>
    <p:sldId id="1365" r:id="rId4"/>
    <p:sldId id="1366" r:id="rId5"/>
    <p:sldId id="1394" r:id="rId6"/>
    <p:sldId id="1395" r:id="rId7"/>
    <p:sldId id="1399" r:id="rId8"/>
    <p:sldId id="1396" r:id="rId9"/>
    <p:sldId id="1397" r:id="rId10"/>
    <p:sldId id="1398" r:id="rId11"/>
    <p:sldId id="410" r:id="rId12"/>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1365"/>
            <p14:sldId id="1366"/>
            <p14:sldId id="1394"/>
            <p14:sldId id="1395"/>
            <p14:sldId id="1399"/>
            <p14:sldId id="1396"/>
            <p14:sldId id="1397"/>
            <p14:sldId id="1398"/>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67268" autoAdjust="0"/>
  </p:normalViewPr>
  <p:slideViewPr>
    <p:cSldViewPr snapToGrid="0" snapToObjects="1">
      <p:cViewPr varScale="1">
        <p:scale>
          <a:sx n="67" d="100"/>
          <a:sy n="67" d="100"/>
        </p:scale>
        <p:origin x="1872" y="176"/>
      </p:cViewPr>
      <p:guideLst>
        <p:guide orient="horz" pos="2160"/>
        <p:guide pos="3840"/>
      </p:guideLst>
    </p:cSldViewPr>
  </p:slideViewPr>
  <p:notesTextViewPr>
    <p:cViewPr>
      <p:scale>
        <a:sx n="100" d="100"/>
        <a:sy n="100" d="100"/>
      </p:scale>
      <p:origin x="0" y="0"/>
    </p:cViewPr>
  </p:notesTextViewPr>
  <p:sorterViewPr>
    <p:cViewPr>
      <p:scale>
        <a:sx n="110" d="100"/>
        <a:sy n="11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10/4/22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We say our model is biased if it systematically under or over-predicts the target variable.</a:t>
            </a:r>
            <a:r>
              <a:rPr lang="en-US" b="0" i="0" dirty="0">
                <a:solidFill>
                  <a:srgbClr val="292929"/>
                </a:solidFill>
                <a:effectLst/>
                <a:latin typeface="source-serif-pro"/>
              </a:rPr>
              <a:t> In machine learning, this is often the result of either the statistical assumptions made by our model of choice or of bias in the training data.</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Variance, on the other hand, in some sense captures the generalizability of the model.</a:t>
            </a:r>
            <a:r>
              <a:rPr lang="en-US" b="0" i="0" dirty="0">
                <a:solidFill>
                  <a:srgbClr val="292929"/>
                </a:solidFill>
                <a:effectLst/>
                <a:latin typeface="source-serif-pro"/>
              </a:rPr>
              <a:t> Put more precisely. It measures how much our prediction would change if we trained it on different data. High variance typically means we are overfitting our training data, finding patterns and complexity that are a product of randomness instead of some real trend. Generally, a more complex or flexible model will tend to have high variance due to overfitting. Still, lower bias because by averaging over several predictions, our model more accurately predicts the target variable. </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On the other hand, an underfit or oversimplified model, while having a lower variance, will likely be more biased since it lacks the tools to capture trends in the data fully.</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252115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11</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Explanations using 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1" y="1304365"/>
            <a:ext cx="707666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Explaining predictions from tree models is always desired; the patterns uncovered by a model are, in some applications, more important than the model’s prediction performance.</a:t>
            </a:r>
          </a:p>
          <a:p>
            <a:pPr>
              <a:spcAft>
                <a:spcPts val="1800"/>
              </a:spcAft>
            </a:pPr>
            <a:r>
              <a:rPr lang="en-US" sz="2400" dirty="0"/>
              <a:t>A drawback of RF, Bagging, and other </a:t>
            </a:r>
            <a:r>
              <a:rPr lang="en-US" sz="2400" b="1" i="1" dirty="0"/>
              <a:t>ensemble methods, </a:t>
            </a:r>
            <a:r>
              <a:rPr lang="en-US" sz="2400" dirty="0"/>
              <a:t>is that the averaged model is no longer easily interpretable - i.e. one can no longer trace the </a:t>
            </a:r>
            <a:r>
              <a:rPr lang="en-US" sz="2400" i="1" dirty="0"/>
              <a:t>logic</a:t>
            </a:r>
            <a:r>
              <a:rPr lang="en-US" sz="2400" dirty="0"/>
              <a:t> of an output through a series of decisions based on predictor values! </a:t>
            </a:r>
          </a:p>
        </p:txBody>
      </p:sp>
      <p:pic>
        <p:nvPicPr>
          <p:cNvPr id="3" name="Content Placeholder 7">
            <a:extLst>
              <a:ext uri="{FF2B5EF4-FFF2-40B4-BE49-F238E27FC236}">
                <a16:creationId xmlns:a16="http://schemas.microsoft.com/office/drawing/2014/main" id="{F017D1DD-378D-F993-441B-464467ABC0D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134" t="6340" r="6413" b="9980"/>
          <a:stretch/>
        </p:blipFill>
        <p:spPr>
          <a:xfrm>
            <a:off x="7333823" y="1411941"/>
            <a:ext cx="4651987" cy="3939987"/>
          </a:xfrm>
          <a:prstGeom prst="rect">
            <a:avLst/>
          </a:prstGeom>
          <a:ln>
            <a:noFill/>
          </a:ln>
        </p:spPr>
      </p:pic>
    </p:spTree>
    <p:extLst>
      <p:ext uri="{BB962C8B-B14F-4D97-AF65-F5344CB8AC3E}">
        <p14:creationId xmlns:p14="http://schemas.microsoft.com/office/powerpoint/2010/main" val="230899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a:t>
            </a:r>
            <a:r>
              <a:rPr lang="en-US" dirty="0" err="1"/>
              <a:t>HandsOn</a:t>
            </a:r>
            <a:r>
              <a:rPr lang="en-US" dirty="0"/>
              <a:t> machine learning 2</a:t>
            </a:r>
            <a:r>
              <a:rPr lang="en-US" baseline="30000" dirty="0"/>
              <a:t>nd</a:t>
            </a:r>
            <a:r>
              <a:rPr lang="en-US" dirty="0"/>
              <a:t> edition, slides prepared by </a:t>
            </a:r>
            <a:r>
              <a:rPr lang="en-US" dirty="0" err="1"/>
              <a:t>Pavlos</a:t>
            </a:r>
            <a:r>
              <a:rPr lang="en-US" dirty="0"/>
              <a:t> </a:t>
            </a:r>
            <a:r>
              <a:rPr lang="en-US" dirty="0" err="1"/>
              <a:t>Protopapas</a:t>
            </a:r>
            <a:r>
              <a:rPr lang="en-US" dirty="0"/>
              <a:t> et al.</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sz="2800" dirty="0"/>
              <a:t>							Random Forests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Decision Trees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0" y="1263206"/>
            <a:ext cx="12192000" cy="5874193"/>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742920" lvl="1" indent="0">
              <a:buSzPct val="85000"/>
              <a:buNone/>
            </a:pPr>
            <a:r>
              <a:rPr lang="en-US" sz="2400" i="1" dirty="0"/>
              <a:t>To learn a decision tree model, we take a greedy approach: </a:t>
            </a:r>
          </a:p>
          <a:p>
            <a:pPr marL="1200120" lvl="1" indent="-457200">
              <a:buSzPct val="85000"/>
              <a:buFont typeface="+mj-lt"/>
              <a:buAutoNum type="arabicPeriod"/>
            </a:pPr>
            <a:r>
              <a:rPr lang="en-US" sz="2800" dirty="0"/>
              <a:t>Start with an empty decision tree (undivided feature space) </a:t>
            </a:r>
          </a:p>
          <a:p>
            <a:pPr marL="1200120" lvl="1" indent="-457200">
              <a:buSzPct val="85000"/>
              <a:buFont typeface="+mj-lt"/>
              <a:buAutoNum type="arabicPeriod"/>
            </a:pPr>
            <a:r>
              <a:rPr lang="en-US" sz="2800" dirty="0"/>
              <a:t>Choose the ‘optimal’ predictor on which to split and choose the ‘optimal’ threshold value for splitting by applying a </a:t>
            </a:r>
            <a:r>
              <a:rPr lang="en-US" sz="2800" b="1" dirty="0"/>
              <a:t>splitting criterion, </a:t>
            </a:r>
            <a:r>
              <a:rPr lang="en-US" sz="2800" dirty="0"/>
              <a:t>purity of the regions for classification, and MSE for regression.</a:t>
            </a:r>
          </a:p>
          <a:p>
            <a:pPr marL="1200120" lvl="1" indent="-457200">
              <a:buSzPct val="85000"/>
              <a:buFont typeface="+mj-lt"/>
              <a:buAutoNum type="arabicPeriod"/>
            </a:pPr>
            <a:r>
              <a:rPr lang="en-US" sz="2800" dirty="0"/>
              <a:t>Recurse on each new node until the </a:t>
            </a:r>
            <a:r>
              <a:rPr lang="en-US" sz="2800" b="1" dirty="0"/>
              <a:t>stopping condition </a:t>
            </a:r>
            <a:r>
              <a:rPr lang="en-US" sz="2800" dirty="0"/>
              <a:t>is met </a:t>
            </a:r>
          </a:p>
          <a:p>
            <a:pPr marL="1200120" lvl="1" indent="-457200">
              <a:buSzPct val="85000"/>
              <a:buFont typeface="+mj-lt"/>
              <a:buAutoNum type="arabicPeriod"/>
            </a:pPr>
            <a:r>
              <a:rPr lang="en-US" sz="2800" dirty="0"/>
              <a:t>For </a:t>
            </a:r>
            <a:r>
              <a:rPr lang="en-US" sz="2800" i="1" dirty="0"/>
              <a:t>classification</a:t>
            </a:r>
            <a:r>
              <a:rPr lang="en-US" sz="2800" dirty="0"/>
              <a:t>, we label each region in the model with the label of the class to which the plurality of the points within the region belong</a:t>
            </a:r>
          </a:p>
          <a:p>
            <a:pPr marL="1200120" lvl="1" indent="-457200">
              <a:buSzPct val="85000"/>
              <a:buFont typeface="+mj-lt"/>
              <a:buAutoNum type="arabicPeriod"/>
            </a:pPr>
            <a:r>
              <a:rPr lang="en-US" sz="2800" dirty="0"/>
              <a:t>For </a:t>
            </a:r>
            <a:r>
              <a:rPr lang="en-US" sz="2800" i="1" dirty="0"/>
              <a:t>regression</a:t>
            </a:r>
            <a:r>
              <a:rPr lang="en-US" sz="2800" dirty="0"/>
              <a:t>, we predict with the average of the output values of the training points contained in the region.</a:t>
            </a:r>
          </a:p>
        </p:txBody>
      </p:sp>
    </p:spTree>
    <p:extLst>
      <p:ext uri="{BB962C8B-B14F-4D97-AF65-F5344CB8AC3E}">
        <p14:creationId xmlns:p14="http://schemas.microsoft.com/office/powerpoint/2010/main" val="131830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p14">
            <a:extLst>
              <a:ext uri="{FF2B5EF4-FFF2-40B4-BE49-F238E27FC236}">
                <a16:creationId xmlns:a16="http://schemas.microsoft.com/office/drawing/2014/main" id="{1AB922F4-A2DB-7E5E-E82D-817D81F57B22}"/>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Bagging vs Stacking vs Boosting</a:t>
            </a:r>
          </a:p>
        </p:txBody>
      </p:sp>
      <p:pic>
        <p:nvPicPr>
          <p:cNvPr id="3" name="Picture 2">
            <a:extLst>
              <a:ext uri="{FF2B5EF4-FFF2-40B4-BE49-F238E27FC236}">
                <a16:creationId xmlns:a16="http://schemas.microsoft.com/office/drawing/2014/main" id="{135BE474-7D18-04C0-6538-EF5563C6FB10}"/>
              </a:ext>
            </a:extLst>
          </p:cNvPr>
          <p:cNvPicPr>
            <a:picLocks noChangeAspect="1"/>
          </p:cNvPicPr>
          <p:nvPr/>
        </p:nvPicPr>
        <p:blipFill>
          <a:blip r:embed="rId2"/>
          <a:stretch>
            <a:fillRect/>
          </a:stretch>
        </p:blipFill>
        <p:spPr>
          <a:xfrm>
            <a:off x="393700" y="1911917"/>
            <a:ext cx="3459081" cy="3852272"/>
          </a:xfrm>
          <a:prstGeom prst="rect">
            <a:avLst/>
          </a:prstGeom>
          <a:ln>
            <a:solidFill>
              <a:schemeClr val="tx1"/>
            </a:solidFill>
          </a:ln>
        </p:spPr>
      </p:pic>
      <p:pic>
        <p:nvPicPr>
          <p:cNvPr id="4" name="Picture 3">
            <a:extLst>
              <a:ext uri="{FF2B5EF4-FFF2-40B4-BE49-F238E27FC236}">
                <a16:creationId xmlns:a16="http://schemas.microsoft.com/office/drawing/2014/main" id="{E21FF358-66AB-7E4B-5064-1F41C2DCAD90}"/>
              </a:ext>
            </a:extLst>
          </p:cNvPr>
          <p:cNvPicPr>
            <a:picLocks noChangeAspect="1"/>
          </p:cNvPicPr>
          <p:nvPr/>
        </p:nvPicPr>
        <p:blipFill>
          <a:blip r:embed="rId3"/>
          <a:stretch>
            <a:fillRect/>
          </a:stretch>
        </p:blipFill>
        <p:spPr>
          <a:xfrm>
            <a:off x="4335433" y="1914409"/>
            <a:ext cx="3535341" cy="3810312"/>
          </a:xfrm>
          <a:prstGeom prst="rect">
            <a:avLst/>
          </a:prstGeom>
          <a:ln>
            <a:solidFill>
              <a:schemeClr val="tx1"/>
            </a:solidFill>
          </a:ln>
        </p:spPr>
      </p:pic>
      <p:pic>
        <p:nvPicPr>
          <p:cNvPr id="5" name="Picture 4">
            <a:extLst>
              <a:ext uri="{FF2B5EF4-FFF2-40B4-BE49-F238E27FC236}">
                <a16:creationId xmlns:a16="http://schemas.microsoft.com/office/drawing/2014/main" id="{FB84903A-A920-DD6B-6664-B94924AB55DD}"/>
              </a:ext>
            </a:extLst>
          </p:cNvPr>
          <p:cNvPicPr>
            <a:picLocks noChangeAspect="1"/>
          </p:cNvPicPr>
          <p:nvPr/>
        </p:nvPicPr>
        <p:blipFill>
          <a:blip r:embed="rId4"/>
          <a:stretch>
            <a:fillRect/>
          </a:stretch>
        </p:blipFill>
        <p:spPr>
          <a:xfrm>
            <a:off x="8353425" y="1988117"/>
            <a:ext cx="3428254" cy="3790383"/>
          </a:xfrm>
          <a:prstGeom prst="rect">
            <a:avLst/>
          </a:prstGeom>
          <a:ln>
            <a:solidFill>
              <a:schemeClr val="tx1"/>
            </a:solidFill>
          </a:ln>
        </p:spPr>
      </p:pic>
    </p:spTree>
    <p:extLst>
      <p:ext uri="{BB962C8B-B14F-4D97-AF65-F5344CB8AC3E}">
        <p14:creationId xmlns:p14="http://schemas.microsoft.com/office/powerpoint/2010/main" val="284039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RF is an ensemble of Decision Trees, generally trained via the bagging method, </a:t>
            </a:r>
            <a:r>
              <a:rPr lang="en-US" sz="2400" i="1" dirty="0">
                <a:effectLst/>
              </a:rPr>
              <a:t>typically</a:t>
            </a:r>
            <a:r>
              <a:rPr lang="en-US" sz="2400" dirty="0">
                <a:effectLst/>
              </a:rPr>
              <a:t> with </a:t>
            </a:r>
            <a:r>
              <a:rPr lang="en-US" sz="2400" dirty="0" err="1">
                <a:effectLst/>
              </a:rPr>
              <a:t>max_samples</a:t>
            </a:r>
            <a:r>
              <a:rPr lang="en-US" sz="2400" dirty="0">
                <a:effectLst/>
              </a:rPr>
              <a:t> set to the size of the training set.</a:t>
            </a:r>
            <a:endParaRPr lang="en-US" sz="2400" dirty="0"/>
          </a:p>
          <a:p>
            <a:r>
              <a:rPr lang="en-US" sz="2400" dirty="0" err="1">
                <a:effectLst/>
                <a:latin typeface="Courier" pitchFamily="2" charset="0"/>
              </a:rPr>
              <a:t>BaggingClassifier</a:t>
            </a:r>
            <a:r>
              <a:rPr lang="en-US" sz="2400" dirty="0">
                <a:effectLst/>
                <a:latin typeface="Courier" pitchFamily="2" charset="0"/>
              </a:rPr>
              <a:t> </a:t>
            </a:r>
            <a:r>
              <a:rPr lang="en-US" sz="2400" dirty="0">
                <a:effectLst/>
              </a:rPr>
              <a:t>and passing it a </a:t>
            </a:r>
            <a:r>
              <a:rPr lang="en-US" sz="2400" dirty="0" err="1">
                <a:effectLst/>
                <a:latin typeface="Courier" pitchFamily="2" charset="0"/>
              </a:rPr>
              <a:t>DecisionTreeClassifier</a:t>
            </a:r>
            <a:r>
              <a:rPr lang="en-US" sz="2400" dirty="0">
                <a:latin typeface="Courier" pitchFamily="2" charset="0"/>
              </a:rPr>
              <a:t> </a:t>
            </a:r>
          </a:p>
          <a:p>
            <a:pPr marL="609585" lvl="1" indent="0">
              <a:buNone/>
            </a:pPr>
            <a:r>
              <a:rPr lang="en-US" sz="2400" i="1" dirty="0"/>
              <a:t>i</a:t>
            </a:r>
            <a:r>
              <a:rPr lang="en-US" sz="2400" i="1" dirty="0">
                <a:effectLst/>
              </a:rPr>
              <a:t>s the same as</a:t>
            </a:r>
          </a:p>
          <a:p>
            <a:pPr marL="0" indent="0">
              <a:buNone/>
            </a:pPr>
            <a:r>
              <a:rPr lang="en-US" sz="2400" dirty="0">
                <a:effectLst/>
              </a:rPr>
              <a:t>	using </a:t>
            </a:r>
            <a:r>
              <a:rPr lang="en-US" sz="2400" dirty="0" err="1">
                <a:effectLst/>
                <a:latin typeface="Courier" pitchFamily="2" charset="0"/>
              </a:rPr>
              <a:t>RandomForestClassifier</a:t>
            </a:r>
            <a:r>
              <a:rPr lang="en-US" sz="2400" dirty="0">
                <a:effectLst/>
              </a:rPr>
              <a:t> class</a:t>
            </a:r>
          </a:p>
          <a:p>
            <a:pPr lvl="1">
              <a:buFont typeface="Arial" panose="020B0604020202020204" pitchFamily="34" charset="0"/>
              <a:buChar char="•"/>
            </a:pPr>
            <a:r>
              <a:rPr lang="en-US" sz="2000" dirty="0">
                <a:effectLst/>
              </a:rPr>
              <a:t>more convenient and optimized for Decision Trees</a:t>
            </a:r>
          </a:p>
          <a:p>
            <a:pPr lvl="1">
              <a:buFont typeface="Arial" panose="020B0604020202020204" pitchFamily="34" charset="0"/>
              <a:buChar char="•"/>
            </a:pPr>
            <a:r>
              <a:rPr lang="en-US" sz="2000" dirty="0">
                <a:effectLst/>
              </a:rPr>
              <a:t>Similarly, </a:t>
            </a:r>
            <a:r>
              <a:rPr lang="en-US" sz="2000" dirty="0" err="1">
                <a:effectLst/>
                <a:latin typeface="Courier" pitchFamily="2" charset="0"/>
              </a:rPr>
              <a:t>RandomForestRegressor</a:t>
            </a:r>
            <a:r>
              <a:rPr lang="en-US" sz="2000" dirty="0">
                <a:effectLst/>
              </a:rPr>
              <a:t> class for regression</a:t>
            </a:r>
          </a:p>
          <a:p>
            <a:pPr marL="0" indent="0">
              <a:buNone/>
            </a:pPr>
            <a:r>
              <a:rPr lang="en-US" sz="2000" dirty="0">
                <a:effectLst/>
              </a:rPr>
              <a:t> </a:t>
            </a:r>
            <a:endParaRPr lang="en-US" sz="2000" dirty="0"/>
          </a:p>
        </p:txBody>
      </p:sp>
      <p:pic>
        <p:nvPicPr>
          <p:cNvPr id="2" name="Picture 1">
            <a:extLst>
              <a:ext uri="{FF2B5EF4-FFF2-40B4-BE49-F238E27FC236}">
                <a16:creationId xmlns:a16="http://schemas.microsoft.com/office/drawing/2014/main" id="{28C27794-154C-2B61-A21D-F5F35A6488B9}"/>
              </a:ext>
            </a:extLst>
          </p:cNvPr>
          <p:cNvPicPr>
            <a:picLocks noChangeAspect="1"/>
          </p:cNvPicPr>
          <p:nvPr/>
        </p:nvPicPr>
        <p:blipFill>
          <a:blip r:embed="rId2"/>
          <a:stretch>
            <a:fillRect/>
          </a:stretch>
        </p:blipFill>
        <p:spPr>
          <a:xfrm>
            <a:off x="8945742" y="3104921"/>
            <a:ext cx="2744231" cy="3056166"/>
          </a:xfrm>
          <a:prstGeom prst="rect">
            <a:avLst/>
          </a:prstGeom>
          <a:ln>
            <a:solidFill>
              <a:schemeClr val="tx1"/>
            </a:solidFill>
          </a:ln>
        </p:spPr>
      </p:pic>
    </p:spTree>
    <p:extLst>
      <p:ext uri="{BB962C8B-B14F-4D97-AF65-F5344CB8AC3E}">
        <p14:creationId xmlns:p14="http://schemas.microsoft.com/office/powerpoint/2010/main" val="138031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Following code trains a Random Forest classifier with 500 trees (each limited to maximum of 16 nodes), using all available CPU cores</a:t>
            </a:r>
            <a:r>
              <a:rPr lang="en-US" sz="2400" dirty="0">
                <a:effectLst/>
                <a:latin typeface="MinionPro"/>
              </a:rPr>
              <a:t>: </a:t>
            </a:r>
            <a:endParaRPr lang="en-US" sz="1100" dirty="0"/>
          </a:p>
        </p:txBody>
      </p:sp>
      <p:pic>
        <p:nvPicPr>
          <p:cNvPr id="7" name="Picture 6">
            <a:extLst>
              <a:ext uri="{FF2B5EF4-FFF2-40B4-BE49-F238E27FC236}">
                <a16:creationId xmlns:a16="http://schemas.microsoft.com/office/drawing/2014/main" id="{88A4D295-1764-7CEF-07C2-EC3A42514195}"/>
              </a:ext>
            </a:extLst>
          </p:cNvPr>
          <p:cNvPicPr>
            <a:picLocks noChangeAspect="1"/>
          </p:cNvPicPr>
          <p:nvPr/>
        </p:nvPicPr>
        <p:blipFill>
          <a:blip r:embed="rId2"/>
          <a:stretch>
            <a:fillRect/>
          </a:stretch>
        </p:blipFill>
        <p:spPr>
          <a:xfrm>
            <a:off x="2053664" y="2671948"/>
            <a:ext cx="7772400" cy="1514103"/>
          </a:xfrm>
          <a:prstGeom prst="rect">
            <a:avLst/>
          </a:prstGeom>
          <a:ln>
            <a:solidFill>
              <a:schemeClr val="accent1"/>
            </a:solidFill>
          </a:ln>
        </p:spPr>
      </p:pic>
    </p:spTree>
    <p:extLst>
      <p:ext uri="{BB962C8B-B14F-4D97-AF65-F5344CB8AC3E}">
        <p14:creationId xmlns:p14="http://schemas.microsoft.com/office/powerpoint/2010/main" val="339194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3" name="TextBox 2">
            <a:extLst>
              <a:ext uri="{FF2B5EF4-FFF2-40B4-BE49-F238E27FC236}">
                <a16:creationId xmlns:a16="http://schemas.microsoft.com/office/drawing/2014/main" id="{8573B4C7-ECC8-2952-A3F7-BA09E95275BB}"/>
              </a:ext>
            </a:extLst>
          </p:cNvPr>
          <p:cNvSpPr txBox="1"/>
          <p:nvPr/>
        </p:nvSpPr>
        <p:spPr>
          <a:xfrm>
            <a:off x="330012" y="1424797"/>
            <a:ext cx="11614338" cy="1631216"/>
          </a:xfrm>
          <a:prstGeom prst="rect">
            <a:avLst/>
          </a:prstGeom>
          <a:noFill/>
        </p:spPr>
        <p:txBody>
          <a:bodyPr wrap="square">
            <a:spAutoFit/>
          </a:bodyPr>
          <a:lstStyle/>
          <a:p>
            <a:r>
              <a:rPr lang="en-US" sz="2000" b="0" i="1" dirty="0">
                <a:solidFill>
                  <a:srgbClr val="292929"/>
                </a:solidFill>
                <a:effectLst/>
                <a:latin typeface="Menlo" panose="020B0609030804020204" pitchFamily="49" charset="0"/>
              </a:rPr>
              <a:t>class </a:t>
            </a:r>
            <a:r>
              <a:rPr lang="en-US" sz="2000" b="0" i="0" dirty="0" err="1">
                <a:solidFill>
                  <a:srgbClr val="292929"/>
                </a:solidFill>
                <a:effectLst/>
                <a:latin typeface="Menlo" panose="020B0609030804020204" pitchFamily="49" charset="0"/>
              </a:rPr>
              <a:t>sklearn.ensemble.</a:t>
            </a:r>
            <a:r>
              <a:rPr lang="en-US" sz="2000" b="1" i="0" dirty="0" err="1">
                <a:solidFill>
                  <a:srgbClr val="292929"/>
                </a:solidFill>
                <a:effectLst/>
                <a:latin typeface="Menlo" panose="020B0609030804020204" pitchFamily="49" charset="0"/>
              </a:rPr>
              <a:t>RandomForestRegressor</a:t>
            </a:r>
            <a:r>
              <a:rPr lang="en-US" sz="2000" b="0" i="0" dirty="0">
                <a:solidFill>
                  <a:srgbClr val="292929"/>
                </a:solidFill>
                <a:effectLst/>
                <a:latin typeface="Menlo" panose="020B0609030804020204" pitchFamily="49" charset="0"/>
              </a:rPr>
              <a:t>(</a:t>
            </a:r>
            <a:r>
              <a:rPr lang="en-US" sz="2000" b="0" i="1" dirty="0" err="1">
                <a:solidFill>
                  <a:srgbClr val="292929"/>
                </a:solidFill>
                <a:effectLst/>
                <a:latin typeface="Menlo" panose="020B0609030804020204" pitchFamily="49" charset="0"/>
              </a:rPr>
              <a:t>n_estimators</a:t>
            </a:r>
            <a:r>
              <a:rPr lang="en-US" sz="2000" b="0" i="1" dirty="0">
                <a:solidFill>
                  <a:srgbClr val="292929"/>
                </a:solidFill>
                <a:effectLst/>
                <a:latin typeface="Menlo" panose="020B0609030804020204" pitchFamily="49" charset="0"/>
              </a:rPr>
              <a:t>=10</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criterion=’</a:t>
            </a:r>
            <a:r>
              <a:rPr lang="en-US" sz="2000" b="0" i="1" dirty="0" err="1">
                <a:solidFill>
                  <a:srgbClr val="292929"/>
                </a:solidFill>
                <a:effectLst/>
                <a:latin typeface="Menlo" panose="020B0609030804020204" pitchFamily="49" charset="0"/>
              </a:rPr>
              <a:t>mse</a:t>
            </a:r>
            <a:r>
              <a:rPr lang="en-US" sz="2000" b="0" i="1" dirty="0">
                <a:solidFill>
                  <a:srgbClr val="292929"/>
                </a:solidFill>
                <a:effectLst/>
                <a:latin typeface="Menlo" panose="020B0609030804020204" pitchFamily="49" charset="0"/>
              </a:rPr>
              <a:t>’</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max_depth</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min_samples_split</a:t>
            </a:r>
            <a:r>
              <a:rPr lang="en-US" sz="2000" b="0" i="1" dirty="0">
                <a:solidFill>
                  <a:srgbClr val="292929"/>
                </a:solidFill>
                <a:effectLst/>
                <a:latin typeface="Menlo" panose="020B0609030804020204" pitchFamily="49" charset="0"/>
              </a:rPr>
              <a:t>=2</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min_samples_leaf</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min_weight_fraction_leaf</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max_features</a:t>
            </a:r>
            <a:r>
              <a:rPr lang="en-US" sz="2000" b="0" i="1" dirty="0">
                <a:solidFill>
                  <a:srgbClr val="292929"/>
                </a:solidFill>
                <a:effectLst/>
                <a:latin typeface="Menlo" panose="020B0609030804020204" pitchFamily="49" charset="0"/>
              </a:rPr>
              <a:t>=’auto’</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max_leaf_nodes</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min_impurity_decrease</a:t>
            </a:r>
            <a:r>
              <a:rPr lang="en-US" sz="2000" b="0" i="1" dirty="0">
                <a:solidFill>
                  <a:srgbClr val="292929"/>
                </a:solidFill>
                <a:effectLst/>
                <a:latin typeface="Menlo" panose="020B0609030804020204" pitchFamily="49" charset="0"/>
              </a:rPr>
              <a:t>=0.0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min_impurity_split</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bootstrap=True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oob_score</a:t>
            </a:r>
            <a:r>
              <a:rPr lang="en-US" sz="2000" b="0" i="1" dirty="0">
                <a:solidFill>
                  <a:srgbClr val="292929"/>
                </a:solidFill>
                <a:effectLst/>
                <a:latin typeface="Menlo" panose="020B0609030804020204" pitchFamily="49" charset="0"/>
              </a:rPr>
              <a:t>=False</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n_jobs</a:t>
            </a:r>
            <a:r>
              <a:rPr lang="en-US" sz="2000" b="0" i="1" dirty="0">
                <a:solidFill>
                  <a:srgbClr val="292929"/>
                </a:solidFill>
                <a:effectLst/>
                <a:latin typeface="Menlo" panose="020B0609030804020204" pitchFamily="49" charset="0"/>
              </a:rPr>
              <a:t>=1</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random_state</a:t>
            </a:r>
            <a:r>
              <a:rPr lang="en-US" sz="2000" b="0" i="1" dirty="0">
                <a:solidFill>
                  <a:srgbClr val="292929"/>
                </a:solidFill>
                <a:effectLst/>
                <a:latin typeface="Menlo" panose="020B0609030804020204" pitchFamily="49" charset="0"/>
              </a:rPr>
              <a:t>=None</a:t>
            </a:r>
            <a:r>
              <a:rPr lang="en-US" sz="2000" b="0" i="0" dirty="0">
                <a:solidFill>
                  <a:srgbClr val="292929"/>
                </a:solidFill>
                <a:effectLst/>
                <a:latin typeface="Menlo" panose="020B0609030804020204" pitchFamily="49" charset="0"/>
              </a:rPr>
              <a:t>, </a:t>
            </a:r>
            <a:r>
              <a:rPr lang="en-US" sz="2000" b="0" i="1" dirty="0">
                <a:solidFill>
                  <a:srgbClr val="292929"/>
                </a:solidFill>
                <a:effectLst/>
                <a:latin typeface="Menlo" panose="020B0609030804020204" pitchFamily="49" charset="0"/>
              </a:rPr>
              <a:t>verbose=0</a:t>
            </a:r>
            <a:r>
              <a:rPr lang="en-US" sz="2000" b="0" i="0" dirty="0">
                <a:solidFill>
                  <a:srgbClr val="292929"/>
                </a:solidFill>
                <a:effectLst/>
                <a:latin typeface="Menlo" panose="020B0609030804020204" pitchFamily="49" charset="0"/>
              </a:rPr>
              <a:t>, </a:t>
            </a:r>
            <a:r>
              <a:rPr lang="en-US" sz="2000" b="0" i="1" dirty="0" err="1">
                <a:solidFill>
                  <a:srgbClr val="292929"/>
                </a:solidFill>
                <a:effectLst/>
                <a:latin typeface="Menlo" panose="020B0609030804020204" pitchFamily="49" charset="0"/>
              </a:rPr>
              <a:t>warm_start</a:t>
            </a:r>
            <a:r>
              <a:rPr lang="en-US" sz="2000" b="0" i="1" dirty="0">
                <a:solidFill>
                  <a:srgbClr val="292929"/>
                </a:solidFill>
                <a:effectLst/>
                <a:latin typeface="Menlo" panose="020B0609030804020204" pitchFamily="49" charset="0"/>
              </a:rPr>
              <a:t>=False</a:t>
            </a:r>
            <a:endParaRPr lang="en-US" sz="2000" dirty="0"/>
          </a:p>
        </p:txBody>
      </p:sp>
      <p:sp>
        <p:nvSpPr>
          <p:cNvPr id="5" name="TextBox 4">
            <a:extLst>
              <a:ext uri="{FF2B5EF4-FFF2-40B4-BE49-F238E27FC236}">
                <a16:creationId xmlns:a16="http://schemas.microsoft.com/office/drawing/2014/main" id="{04656EE9-A880-A2ED-301E-1BD72875E2EB}"/>
              </a:ext>
            </a:extLst>
          </p:cNvPr>
          <p:cNvSpPr txBox="1"/>
          <p:nvPr/>
        </p:nvSpPr>
        <p:spPr>
          <a:xfrm>
            <a:off x="489139" y="3352800"/>
            <a:ext cx="11213721" cy="830997"/>
          </a:xfrm>
          <a:prstGeom prst="rect">
            <a:avLst/>
          </a:prstGeom>
          <a:noFill/>
        </p:spPr>
        <p:txBody>
          <a:bodyPr wrap="square">
            <a:spAutoFit/>
          </a:bodyPr>
          <a:lstStyle/>
          <a:p>
            <a:pPr algn="ctr"/>
            <a:r>
              <a:rPr lang="en-US" dirty="0"/>
              <a:t>Need to remember:</a:t>
            </a:r>
          </a:p>
          <a:p>
            <a:pPr algn="ctr"/>
            <a:r>
              <a:rPr lang="en-US" b="1" dirty="0" err="1"/>
              <a:t>n_estimators</a:t>
            </a:r>
            <a:r>
              <a:rPr lang="en-US" b="1" i="0" dirty="0">
                <a:solidFill>
                  <a:srgbClr val="292929"/>
                </a:solidFill>
                <a:effectLst/>
                <a:latin typeface="source-serif-pro"/>
              </a:rPr>
              <a:t>, </a:t>
            </a:r>
            <a:r>
              <a:rPr lang="en-US" b="1" dirty="0" err="1"/>
              <a:t>max_depth</a:t>
            </a:r>
            <a:r>
              <a:rPr lang="en-US" b="1" i="0" dirty="0">
                <a:solidFill>
                  <a:srgbClr val="292929"/>
                </a:solidFill>
                <a:effectLst/>
                <a:latin typeface="source-serif-pro"/>
              </a:rPr>
              <a:t>, </a:t>
            </a:r>
            <a:r>
              <a:rPr lang="en-US" b="1" dirty="0" err="1"/>
              <a:t>min_samples_leaf</a:t>
            </a:r>
            <a:r>
              <a:rPr lang="en-US" b="1" i="0" dirty="0">
                <a:solidFill>
                  <a:srgbClr val="292929"/>
                </a:solidFill>
                <a:effectLst/>
                <a:latin typeface="source-serif-pro"/>
              </a:rPr>
              <a:t>, and </a:t>
            </a:r>
            <a:r>
              <a:rPr lang="en-US" b="1" dirty="0" err="1"/>
              <a:t>max_features</a:t>
            </a:r>
            <a:endParaRPr lang="en-US" b="1" dirty="0"/>
          </a:p>
        </p:txBody>
      </p:sp>
      <p:sp>
        <p:nvSpPr>
          <p:cNvPr id="9" name="TextBox 8">
            <a:extLst>
              <a:ext uri="{FF2B5EF4-FFF2-40B4-BE49-F238E27FC236}">
                <a16:creationId xmlns:a16="http://schemas.microsoft.com/office/drawing/2014/main" id="{9AA1935E-5FA0-29DC-DC4A-3AFE39513EB3}"/>
              </a:ext>
            </a:extLst>
          </p:cNvPr>
          <p:cNvSpPr txBox="1"/>
          <p:nvPr/>
        </p:nvSpPr>
        <p:spPr>
          <a:xfrm>
            <a:off x="288830" y="4279041"/>
            <a:ext cx="11655520" cy="2246769"/>
          </a:xfrm>
          <a:prstGeom prst="rect">
            <a:avLst/>
          </a:prstGeom>
          <a:noFill/>
        </p:spPr>
        <p:txBody>
          <a:bodyPr wrap="square">
            <a:spAutoFit/>
          </a:bodyPr>
          <a:lstStyle/>
          <a:p>
            <a:r>
              <a:rPr lang="en-US" sz="2000" b="1" dirty="0" err="1"/>
              <a:t>n_estimators</a:t>
            </a:r>
            <a:r>
              <a:rPr lang="en-US" sz="2000" b="1" i="0" dirty="0">
                <a:solidFill>
                  <a:srgbClr val="292929"/>
                </a:solidFill>
                <a:effectLst/>
                <a:latin typeface="source-serif-pro"/>
              </a:rPr>
              <a:t> </a:t>
            </a:r>
            <a:r>
              <a:rPr lang="en-US" sz="2000" b="0" i="0" dirty="0">
                <a:solidFill>
                  <a:srgbClr val="292929"/>
                </a:solidFill>
                <a:effectLst/>
                <a:latin typeface="source-serif-pro"/>
              </a:rPr>
              <a:t>is simply the number of trees. </a:t>
            </a:r>
            <a:r>
              <a:rPr lang="en-US" sz="2000" b="1" i="0" dirty="0">
                <a:solidFill>
                  <a:srgbClr val="292929"/>
                </a:solidFill>
                <a:effectLst/>
                <a:latin typeface="source-serif-pro"/>
              </a:rPr>
              <a:t>The more uncorrelated trees in our forest, the closer their errors get to average.</a:t>
            </a:r>
          </a:p>
          <a:p>
            <a:r>
              <a:rPr lang="en-US" sz="2000" b="1" dirty="0" err="1"/>
              <a:t>max_depth</a:t>
            </a:r>
            <a:r>
              <a:rPr lang="en-US" sz="2000" b="1" i="0" dirty="0">
                <a:solidFill>
                  <a:srgbClr val="292929"/>
                </a:solidFill>
                <a:effectLst/>
                <a:latin typeface="source-serif-pro"/>
              </a:rPr>
              <a:t> </a:t>
            </a:r>
            <a:r>
              <a:rPr lang="en-US" sz="2000" b="0" i="0" dirty="0">
                <a:solidFill>
                  <a:srgbClr val="292929"/>
                </a:solidFill>
                <a:effectLst/>
                <a:latin typeface="source-serif-pro"/>
              </a:rPr>
              <a:t>is how many splits deep you want each tree to go. </a:t>
            </a:r>
            <a:r>
              <a:rPr lang="en-US" sz="2000" dirty="0" err="1"/>
              <a:t>max_depth</a:t>
            </a:r>
            <a:r>
              <a:rPr lang="en-US" sz="2000" dirty="0"/>
              <a:t> = 50</a:t>
            </a:r>
            <a:r>
              <a:rPr lang="en-US" sz="2000" b="0" i="0" dirty="0">
                <a:solidFill>
                  <a:srgbClr val="292929"/>
                </a:solidFill>
                <a:effectLst/>
                <a:latin typeface="source-serif-pro"/>
              </a:rPr>
              <a:t>, for example, would limit trees to at most 50 splits down any given branch.</a:t>
            </a:r>
          </a:p>
          <a:p>
            <a:r>
              <a:rPr lang="en-US" sz="2000" b="1" dirty="0" err="1"/>
              <a:t>min_samples_leaf</a:t>
            </a:r>
            <a:r>
              <a:rPr lang="en-US" sz="2000" b="1" dirty="0"/>
              <a:t>= 10 </a:t>
            </a:r>
            <a:r>
              <a:rPr lang="en-US" sz="2000" b="0" i="0" dirty="0">
                <a:solidFill>
                  <a:srgbClr val="292929"/>
                </a:solidFill>
                <a:effectLst/>
                <a:latin typeface="source-serif-pro"/>
              </a:rPr>
              <a:t>tells each tree to stop splitting if doing so would result in the end node of any resulting branch having less than 10 leaves.</a:t>
            </a:r>
          </a:p>
          <a:p>
            <a:r>
              <a:rPr lang="en-US" sz="2000" b="1" dirty="0" err="1"/>
              <a:t>max_features</a:t>
            </a:r>
            <a:r>
              <a:rPr lang="en-US" sz="2000" b="1" i="0" dirty="0">
                <a:solidFill>
                  <a:srgbClr val="292929"/>
                </a:solidFill>
                <a:effectLst/>
                <a:latin typeface="source-serif-pro"/>
              </a:rPr>
              <a:t> </a:t>
            </a:r>
            <a:r>
              <a:rPr lang="en-US" sz="2000" b="0" i="0" dirty="0">
                <a:solidFill>
                  <a:srgbClr val="292929"/>
                </a:solidFill>
                <a:effectLst/>
                <a:latin typeface="source-serif-pro"/>
              </a:rPr>
              <a:t>tells each tree how many features to check when looking for the best split to make</a:t>
            </a:r>
            <a:endParaRPr lang="en-US" sz="2000" dirty="0"/>
          </a:p>
        </p:txBody>
      </p:sp>
    </p:spTree>
    <p:extLst>
      <p:ext uri="{BB962C8B-B14F-4D97-AF65-F5344CB8AC3E}">
        <p14:creationId xmlns:p14="http://schemas.microsoft.com/office/powerpoint/2010/main" val="297332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t>I</a:t>
            </a:r>
            <a:r>
              <a:rPr lang="en-US" sz="2400" dirty="0">
                <a:effectLst/>
              </a:rPr>
              <a:t>ntroduces extra randomness when growing trees;</a:t>
            </a:r>
          </a:p>
          <a:p>
            <a:r>
              <a:rPr lang="en-US" sz="2400" dirty="0"/>
              <a:t>I</a:t>
            </a:r>
            <a:r>
              <a:rPr lang="en-US" sz="2400" dirty="0">
                <a:effectLst/>
              </a:rPr>
              <a:t>nstead of searching for the very best feature when splitting a node, it searches for the best feature among a random subset of features. </a:t>
            </a:r>
          </a:p>
          <a:p>
            <a:pPr lvl="1"/>
            <a:r>
              <a:rPr lang="en-US" sz="2400" dirty="0">
                <a:effectLst/>
              </a:rPr>
              <a:t>this results in a greater tree diversity</a:t>
            </a:r>
          </a:p>
          <a:p>
            <a:pPr lvl="1"/>
            <a:r>
              <a:rPr lang="en-US" sz="2400" dirty="0"/>
              <a:t>this </a:t>
            </a:r>
            <a:r>
              <a:rPr lang="en-US" sz="2400" dirty="0">
                <a:effectLst/>
              </a:rPr>
              <a:t>trades a higher bias for a lower variance</a:t>
            </a:r>
          </a:p>
          <a:p>
            <a:pPr lvl="1"/>
            <a:r>
              <a:rPr lang="en-US" sz="2400" dirty="0">
                <a:effectLst/>
              </a:rPr>
              <a:t>generally yielding an overall better model</a:t>
            </a:r>
            <a:endParaRPr lang="en-US" sz="2400" dirty="0"/>
          </a:p>
        </p:txBody>
      </p:sp>
    </p:spTree>
    <p:extLst>
      <p:ext uri="{BB962C8B-B14F-4D97-AF65-F5344CB8AC3E}">
        <p14:creationId xmlns:p14="http://schemas.microsoft.com/office/powerpoint/2010/main" val="148192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0" y="1304365"/>
                <a:ext cx="1154952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A </a:t>
                </a:r>
                <a:r>
                  <a:rPr lang="en-US" sz="2400" dirty="0">
                    <a:solidFill>
                      <a:schemeClr val="accent1"/>
                    </a:solidFill>
                  </a:rPr>
                  <a:t>Random Forest </a:t>
                </a:r>
                <a:r>
                  <a:rPr lang="en-US" sz="2400" dirty="0"/>
                  <a:t>is a modified form of bagging that creates ensembles of independent decision trees. </a:t>
                </a:r>
              </a:p>
              <a:p>
                <a:pPr>
                  <a:spcAft>
                    <a:spcPts val="1800"/>
                  </a:spcAft>
                </a:pPr>
                <a:r>
                  <a:rPr lang="en-US" sz="2400" dirty="0"/>
                  <a:t>To decorrelate the trees, we: </a:t>
                </a:r>
              </a:p>
              <a:p>
                <a:pPr marL="1200120" lvl="1" indent="-457200">
                  <a:spcAft>
                    <a:spcPts val="1800"/>
                  </a:spcAft>
                  <a:buFont typeface="+mj-lt"/>
                  <a:buAutoNum type="arabicPeriod"/>
                </a:pPr>
                <a:r>
                  <a:rPr lang="en-US" sz="2400" dirty="0"/>
                  <a:t>train each tree on a separate bootstrap sample of the full training set (same as in bagging).</a:t>
                </a:r>
              </a:p>
              <a:p>
                <a:pPr marL="1200120" lvl="1" indent="-457200">
                  <a:spcAft>
                    <a:spcPts val="1800"/>
                  </a:spcAft>
                  <a:buFont typeface="+mj-lt"/>
                  <a:buAutoNum type="arabicPeriod"/>
                </a:pPr>
                <a:r>
                  <a:rPr lang="en-US" sz="2400" dirty="0"/>
                  <a:t>for each tree, </a:t>
                </a:r>
                <a:r>
                  <a:rPr lang="en-US" sz="2400" dirty="0">
                    <a:solidFill>
                      <a:schemeClr val="accent1"/>
                    </a:solidFill>
                  </a:rPr>
                  <a:t>at each split</a:t>
                </a:r>
                <a:r>
                  <a:rPr lang="en-US" sz="2400" dirty="0"/>
                  <a:t>, we </a:t>
                </a:r>
                <a:r>
                  <a:rPr lang="en-US" sz="2400" b="1" i="1" dirty="0"/>
                  <a:t>randomly </a:t>
                </a:r>
                <a:r>
                  <a:rPr lang="en-US" sz="2400" dirty="0"/>
                  <a:t>select a set of </a:t>
                </a:r>
                <a14:m>
                  <m:oMath xmlns:m="http://schemas.openxmlformats.org/officeDocument/2006/math">
                    <m:r>
                      <a:rPr lang="en-US" sz="2400" b="0" i="1" smtClean="0">
                        <a:latin typeface="Cambria Math" panose="02040503050406030204" pitchFamily="18" charset="0"/>
                      </a:rPr>
                      <m:t>𝑗</m:t>
                    </m:r>
                  </m:oMath>
                </a14:m>
                <a:r>
                  <a:rPr lang="en-US" sz="2400" dirty="0"/>
                  <a:t> predictors from the full set of predictors.</a:t>
                </a:r>
              </a:p>
              <a:p>
                <a:pPr marL="1200120" lvl="1" indent="-457200">
                  <a:spcAft>
                    <a:spcPts val="1800"/>
                  </a:spcAft>
                  <a:buFont typeface="+mj-lt"/>
                  <a:buAutoNum type="arabicPeriod"/>
                </a:pPr>
                <a:r>
                  <a:rPr lang="en-US" sz="2400" dirty="0"/>
                  <a:t>From amongst the </a:t>
                </a:r>
                <a14:m>
                  <m:oMath xmlns:m="http://schemas.openxmlformats.org/officeDocument/2006/math">
                    <m:r>
                      <a:rPr lang="en-US" sz="2400" b="0" i="1" smtClean="0">
                        <a:latin typeface="Cambria Math" panose="02040503050406030204" pitchFamily="18" charset="0"/>
                      </a:rPr>
                      <m:t>𝑗</m:t>
                    </m:r>
                  </m:oMath>
                </a14:m>
                <a:r>
                  <a:rPr lang="en-US" sz="2400" dirty="0"/>
                  <a:t> predictors, we select the optimal predictor and the optimal corresponding threshold for the split.</a:t>
                </a:r>
              </a:p>
            </p:txBody>
          </p:sp>
        </mc:Choice>
        <mc:Fallback xmlns="">
          <p:sp>
            <p:nvSpPr>
              <p:cNvPr id="6" name="Content Placeholder 2">
                <a:extLst>
                  <a:ext uri="{FF2B5EF4-FFF2-40B4-BE49-F238E27FC236}">
                    <a16:creationId xmlns:a16="http://schemas.microsoft.com/office/drawing/2014/main" id="{C118E556-0783-33BE-4F5D-9FC28B44CD1D}"/>
                  </a:ext>
                </a:extLst>
              </p:cNvPr>
              <p:cNvSpPr txBox="1">
                <a:spLocks noRot="1" noChangeAspect="1" noMove="1" noResize="1" noEditPoints="1" noAdjustHandles="1" noChangeArrowheads="1" noChangeShapeType="1" noTextEdit="1"/>
              </p:cNvSpPr>
              <p:nvPr/>
            </p:nvSpPr>
            <p:spPr>
              <a:xfrm>
                <a:off x="431800" y="1304365"/>
                <a:ext cx="11549529" cy="4626536"/>
              </a:xfrm>
              <a:prstGeom prst="rect">
                <a:avLst/>
              </a:prstGeom>
              <a:blipFill>
                <a:blip r:embed="rId2"/>
                <a:stretch>
                  <a:fillRect l="-769" t="-1093" r="-1429" b="-2186"/>
                </a:stretch>
              </a:blipFill>
            </p:spPr>
            <p:txBody>
              <a:bodyPr/>
              <a:lstStyle/>
              <a:p>
                <a:r>
                  <a:rPr lang="en-US">
                    <a:noFill/>
                  </a:rPr>
                  <a:t> </a:t>
                </a:r>
              </a:p>
            </p:txBody>
          </p:sp>
        </mc:Fallback>
      </mc:AlternateContent>
    </p:spTree>
    <p:extLst>
      <p:ext uri="{BB962C8B-B14F-4D97-AF65-F5344CB8AC3E}">
        <p14:creationId xmlns:p14="http://schemas.microsoft.com/office/powerpoint/2010/main" val="3236036934"/>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15286</TotalTime>
  <Words>928</Words>
  <Application>Microsoft Macintosh PowerPoint</Application>
  <PresentationFormat>Widescreen</PresentationFormat>
  <Paragraphs>55</Paragraphs>
  <Slides>11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MS Gothic</vt:lpstr>
      <vt:lpstr>Arial</vt:lpstr>
      <vt:lpstr>Calibri</vt:lpstr>
      <vt:lpstr>Cambria Math</vt:lpstr>
      <vt:lpstr>Courier</vt:lpstr>
      <vt:lpstr>Georgia</vt:lpstr>
      <vt:lpstr>Menlo</vt:lpstr>
      <vt:lpstr>MinionPro</vt:lpstr>
      <vt:lpstr>source-serif-pro</vt:lpstr>
      <vt:lpstr>System Font Regular</vt:lpstr>
      <vt:lpstr>Wingdings</vt:lpstr>
      <vt:lpstr>RIT</vt:lpstr>
      <vt:lpstr>PowerPoint Presentation</vt:lpstr>
      <vt:lpstr>Lecture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1624</cp:revision>
  <cp:lastPrinted>2018-04-25T02:50:23Z</cp:lastPrinted>
  <dcterms:created xsi:type="dcterms:W3CDTF">2021-08-24T04:52:52Z</dcterms:created>
  <dcterms:modified xsi:type="dcterms:W3CDTF">2022-10-04T10:13:24Z</dcterms:modified>
</cp:coreProperties>
</file>