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0"/>
  </p:notesMasterIdLst>
  <p:handoutMasterIdLst>
    <p:handoutMasterId r:id="rId21"/>
  </p:handoutMasterIdLst>
  <p:sldIdLst>
    <p:sldId id="266" r:id="rId2"/>
    <p:sldId id="1326" r:id="rId3"/>
    <p:sldId id="1361" r:id="rId4"/>
    <p:sldId id="1362" r:id="rId5"/>
    <p:sldId id="1363" r:id="rId6"/>
    <p:sldId id="1364" r:id="rId7"/>
    <p:sldId id="1365" r:id="rId8"/>
    <p:sldId id="1366" r:id="rId9"/>
    <p:sldId id="1367" r:id="rId10"/>
    <p:sldId id="1368" r:id="rId11"/>
    <p:sldId id="263" r:id="rId12"/>
    <p:sldId id="264" r:id="rId13"/>
    <p:sldId id="265" r:id="rId14"/>
    <p:sldId id="1360" r:id="rId15"/>
    <p:sldId id="267" r:id="rId16"/>
    <p:sldId id="269" r:id="rId17"/>
    <p:sldId id="270" r:id="rId18"/>
    <p:sldId id="410" r:id="rId19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1326"/>
            <p14:sldId id="1361"/>
            <p14:sldId id="1362"/>
            <p14:sldId id="1363"/>
            <p14:sldId id="1364"/>
            <p14:sldId id="1365"/>
            <p14:sldId id="1366"/>
            <p14:sldId id="1367"/>
            <p14:sldId id="1368"/>
            <p14:sldId id="263"/>
            <p14:sldId id="264"/>
            <p14:sldId id="265"/>
            <p14:sldId id="1360"/>
            <p14:sldId id="267"/>
            <p14:sldId id="269"/>
            <p14:sldId id="270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E56618"/>
    <a:srgbClr val="66FFFF"/>
    <a:srgbClr val="D95E00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91" autoAdjust="0"/>
    <p:restoredTop sz="91444" autoAdjust="0"/>
  </p:normalViewPr>
  <p:slideViewPr>
    <p:cSldViewPr snapToGrid="0" snapToObjects="1">
      <p:cViewPr varScale="1">
        <p:scale>
          <a:sx n="95" d="100"/>
          <a:sy n="95" d="100"/>
        </p:scale>
        <p:origin x="1320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9497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F60EF-C37D-4D44-90AD-6140AB570E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74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61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22f5ed497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22f5ed497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22f5ed497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22f5ed497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22fcba3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22fcba3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22f5ed497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22f5ed497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22f5ed497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22f5ed497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22f5ed497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22f5ed497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22f5ed497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822f5ed497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53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07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3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06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14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42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25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8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879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6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HXhH57lF3MtknPvYk6B5aKOlDvXRO8rITz31XzOqZxc/edit?usp=sha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13</a:t>
            </a: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Data Balancing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9707F0-A031-C64D-9B41-45EEB62BCBB7}"/>
              </a:ext>
            </a:extLst>
          </p:cNvPr>
          <p:cNvSpPr txBox="1"/>
          <p:nvPr/>
        </p:nvSpPr>
        <p:spPr>
          <a:xfrm>
            <a:off x="1060173" y="1720839"/>
            <a:ext cx="1015116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indent="-507987">
              <a:buSzPts val="2400"/>
              <a:buChar char="●"/>
            </a:pPr>
            <a:r>
              <a:rPr lang="en-US" sz="3200" b="1" dirty="0"/>
              <a:t>Under sample the majority class data</a:t>
            </a:r>
          </a:p>
          <a:p>
            <a:pPr marL="609585"/>
            <a:endParaRPr lang="en-US" sz="3200" b="1" dirty="0"/>
          </a:p>
          <a:p>
            <a:pPr marL="609585" indent="-507987">
              <a:buSzPts val="2400"/>
              <a:buChar char="●"/>
            </a:pPr>
            <a:r>
              <a:rPr lang="en-US" sz="3200" b="1" dirty="0"/>
              <a:t>Oversample the minority class data</a:t>
            </a:r>
          </a:p>
          <a:p>
            <a:pPr marL="609585"/>
            <a:endParaRPr lang="en-US" sz="3200" b="1" dirty="0"/>
          </a:p>
          <a:p>
            <a:pPr marL="609585" indent="-507987">
              <a:buSzPts val="2400"/>
              <a:buChar char="●"/>
            </a:pPr>
            <a:r>
              <a:rPr lang="en-US" sz="3200" b="1" dirty="0"/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61419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title"/>
          </p:nvPr>
        </p:nvSpPr>
        <p:spPr>
          <a:xfrm>
            <a:off x="609600" y="696913"/>
            <a:ext cx="10972800" cy="106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E46102"/>
                </a:solidFill>
              </a:rPr>
              <a:t>Data Balancing</a:t>
            </a:r>
            <a:endParaRPr dirty="0">
              <a:solidFill>
                <a:srgbClr val="E46102"/>
              </a:solidFill>
            </a:endParaRPr>
          </a:p>
        </p:txBody>
      </p:sp>
      <p:cxnSp>
        <p:nvCxnSpPr>
          <p:cNvPr id="208" name="Google Shape;208;p20"/>
          <p:cNvCxnSpPr/>
          <p:nvPr/>
        </p:nvCxnSpPr>
        <p:spPr>
          <a:xfrm rot="10800000">
            <a:off x="1499300" y="2020667"/>
            <a:ext cx="0" cy="384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20"/>
          <p:cNvCxnSpPr/>
          <p:nvPr/>
        </p:nvCxnSpPr>
        <p:spPr>
          <a:xfrm>
            <a:off x="1477801" y="5847568"/>
            <a:ext cx="5924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0" name="Google Shape;210;p20"/>
          <p:cNvSpPr/>
          <p:nvPr/>
        </p:nvSpPr>
        <p:spPr>
          <a:xfrm>
            <a:off x="3232551" y="3762451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11" name="Google Shape;211;p20"/>
          <p:cNvSpPr/>
          <p:nvPr/>
        </p:nvSpPr>
        <p:spPr>
          <a:xfrm>
            <a:off x="4730200" y="26873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12" name="Google Shape;212;p20"/>
          <p:cNvSpPr/>
          <p:nvPr/>
        </p:nvSpPr>
        <p:spPr>
          <a:xfrm>
            <a:off x="3305200" y="4837600"/>
            <a:ext cx="193600" cy="193600"/>
          </a:xfrm>
          <a:prstGeom prst="diamond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13" name="Google Shape;213;p20"/>
          <p:cNvSpPr/>
          <p:nvPr/>
        </p:nvSpPr>
        <p:spPr>
          <a:xfrm>
            <a:off x="3078667" y="4391767"/>
            <a:ext cx="193600" cy="193600"/>
          </a:xfrm>
          <a:prstGeom prst="diamond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14" name="Google Shape;214;p20"/>
          <p:cNvSpPr/>
          <p:nvPr/>
        </p:nvSpPr>
        <p:spPr>
          <a:xfrm>
            <a:off x="3498800" y="4303300"/>
            <a:ext cx="193600" cy="193600"/>
          </a:xfrm>
          <a:prstGeom prst="diamond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15" name="Google Shape;215;p20"/>
          <p:cNvSpPr/>
          <p:nvPr/>
        </p:nvSpPr>
        <p:spPr>
          <a:xfrm>
            <a:off x="5857000" y="4593933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216" name="Google Shape;216;p20"/>
          <p:cNvCxnSpPr/>
          <p:nvPr/>
        </p:nvCxnSpPr>
        <p:spPr>
          <a:xfrm>
            <a:off x="-43000" y="3021567"/>
            <a:ext cx="7696800" cy="2429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" name="Google Shape;217;p20"/>
          <p:cNvSpPr txBox="1"/>
          <p:nvPr/>
        </p:nvSpPr>
        <p:spPr>
          <a:xfrm>
            <a:off x="7658733" y="1456633"/>
            <a:ext cx="4349600" cy="14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b="1"/>
              <a:t>Undersample</a:t>
            </a:r>
            <a:endParaRPr sz="3200" b="1"/>
          </a:p>
          <a:p>
            <a:pPr marL="1219170" lvl="1" indent="-457189">
              <a:buSzPts val="1800"/>
              <a:buChar char="○"/>
            </a:pPr>
            <a:r>
              <a:rPr lang="en"/>
              <a:t>Random sampling without replacement</a:t>
            </a:r>
            <a:endParaRPr/>
          </a:p>
          <a:p>
            <a:pPr marL="1219170"/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3305200" y="26873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19" name="Google Shape;219;p20"/>
          <p:cNvSpPr/>
          <p:nvPr/>
        </p:nvSpPr>
        <p:spPr>
          <a:xfrm>
            <a:off x="2691467" y="29001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0" name="Google Shape;220;p20"/>
          <p:cNvSpPr/>
          <p:nvPr/>
        </p:nvSpPr>
        <p:spPr>
          <a:xfrm>
            <a:off x="2885067" y="35001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1" name="Google Shape;221;p20"/>
          <p:cNvSpPr/>
          <p:nvPr/>
        </p:nvSpPr>
        <p:spPr>
          <a:xfrm>
            <a:off x="3232551" y="3762451"/>
            <a:ext cx="193600" cy="193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2" name="Google Shape;222;p20"/>
          <p:cNvSpPr/>
          <p:nvPr/>
        </p:nvSpPr>
        <p:spPr>
          <a:xfrm>
            <a:off x="2695317" y="3903233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3" name="Google Shape;223;p20"/>
          <p:cNvSpPr/>
          <p:nvPr/>
        </p:nvSpPr>
        <p:spPr>
          <a:xfrm>
            <a:off x="3697733" y="33322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4" name="Google Shape;224;p20"/>
          <p:cNvSpPr/>
          <p:nvPr/>
        </p:nvSpPr>
        <p:spPr>
          <a:xfrm>
            <a:off x="4343000" y="30937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5" name="Google Shape;225;p20"/>
          <p:cNvSpPr/>
          <p:nvPr/>
        </p:nvSpPr>
        <p:spPr>
          <a:xfrm>
            <a:off x="3891333" y="26873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6" name="Google Shape;226;p20"/>
          <p:cNvSpPr/>
          <p:nvPr/>
        </p:nvSpPr>
        <p:spPr>
          <a:xfrm>
            <a:off x="4730200" y="26873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7" name="Google Shape;227;p20"/>
          <p:cNvSpPr/>
          <p:nvPr/>
        </p:nvSpPr>
        <p:spPr>
          <a:xfrm>
            <a:off x="2462733" y="47193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8" name="Google Shape;228;p20"/>
          <p:cNvSpPr/>
          <p:nvPr/>
        </p:nvSpPr>
        <p:spPr>
          <a:xfrm>
            <a:off x="4084933" y="45241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9" name="Google Shape;229;p20"/>
          <p:cNvSpPr/>
          <p:nvPr/>
        </p:nvSpPr>
        <p:spPr>
          <a:xfrm>
            <a:off x="4084933" y="3709633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0" name="Google Shape;230;p20"/>
          <p:cNvSpPr/>
          <p:nvPr/>
        </p:nvSpPr>
        <p:spPr>
          <a:xfrm>
            <a:off x="4536600" y="41097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1" name="Google Shape;231;p20"/>
          <p:cNvSpPr/>
          <p:nvPr/>
        </p:nvSpPr>
        <p:spPr>
          <a:xfrm>
            <a:off x="4983200" y="3848067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2" name="Google Shape;232;p20"/>
          <p:cNvSpPr/>
          <p:nvPr/>
        </p:nvSpPr>
        <p:spPr>
          <a:xfrm>
            <a:off x="3891333" y="53386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3" name="Google Shape;233;p20"/>
          <p:cNvSpPr/>
          <p:nvPr/>
        </p:nvSpPr>
        <p:spPr>
          <a:xfrm>
            <a:off x="3078667" y="5283433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4" name="Google Shape;234;p20"/>
          <p:cNvSpPr/>
          <p:nvPr/>
        </p:nvSpPr>
        <p:spPr>
          <a:xfrm>
            <a:off x="4536600" y="4978633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5" name="Google Shape;235;p20"/>
          <p:cNvSpPr/>
          <p:nvPr/>
        </p:nvSpPr>
        <p:spPr>
          <a:xfrm>
            <a:off x="5276200" y="4400333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6" name="Google Shape;236;p20"/>
          <p:cNvSpPr/>
          <p:nvPr/>
        </p:nvSpPr>
        <p:spPr>
          <a:xfrm>
            <a:off x="5080000" y="53386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7" name="Google Shape;237;p20"/>
          <p:cNvSpPr/>
          <p:nvPr/>
        </p:nvSpPr>
        <p:spPr>
          <a:xfrm>
            <a:off x="3305200" y="48376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8" name="Google Shape;238;p20"/>
          <p:cNvSpPr/>
          <p:nvPr/>
        </p:nvSpPr>
        <p:spPr>
          <a:xfrm>
            <a:off x="3078667" y="439176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9" name="Google Shape;239;p20"/>
          <p:cNvSpPr/>
          <p:nvPr/>
        </p:nvSpPr>
        <p:spPr>
          <a:xfrm>
            <a:off x="3498800" y="43033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0" name="Google Shape;240;p20"/>
          <p:cNvSpPr/>
          <p:nvPr/>
        </p:nvSpPr>
        <p:spPr>
          <a:xfrm>
            <a:off x="4645267" y="3398500"/>
            <a:ext cx="193600" cy="193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1" name="Google Shape;241;p20"/>
          <p:cNvSpPr/>
          <p:nvPr/>
        </p:nvSpPr>
        <p:spPr>
          <a:xfrm>
            <a:off x="5080000" y="2986017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2" name="Google Shape;242;p20"/>
          <p:cNvSpPr/>
          <p:nvPr/>
        </p:nvSpPr>
        <p:spPr>
          <a:xfrm>
            <a:off x="5469800" y="50759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3" name="Google Shape;243;p20"/>
          <p:cNvSpPr/>
          <p:nvPr/>
        </p:nvSpPr>
        <p:spPr>
          <a:xfrm>
            <a:off x="5366033" y="35001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4" name="Google Shape;244;p20"/>
          <p:cNvSpPr/>
          <p:nvPr/>
        </p:nvSpPr>
        <p:spPr>
          <a:xfrm>
            <a:off x="5663400" y="26873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5" name="Google Shape;245;p20"/>
          <p:cNvSpPr/>
          <p:nvPr/>
        </p:nvSpPr>
        <p:spPr>
          <a:xfrm>
            <a:off x="4838867" y="46695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6" name="Google Shape;246;p20"/>
          <p:cNvSpPr/>
          <p:nvPr/>
        </p:nvSpPr>
        <p:spPr>
          <a:xfrm>
            <a:off x="5857000" y="3903233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7" name="Google Shape;247;p20"/>
          <p:cNvSpPr/>
          <p:nvPr/>
        </p:nvSpPr>
        <p:spPr>
          <a:xfrm>
            <a:off x="6086800" y="33322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8" name="Google Shape;248;p20"/>
          <p:cNvSpPr/>
          <p:nvPr/>
        </p:nvSpPr>
        <p:spPr>
          <a:xfrm>
            <a:off x="5857000" y="4593933"/>
            <a:ext cx="193600" cy="193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9" name="Google Shape;249;p20"/>
          <p:cNvSpPr/>
          <p:nvPr/>
        </p:nvSpPr>
        <p:spPr>
          <a:xfrm>
            <a:off x="6467467" y="43033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50" name="Google Shape;250;p20"/>
          <p:cNvSpPr/>
          <p:nvPr/>
        </p:nvSpPr>
        <p:spPr>
          <a:xfrm>
            <a:off x="6268667" y="5283433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51" name="Google Shape;251;p20"/>
          <p:cNvSpPr txBox="1"/>
          <p:nvPr/>
        </p:nvSpPr>
        <p:spPr>
          <a:xfrm>
            <a:off x="7847000" y="3021567"/>
            <a:ext cx="3848400" cy="3191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Error</a:t>
            </a:r>
            <a:r>
              <a:rPr lang="en" sz="3200"/>
              <a:t>: 10</a:t>
            </a:r>
            <a:endParaRPr sz="3200"/>
          </a:p>
          <a:p>
            <a:r>
              <a:rPr lang="en" sz="3200" b="1"/>
              <a:t>Accuracy</a:t>
            </a:r>
            <a:r>
              <a:rPr lang="en" sz="3200"/>
              <a:t>: </a:t>
            </a:r>
            <a:endParaRPr sz="3200"/>
          </a:p>
          <a:p>
            <a:r>
              <a:rPr lang="en" sz="3200"/>
              <a:t>23 / 33 = 70%</a:t>
            </a:r>
            <a:endParaRPr sz="3200"/>
          </a:p>
          <a:p>
            <a:r>
              <a:rPr lang="en" sz="3200" b="1"/>
              <a:t>Precision   </a:t>
            </a:r>
            <a:r>
              <a:rPr lang="en" sz="3200"/>
              <a:t>:</a:t>
            </a:r>
            <a:endParaRPr sz="3200"/>
          </a:p>
          <a:p>
            <a:r>
              <a:rPr lang="en" sz="3200"/>
              <a:t>3 / 13 = 23%</a:t>
            </a:r>
            <a:endParaRPr sz="3200"/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dk1"/>
                </a:solidFill>
              </a:rPr>
              <a:t>Recall   </a:t>
            </a:r>
            <a:r>
              <a:rPr lang="en" sz="3200">
                <a:solidFill>
                  <a:schemeClr val="dk1"/>
                </a:solidFill>
              </a:rPr>
              <a:t>: 100%</a:t>
            </a:r>
            <a:endParaRPr sz="3200"/>
          </a:p>
        </p:txBody>
      </p:sp>
      <p:sp>
        <p:nvSpPr>
          <p:cNvPr id="252" name="Google Shape;252;p20"/>
          <p:cNvSpPr/>
          <p:nvPr/>
        </p:nvSpPr>
        <p:spPr>
          <a:xfrm>
            <a:off x="9899600" y="475269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53" name="Google Shape;253;p20"/>
          <p:cNvSpPr/>
          <p:nvPr/>
        </p:nvSpPr>
        <p:spPr>
          <a:xfrm>
            <a:off x="9290000" y="5688595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>
            <a:spLocks noGrp="1"/>
          </p:cNvSpPr>
          <p:nvPr>
            <p:ph type="title"/>
          </p:nvPr>
        </p:nvSpPr>
        <p:spPr>
          <a:xfrm>
            <a:off x="609600" y="696913"/>
            <a:ext cx="10972800" cy="106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E46102"/>
                </a:solidFill>
              </a:rPr>
              <a:t>Data Balancing</a:t>
            </a:r>
            <a:endParaRPr dirty="0">
              <a:solidFill>
                <a:srgbClr val="E46102"/>
              </a:solidFill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7658733" y="1456633"/>
            <a:ext cx="4349600" cy="14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b="1"/>
              <a:t>Oversample</a:t>
            </a:r>
            <a:endParaRPr sz="3200" b="1"/>
          </a:p>
          <a:p>
            <a:pPr marL="1219170" lvl="1" indent="-457189">
              <a:buSzPts val="1800"/>
              <a:buChar char="○"/>
            </a:pPr>
            <a:r>
              <a:rPr lang="en"/>
              <a:t>Duplicate 10 X     in the same location </a:t>
            </a:r>
            <a:endParaRPr/>
          </a:p>
          <a:p>
            <a:pPr marL="1219170"/>
            <a:endParaRPr/>
          </a:p>
        </p:txBody>
      </p:sp>
      <p:sp>
        <p:nvSpPr>
          <p:cNvPr id="260" name="Google Shape;260;p21"/>
          <p:cNvSpPr txBox="1"/>
          <p:nvPr/>
        </p:nvSpPr>
        <p:spPr>
          <a:xfrm>
            <a:off x="7847000" y="3021567"/>
            <a:ext cx="3848400" cy="3191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Error</a:t>
            </a:r>
            <a:r>
              <a:rPr lang="en" sz="3200"/>
              <a:t>: 4</a:t>
            </a:r>
            <a:endParaRPr sz="3200"/>
          </a:p>
          <a:p>
            <a:r>
              <a:rPr lang="en" sz="3200" b="1"/>
              <a:t>Accuracy</a:t>
            </a:r>
            <a:r>
              <a:rPr lang="en" sz="3200"/>
              <a:t>: </a:t>
            </a:r>
            <a:endParaRPr sz="3200"/>
          </a:p>
          <a:p>
            <a:r>
              <a:rPr lang="en" sz="3200"/>
              <a:t>29 / 33 = 88%</a:t>
            </a:r>
            <a:endParaRPr sz="3200"/>
          </a:p>
          <a:p>
            <a:r>
              <a:rPr lang="en" sz="3200" b="1"/>
              <a:t>Precision   </a:t>
            </a:r>
            <a:r>
              <a:rPr lang="en" sz="3200"/>
              <a:t>:</a:t>
            </a:r>
            <a:endParaRPr sz="3200"/>
          </a:p>
          <a:p>
            <a:r>
              <a:rPr lang="en" sz="3200"/>
              <a:t>3 / 7 = 43%</a:t>
            </a:r>
            <a:endParaRPr sz="3200"/>
          </a:p>
          <a:p>
            <a:r>
              <a:rPr lang="en" sz="3200" b="1">
                <a:solidFill>
                  <a:schemeClr val="dk1"/>
                </a:solidFill>
              </a:rPr>
              <a:t>Recall   </a:t>
            </a:r>
            <a:r>
              <a:rPr lang="en" sz="3200">
                <a:solidFill>
                  <a:schemeClr val="dk1"/>
                </a:solidFill>
              </a:rPr>
              <a:t>: 100%</a:t>
            </a:r>
            <a:endParaRPr sz="3200"/>
          </a:p>
        </p:txBody>
      </p:sp>
      <p:sp>
        <p:nvSpPr>
          <p:cNvPr id="261" name="Google Shape;261;p21"/>
          <p:cNvSpPr/>
          <p:nvPr/>
        </p:nvSpPr>
        <p:spPr>
          <a:xfrm>
            <a:off x="9899600" y="475269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62" name="Google Shape;262;p21"/>
          <p:cNvSpPr/>
          <p:nvPr/>
        </p:nvSpPr>
        <p:spPr>
          <a:xfrm>
            <a:off x="9290000" y="5688595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63" name="Google Shape;263;p21"/>
          <p:cNvSpPr/>
          <p:nvPr/>
        </p:nvSpPr>
        <p:spPr>
          <a:xfrm>
            <a:off x="11091576" y="2132595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264" name="Google Shape;264;p21"/>
          <p:cNvCxnSpPr/>
          <p:nvPr/>
        </p:nvCxnSpPr>
        <p:spPr>
          <a:xfrm rot="10800000">
            <a:off x="1499300" y="2020667"/>
            <a:ext cx="0" cy="384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" name="Google Shape;265;p21"/>
          <p:cNvCxnSpPr/>
          <p:nvPr/>
        </p:nvCxnSpPr>
        <p:spPr>
          <a:xfrm>
            <a:off x="1477801" y="5847568"/>
            <a:ext cx="5924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6" name="Google Shape;266;p21"/>
          <p:cNvSpPr/>
          <p:nvPr/>
        </p:nvSpPr>
        <p:spPr>
          <a:xfrm>
            <a:off x="33052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67" name="Google Shape;267;p21"/>
          <p:cNvSpPr/>
          <p:nvPr/>
        </p:nvSpPr>
        <p:spPr>
          <a:xfrm>
            <a:off x="2691467" y="29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68" name="Google Shape;268;p21"/>
          <p:cNvSpPr/>
          <p:nvPr/>
        </p:nvSpPr>
        <p:spPr>
          <a:xfrm>
            <a:off x="2885067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69" name="Google Shape;269;p21"/>
          <p:cNvSpPr/>
          <p:nvPr/>
        </p:nvSpPr>
        <p:spPr>
          <a:xfrm>
            <a:off x="3232551" y="3762451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0" name="Google Shape;270;p21"/>
          <p:cNvSpPr/>
          <p:nvPr/>
        </p:nvSpPr>
        <p:spPr>
          <a:xfrm>
            <a:off x="2695317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1" name="Google Shape;271;p21"/>
          <p:cNvSpPr/>
          <p:nvPr/>
        </p:nvSpPr>
        <p:spPr>
          <a:xfrm>
            <a:off x="3697733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2" name="Google Shape;272;p21"/>
          <p:cNvSpPr/>
          <p:nvPr/>
        </p:nvSpPr>
        <p:spPr>
          <a:xfrm>
            <a:off x="4343000" y="3093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3" name="Google Shape;273;p21"/>
          <p:cNvSpPr/>
          <p:nvPr/>
        </p:nvSpPr>
        <p:spPr>
          <a:xfrm>
            <a:off x="3891333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4" name="Google Shape;274;p21"/>
          <p:cNvSpPr/>
          <p:nvPr/>
        </p:nvSpPr>
        <p:spPr>
          <a:xfrm>
            <a:off x="47302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5" name="Google Shape;275;p21"/>
          <p:cNvSpPr/>
          <p:nvPr/>
        </p:nvSpPr>
        <p:spPr>
          <a:xfrm>
            <a:off x="2462733" y="4719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6" name="Google Shape;276;p21"/>
          <p:cNvSpPr/>
          <p:nvPr/>
        </p:nvSpPr>
        <p:spPr>
          <a:xfrm>
            <a:off x="4084933" y="4524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7" name="Google Shape;277;p21"/>
          <p:cNvSpPr/>
          <p:nvPr/>
        </p:nvSpPr>
        <p:spPr>
          <a:xfrm>
            <a:off x="4084933" y="3709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8" name="Google Shape;278;p21"/>
          <p:cNvSpPr/>
          <p:nvPr/>
        </p:nvSpPr>
        <p:spPr>
          <a:xfrm>
            <a:off x="4536600" y="4109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9" name="Google Shape;279;p21"/>
          <p:cNvSpPr/>
          <p:nvPr/>
        </p:nvSpPr>
        <p:spPr>
          <a:xfrm>
            <a:off x="4983200" y="384806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0" name="Google Shape;280;p21"/>
          <p:cNvSpPr/>
          <p:nvPr/>
        </p:nvSpPr>
        <p:spPr>
          <a:xfrm>
            <a:off x="3891333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1" name="Google Shape;281;p21"/>
          <p:cNvSpPr/>
          <p:nvPr/>
        </p:nvSpPr>
        <p:spPr>
          <a:xfrm>
            <a:off x="3078667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2" name="Google Shape;282;p21"/>
          <p:cNvSpPr/>
          <p:nvPr/>
        </p:nvSpPr>
        <p:spPr>
          <a:xfrm>
            <a:off x="4536600" y="4978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3" name="Google Shape;283;p21"/>
          <p:cNvSpPr/>
          <p:nvPr/>
        </p:nvSpPr>
        <p:spPr>
          <a:xfrm>
            <a:off x="5276200" y="44003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4" name="Google Shape;284;p21"/>
          <p:cNvSpPr/>
          <p:nvPr/>
        </p:nvSpPr>
        <p:spPr>
          <a:xfrm>
            <a:off x="5080000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5" name="Google Shape;285;p21"/>
          <p:cNvSpPr/>
          <p:nvPr/>
        </p:nvSpPr>
        <p:spPr>
          <a:xfrm>
            <a:off x="3305200" y="48376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6" name="Google Shape;286;p21"/>
          <p:cNvSpPr/>
          <p:nvPr/>
        </p:nvSpPr>
        <p:spPr>
          <a:xfrm>
            <a:off x="3078667" y="439176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7" name="Google Shape;287;p21"/>
          <p:cNvSpPr/>
          <p:nvPr/>
        </p:nvSpPr>
        <p:spPr>
          <a:xfrm>
            <a:off x="3498800" y="43033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8" name="Google Shape;288;p21"/>
          <p:cNvSpPr/>
          <p:nvPr/>
        </p:nvSpPr>
        <p:spPr>
          <a:xfrm>
            <a:off x="4645267" y="3398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9" name="Google Shape;289;p21"/>
          <p:cNvSpPr/>
          <p:nvPr/>
        </p:nvSpPr>
        <p:spPr>
          <a:xfrm>
            <a:off x="5080000" y="298601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0" name="Google Shape;290;p21"/>
          <p:cNvSpPr/>
          <p:nvPr/>
        </p:nvSpPr>
        <p:spPr>
          <a:xfrm>
            <a:off x="5469800" y="50759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1" name="Google Shape;291;p21"/>
          <p:cNvSpPr/>
          <p:nvPr/>
        </p:nvSpPr>
        <p:spPr>
          <a:xfrm>
            <a:off x="5366033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2" name="Google Shape;292;p21"/>
          <p:cNvSpPr/>
          <p:nvPr/>
        </p:nvSpPr>
        <p:spPr>
          <a:xfrm>
            <a:off x="56634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3" name="Google Shape;293;p21"/>
          <p:cNvSpPr/>
          <p:nvPr/>
        </p:nvSpPr>
        <p:spPr>
          <a:xfrm>
            <a:off x="4838867" y="4669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4" name="Google Shape;294;p21"/>
          <p:cNvSpPr/>
          <p:nvPr/>
        </p:nvSpPr>
        <p:spPr>
          <a:xfrm>
            <a:off x="5857000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5" name="Google Shape;295;p21"/>
          <p:cNvSpPr/>
          <p:nvPr/>
        </p:nvSpPr>
        <p:spPr>
          <a:xfrm>
            <a:off x="6086800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6" name="Google Shape;296;p21"/>
          <p:cNvSpPr/>
          <p:nvPr/>
        </p:nvSpPr>
        <p:spPr>
          <a:xfrm>
            <a:off x="5857000" y="45939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7" name="Google Shape;297;p21"/>
          <p:cNvSpPr/>
          <p:nvPr/>
        </p:nvSpPr>
        <p:spPr>
          <a:xfrm>
            <a:off x="6467467" y="4303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8" name="Google Shape;298;p21"/>
          <p:cNvSpPr/>
          <p:nvPr/>
        </p:nvSpPr>
        <p:spPr>
          <a:xfrm>
            <a:off x="6268667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299" name="Google Shape;299;p21"/>
          <p:cNvCxnSpPr/>
          <p:nvPr/>
        </p:nvCxnSpPr>
        <p:spPr>
          <a:xfrm>
            <a:off x="1913344" y="2794800"/>
            <a:ext cx="3805200" cy="3375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0" name="Google Shape;300;p21"/>
          <p:cNvSpPr txBox="1"/>
          <p:nvPr/>
        </p:nvSpPr>
        <p:spPr>
          <a:xfrm>
            <a:off x="2093267" y="4236167"/>
            <a:ext cx="994000" cy="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</a:rPr>
              <a:t>10 X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609600" y="696913"/>
            <a:ext cx="10972800" cy="106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E46102"/>
                </a:solidFill>
              </a:rPr>
              <a:t>Data Balancing</a:t>
            </a:r>
            <a:endParaRPr dirty="0">
              <a:solidFill>
                <a:srgbClr val="E46102"/>
              </a:solidFill>
            </a:endParaRPr>
          </a:p>
        </p:txBody>
      </p:sp>
      <p:sp>
        <p:nvSpPr>
          <p:cNvPr id="306" name="Google Shape;306;p22"/>
          <p:cNvSpPr txBox="1"/>
          <p:nvPr/>
        </p:nvSpPr>
        <p:spPr>
          <a:xfrm>
            <a:off x="7658733" y="1456633"/>
            <a:ext cx="4349600" cy="14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b="1"/>
              <a:t>Oversample</a:t>
            </a:r>
            <a:endParaRPr sz="3200" b="1"/>
          </a:p>
          <a:p>
            <a:pPr marL="1219170" lvl="1" indent="-457189">
              <a:buSzPts val="1800"/>
              <a:buChar char="○"/>
            </a:pPr>
            <a:r>
              <a:rPr lang="en"/>
              <a:t>Random sample 30 with replacement</a:t>
            </a:r>
            <a:endParaRPr/>
          </a:p>
          <a:p>
            <a:pPr marL="1219170"/>
            <a:endParaRPr/>
          </a:p>
        </p:txBody>
      </p:sp>
      <p:sp>
        <p:nvSpPr>
          <p:cNvPr id="307" name="Google Shape;307;p22"/>
          <p:cNvSpPr txBox="1"/>
          <p:nvPr/>
        </p:nvSpPr>
        <p:spPr>
          <a:xfrm>
            <a:off x="7847000" y="3021567"/>
            <a:ext cx="3848400" cy="3191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Error</a:t>
            </a:r>
            <a:r>
              <a:rPr lang="en" sz="3200"/>
              <a:t>: 4</a:t>
            </a:r>
            <a:endParaRPr sz="3200"/>
          </a:p>
          <a:p>
            <a:r>
              <a:rPr lang="en" sz="3200" b="1"/>
              <a:t>Accuracy</a:t>
            </a:r>
            <a:r>
              <a:rPr lang="en" sz="3200"/>
              <a:t>: </a:t>
            </a:r>
            <a:endParaRPr sz="3200"/>
          </a:p>
          <a:p>
            <a:r>
              <a:rPr lang="en" sz="3200"/>
              <a:t>29 / 33 = 88%</a:t>
            </a:r>
            <a:endParaRPr sz="3200"/>
          </a:p>
          <a:p>
            <a:r>
              <a:rPr lang="en" sz="3200" b="1"/>
              <a:t>Precision   </a:t>
            </a:r>
            <a:r>
              <a:rPr lang="en" sz="3200"/>
              <a:t>:</a:t>
            </a:r>
            <a:endParaRPr sz="3200"/>
          </a:p>
          <a:p>
            <a:r>
              <a:rPr lang="en" sz="3200"/>
              <a:t>3 / 7 = 43%</a:t>
            </a:r>
            <a:endParaRPr sz="3200"/>
          </a:p>
          <a:p>
            <a:r>
              <a:rPr lang="en" sz="3200" b="1">
                <a:solidFill>
                  <a:schemeClr val="dk1"/>
                </a:solidFill>
              </a:rPr>
              <a:t>Recall   </a:t>
            </a:r>
            <a:r>
              <a:rPr lang="en" sz="3200">
                <a:solidFill>
                  <a:schemeClr val="dk1"/>
                </a:solidFill>
              </a:rPr>
              <a:t>: 100%</a:t>
            </a:r>
            <a:endParaRPr sz="3200"/>
          </a:p>
        </p:txBody>
      </p:sp>
      <p:sp>
        <p:nvSpPr>
          <p:cNvPr id="308" name="Google Shape;308;p22"/>
          <p:cNvSpPr/>
          <p:nvPr/>
        </p:nvSpPr>
        <p:spPr>
          <a:xfrm>
            <a:off x="9899600" y="475269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09" name="Google Shape;309;p22"/>
          <p:cNvSpPr/>
          <p:nvPr/>
        </p:nvSpPr>
        <p:spPr>
          <a:xfrm>
            <a:off x="9290000" y="5688595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310" name="Google Shape;310;p22"/>
          <p:cNvCxnSpPr/>
          <p:nvPr/>
        </p:nvCxnSpPr>
        <p:spPr>
          <a:xfrm rot="10800000">
            <a:off x="1499300" y="2020667"/>
            <a:ext cx="0" cy="384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" name="Google Shape;311;p22"/>
          <p:cNvCxnSpPr/>
          <p:nvPr/>
        </p:nvCxnSpPr>
        <p:spPr>
          <a:xfrm>
            <a:off x="1477801" y="5847568"/>
            <a:ext cx="5924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" name="Google Shape;312;p22"/>
          <p:cNvSpPr/>
          <p:nvPr/>
        </p:nvSpPr>
        <p:spPr>
          <a:xfrm>
            <a:off x="33052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3" name="Google Shape;313;p22"/>
          <p:cNvSpPr/>
          <p:nvPr/>
        </p:nvSpPr>
        <p:spPr>
          <a:xfrm>
            <a:off x="2691467" y="29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4" name="Google Shape;314;p22"/>
          <p:cNvSpPr/>
          <p:nvPr/>
        </p:nvSpPr>
        <p:spPr>
          <a:xfrm>
            <a:off x="2885067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5" name="Google Shape;315;p22"/>
          <p:cNvSpPr/>
          <p:nvPr/>
        </p:nvSpPr>
        <p:spPr>
          <a:xfrm>
            <a:off x="3232551" y="3762451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6" name="Google Shape;316;p22"/>
          <p:cNvSpPr/>
          <p:nvPr/>
        </p:nvSpPr>
        <p:spPr>
          <a:xfrm>
            <a:off x="2695317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7" name="Google Shape;317;p22"/>
          <p:cNvSpPr/>
          <p:nvPr/>
        </p:nvSpPr>
        <p:spPr>
          <a:xfrm>
            <a:off x="3697733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8" name="Google Shape;318;p22"/>
          <p:cNvSpPr/>
          <p:nvPr/>
        </p:nvSpPr>
        <p:spPr>
          <a:xfrm>
            <a:off x="4343000" y="3093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9" name="Google Shape;319;p22"/>
          <p:cNvSpPr/>
          <p:nvPr/>
        </p:nvSpPr>
        <p:spPr>
          <a:xfrm>
            <a:off x="3891333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0" name="Google Shape;320;p22"/>
          <p:cNvSpPr/>
          <p:nvPr/>
        </p:nvSpPr>
        <p:spPr>
          <a:xfrm>
            <a:off x="47302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1" name="Google Shape;321;p22"/>
          <p:cNvSpPr/>
          <p:nvPr/>
        </p:nvSpPr>
        <p:spPr>
          <a:xfrm>
            <a:off x="2462733" y="4719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2" name="Google Shape;322;p22"/>
          <p:cNvSpPr/>
          <p:nvPr/>
        </p:nvSpPr>
        <p:spPr>
          <a:xfrm>
            <a:off x="4084933" y="4524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3" name="Google Shape;323;p22"/>
          <p:cNvSpPr/>
          <p:nvPr/>
        </p:nvSpPr>
        <p:spPr>
          <a:xfrm>
            <a:off x="4084933" y="3709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4" name="Google Shape;324;p22"/>
          <p:cNvSpPr/>
          <p:nvPr/>
        </p:nvSpPr>
        <p:spPr>
          <a:xfrm>
            <a:off x="4536600" y="4109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5" name="Google Shape;325;p22"/>
          <p:cNvSpPr/>
          <p:nvPr/>
        </p:nvSpPr>
        <p:spPr>
          <a:xfrm>
            <a:off x="4983200" y="384806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6" name="Google Shape;326;p22"/>
          <p:cNvSpPr/>
          <p:nvPr/>
        </p:nvSpPr>
        <p:spPr>
          <a:xfrm>
            <a:off x="3891333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7" name="Google Shape;327;p22"/>
          <p:cNvSpPr/>
          <p:nvPr/>
        </p:nvSpPr>
        <p:spPr>
          <a:xfrm>
            <a:off x="3078667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8" name="Google Shape;328;p22"/>
          <p:cNvSpPr/>
          <p:nvPr/>
        </p:nvSpPr>
        <p:spPr>
          <a:xfrm>
            <a:off x="4536600" y="4978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9" name="Google Shape;329;p22"/>
          <p:cNvSpPr/>
          <p:nvPr/>
        </p:nvSpPr>
        <p:spPr>
          <a:xfrm>
            <a:off x="5276200" y="44003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0" name="Google Shape;330;p22"/>
          <p:cNvSpPr/>
          <p:nvPr/>
        </p:nvSpPr>
        <p:spPr>
          <a:xfrm>
            <a:off x="5080000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1" name="Google Shape;331;p22"/>
          <p:cNvSpPr/>
          <p:nvPr/>
        </p:nvSpPr>
        <p:spPr>
          <a:xfrm>
            <a:off x="3305200" y="48376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2" name="Google Shape;332;p22"/>
          <p:cNvSpPr/>
          <p:nvPr/>
        </p:nvSpPr>
        <p:spPr>
          <a:xfrm>
            <a:off x="3078667" y="439176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3" name="Google Shape;333;p22"/>
          <p:cNvSpPr/>
          <p:nvPr/>
        </p:nvSpPr>
        <p:spPr>
          <a:xfrm>
            <a:off x="3498800" y="43033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4" name="Google Shape;334;p22"/>
          <p:cNvSpPr/>
          <p:nvPr/>
        </p:nvSpPr>
        <p:spPr>
          <a:xfrm>
            <a:off x="4645267" y="3398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5" name="Google Shape;335;p22"/>
          <p:cNvSpPr/>
          <p:nvPr/>
        </p:nvSpPr>
        <p:spPr>
          <a:xfrm>
            <a:off x="5080000" y="298601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6" name="Google Shape;336;p22"/>
          <p:cNvSpPr/>
          <p:nvPr/>
        </p:nvSpPr>
        <p:spPr>
          <a:xfrm>
            <a:off x="5469800" y="50759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7" name="Google Shape;337;p22"/>
          <p:cNvSpPr/>
          <p:nvPr/>
        </p:nvSpPr>
        <p:spPr>
          <a:xfrm>
            <a:off x="5366033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8" name="Google Shape;338;p22"/>
          <p:cNvSpPr/>
          <p:nvPr/>
        </p:nvSpPr>
        <p:spPr>
          <a:xfrm>
            <a:off x="56634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9" name="Google Shape;339;p22"/>
          <p:cNvSpPr/>
          <p:nvPr/>
        </p:nvSpPr>
        <p:spPr>
          <a:xfrm>
            <a:off x="4838867" y="4669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40" name="Google Shape;340;p22"/>
          <p:cNvSpPr/>
          <p:nvPr/>
        </p:nvSpPr>
        <p:spPr>
          <a:xfrm>
            <a:off x="5857000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41" name="Google Shape;341;p22"/>
          <p:cNvSpPr/>
          <p:nvPr/>
        </p:nvSpPr>
        <p:spPr>
          <a:xfrm>
            <a:off x="6086800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42" name="Google Shape;342;p22"/>
          <p:cNvSpPr/>
          <p:nvPr/>
        </p:nvSpPr>
        <p:spPr>
          <a:xfrm>
            <a:off x="5857000" y="45939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43" name="Google Shape;343;p22"/>
          <p:cNvSpPr/>
          <p:nvPr/>
        </p:nvSpPr>
        <p:spPr>
          <a:xfrm>
            <a:off x="6467467" y="4303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44" name="Google Shape;344;p22"/>
          <p:cNvSpPr/>
          <p:nvPr/>
        </p:nvSpPr>
        <p:spPr>
          <a:xfrm>
            <a:off x="6268667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345" name="Google Shape;345;p22"/>
          <p:cNvCxnSpPr/>
          <p:nvPr/>
        </p:nvCxnSpPr>
        <p:spPr>
          <a:xfrm>
            <a:off x="1913344" y="2794800"/>
            <a:ext cx="3805200" cy="3375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6" name="Google Shape;346;p22"/>
          <p:cNvSpPr/>
          <p:nvPr/>
        </p:nvSpPr>
        <p:spPr>
          <a:xfrm>
            <a:off x="11695400" y="212529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>
            <a:spLocks noGrp="1"/>
          </p:cNvSpPr>
          <p:nvPr>
            <p:ph type="title"/>
          </p:nvPr>
        </p:nvSpPr>
        <p:spPr>
          <a:xfrm>
            <a:off x="609600" y="696913"/>
            <a:ext cx="10972800" cy="106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E46102"/>
                </a:solidFill>
              </a:rPr>
              <a:t>Data Balancing</a:t>
            </a:r>
            <a:endParaRPr dirty="0">
              <a:solidFill>
                <a:srgbClr val="E46102"/>
              </a:solidFill>
            </a:endParaRPr>
          </a:p>
        </p:txBody>
      </p:sp>
      <p:sp>
        <p:nvSpPr>
          <p:cNvPr id="352" name="Google Shape;352;p23"/>
          <p:cNvSpPr txBox="1"/>
          <p:nvPr/>
        </p:nvSpPr>
        <p:spPr>
          <a:xfrm>
            <a:off x="7658733" y="1456633"/>
            <a:ext cx="4349600" cy="14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b="1"/>
              <a:t>Oversample</a:t>
            </a:r>
            <a:endParaRPr sz="3200" b="1"/>
          </a:p>
          <a:p>
            <a:pPr marL="1219170" lvl="1" indent="-457189">
              <a:buSzPts val="1800"/>
              <a:buChar char="○"/>
            </a:pPr>
            <a:r>
              <a:rPr lang="en"/>
              <a:t>Synthetic points </a:t>
            </a:r>
            <a:endParaRPr/>
          </a:p>
          <a:p>
            <a:pPr marL="1219170"/>
            <a:endParaRPr/>
          </a:p>
        </p:txBody>
      </p:sp>
      <p:sp>
        <p:nvSpPr>
          <p:cNvPr id="353" name="Google Shape;353;p23"/>
          <p:cNvSpPr txBox="1"/>
          <p:nvPr/>
        </p:nvSpPr>
        <p:spPr>
          <a:xfrm>
            <a:off x="7847000" y="3021567"/>
            <a:ext cx="3848400" cy="3191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Error</a:t>
            </a:r>
            <a:r>
              <a:rPr lang="en" sz="3200"/>
              <a:t>: 4</a:t>
            </a:r>
            <a:endParaRPr sz="3200"/>
          </a:p>
          <a:p>
            <a:r>
              <a:rPr lang="en" sz="3200" b="1"/>
              <a:t>Accuracy</a:t>
            </a:r>
            <a:r>
              <a:rPr lang="en" sz="3200"/>
              <a:t>: </a:t>
            </a:r>
            <a:endParaRPr sz="3200"/>
          </a:p>
          <a:p>
            <a:r>
              <a:rPr lang="en" sz="3200"/>
              <a:t>29 / 33 = 88%</a:t>
            </a:r>
            <a:endParaRPr sz="3200"/>
          </a:p>
          <a:p>
            <a:r>
              <a:rPr lang="en" sz="3200" b="1"/>
              <a:t>Precision   </a:t>
            </a:r>
            <a:r>
              <a:rPr lang="en" sz="3200"/>
              <a:t>:</a:t>
            </a:r>
            <a:endParaRPr sz="3200"/>
          </a:p>
          <a:p>
            <a:r>
              <a:rPr lang="en" sz="3200"/>
              <a:t>3 / 7 = 43%</a:t>
            </a:r>
            <a:endParaRPr sz="3200"/>
          </a:p>
          <a:p>
            <a:r>
              <a:rPr lang="en" sz="3200" b="1">
                <a:solidFill>
                  <a:schemeClr val="dk1"/>
                </a:solidFill>
              </a:rPr>
              <a:t>Recall   </a:t>
            </a:r>
            <a:r>
              <a:rPr lang="en" sz="3200">
                <a:solidFill>
                  <a:schemeClr val="dk1"/>
                </a:solidFill>
              </a:rPr>
              <a:t>: 100%</a:t>
            </a:r>
            <a:endParaRPr sz="3200"/>
          </a:p>
        </p:txBody>
      </p:sp>
      <p:sp>
        <p:nvSpPr>
          <p:cNvPr id="354" name="Google Shape;354;p23"/>
          <p:cNvSpPr/>
          <p:nvPr/>
        </p:nvSpPr>
        <p:spPr>
          <a:xfrm>
            <a:off x="9899600" y="475269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55" name="Google Shape;355;p23"/>
          <p:cNvSpPr/>
          <p:nvPr/>
        </p:nvSpPr>
        <p:spPr>
          <a:xfrm>
            <a:off x="9290000" y="5688595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56" name="Google Shape;356;p23"/>
          <p:cNvSpPr/>
          <p:nvPr/>
        </p:nvSpPr>
        <p:spPr>
          <a:xfrm>
            <a:off x="11257505" y="2132595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357" name="Google Shape;357;p23"/>
          <p:cNvCxnSpPr/>
          <p:nvPr/>
        </p:nvCxnSpPr>
        <p:spPr>
          <a:xfrm rot="10800000">
            <a:off x="1499300" y="2020667"/>
            <a:ext cx="0" cy="384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" name="Google Shape;358;p23"/>
          <p:cNvCxnSpPr/>
          <p:nvPr/>
        </p:nvCxnSpPr>
        <p:spPr>
          <a:xfrm>
            <a:off x="1477801" y="5847568"/>
            <a:ext cx="5924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9" name="Google Shape;359;p23"/>
          <p:cNvSpPr/>
          <p:nvPr/>
        </p:nvSpPr>
        <p:spPr>
          <a:xfrm>
            <a:off x="33052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0" name="Google Shape;360;p23"/>
          <p:cNvSpPr/>
          <p:nvPr/>
        </p:nvSpPr>
        <p:spPr>
          <a:xfrm>
            <a:off x="2691467" y="29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1" name="Google Shape;361;p23"/>
          <p:cNvSpPr/>
          <p:nvPr/>
        </p:nvSpPr>
        <p:spPr>
          <a:xfrm>
            <a:off x="2885067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2" name="Google Shape;362;p23"/>
          <p:cNvSpPr/>
          <p:nvPr/>
        </p:nvSpPr>
        <p:spPr>
          <a:xfrm>
            <a:off x="3232551" y="3762451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3" name="Google Shape;363;p23"/>
          <p:cNvSpPr/>
          <p:nvPr/>
        </p:nvSpPr>
        <p:spPr>
          <a:xfrm>
            <a:off x="2695317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4" name="Google Shape;364;p23"/>
          <p:cNvSpPr/>
          <p:nvPr/>
        </p:nvSpPr>
        <p:spPr>
          <a:xfrm>
            <a:off x="3697733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5" name="Google Shape;365;p23"/>
          <p:cNvSpPr/>
          <p:nvPr/>
        </p:nvSpPr>
        <p:spPr>
          <a:xfrm>
            <a:off x="4343000" y="3093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6" name="Google Shape;366;p23"/>
          <p:cNvSpPr/>
          <p:nvPr/>
        </p:nvSpPr>
        <p:spPr>
          <a:xfrm>
            <a:off x="3891333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7" name="Google Shape;367;p23"/>
          <p:cNvSpPr/>
          <p:nvPr/>
        </p:nvSpPr>
        <p:spPr>
          <a:xfrm>
            <a:off x="47302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8" name="Google Shape;368;p23"/>
          <p:cNvSpPr/>
          <p:nvPr/>
        </p:nvSpPr>
        <p:spPr>
          <a:xfrm>
            <a:off x="2462733" y="4719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9" name="Google Shape;369;p23"/>
          <p:cNvSpPr/>
          <p:nvPr/>
        </p:nvSpPr>
        <p:spPr>
          <a:xfrm>
            <a:off x="4084933" y="4524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0" name="Google Shape;370;p23"/>
          <p:cNvSpPr/>
          <p:nvPr/>
        </p:nvSpPr>
        <p:spPr>
          <a:xfrm>
            <a:off x="4084933" y="3709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1" name="Google Shape;371;p23"/>
          <p:cNvSpPr/>
          <p:nvPr/>
        </p:nvSpPr>
        <p:spPr>
          <a:xfrm>
            <a:off x="4536600" y="4109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2" name="Google Shape;372;p23"/>
          <p:cNvSpPr/>
          <p:nvPr/>
        </p:nvSpPr>
        <p:spPr>
          <a:xfrm>
            <a:off x="4983200" y="384806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3" name="Google Shape;373;p23"/>
          <p:cNvSpPr/>
          <p:nvPr/>
        </p:nvSpPr>
        <p:spPr>
          <a:xfrm>
            <a:off x="3891333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4" name="Google Shape;374;p23"/>
          <p:cNvSpPr/>
          <p:nvPr/>
        </p:nvSpPr>
        <p:spPr>
          <a:xfrm>
            <a:off x="3078667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5" name="Google Shape;375;p23"/>
          <p:cNvSpPr/>
          <p:nvPr/>
        </p:nvSpPr>
        <p:spPr>
          <a:xfrm>
            <a:off x="4536600" y="4978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6" name="Google Shape;376;p23"/>
          <p:cNvSpPr/>
          <p:nvPr/>
        </p:nvSpPr>
        <p:spPr>
          <a:xfrm>
            <a:off x="5276200" y="44003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7" name="Google Shape;377;p23"/>
          <p:cNvSpPr/>
          <p:nvPr/>
        </p:nvSpPr>
        <p:spPr>
          <a:xfrm>
            <a:off x="5080000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8" name="Google Shape;378;p23"/>
          <p:cNvSpPr/>
          <p:nvPr/>
        </p:nvSpPr>
        <p:spPr>
          <a:xfrm>
            <a:off x="3305200" y="48376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9" name="Google Shape;379;p23"/>
          <p:cNvSpPr/>
          <p:nvPr/>
        </p:nvSpPr>
        <p:spPr>
          <a:xfrm>
            <a:off x="3078667" y="439176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0" name="Google Shape;380;p23"/>
          <p:cNvSpPr/>
          <p:nvPr/>
        </p:nvSpPr>
        <p:spPr>
          <a:xfrm>
            <a:off x="3498800" y="43033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1" name="Google Shape;381;p23"/>
          <p:cNvSpPr/>
          <p:nvPr/>
        </p:nvSpPr>
        <p:spPr>
          <a:xfrm>
            <a:off x="4645267" y="3398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2" name="Google Shape;382;p23"/>
          <p:cNvSpPr/>
          <p:nvPr/>
        </p:nvSpPr>
        <p:spPr>
          <a:xfrm>
            <a:off x="5080000" y="298601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3" name="Google Shape;383;p23"/>
          <p:cNvSpPr/>
          <p:nvPr/>
        </p:nvSpPr>
        <p:spPr>
          <a:xfrm>
            <a:off x="5469800" y="50759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4" name="Google Shape;384;p23"/>
          <p:cNvSpPr/>
          <p:nvPr/>
        </p:nvSpPr>
        <p:spPr>
          <a:xfrm>
            <a:off x="5366033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5" name="Google Shape;385;p23"/>
          <p:cNvSpPr/>
          <p:nvPr/>
        </p:nvSpPr>
        <p:spPr>
          <a:xfrm>
            <a:off x="56634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6" name="Google Shape;386;p23"/>
          <p:cNvSpPr/>
          <p:nvPr/>
        </p:nvSpPr>
        <p:spPr>
          <a:xfrm>
            <a:off x="4838867" y="4669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7" name="Google Shape;387;p23"/>
          <p:cNvSpPr/>
          <p:nvPr/>
        </p:nvSpPr>
        <p:spPr>
          <a:xfrm>
            <a:off x="5857000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8" name="Google Shape;388;p23"/>
          <p:cNvSpPr/>
          <p:nvPr/>
        </p:nvSpPr>
        <p:spPr>
          <a:xfrm>
            <a:off x="6086800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9" name="Google Shape;389;p23"/>
          <p:cNvSpPr/>
          <p:nvPr/>
        </p:nvSpPr>
        <p:spPr>
          <a:xfrm>
            <a:off x="5857000" y="45939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0" name="Google Shape;390;p23"/>
          <p:cNvSpPr/>
          <p:nvPr/>
        </p:nvSpPr>
        <p:spPr>
          <a:xfrm>
            <a:off x="6467467" y="4303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1" name="Google Shape;391;p23"/>
          <p:cNvSpPr/>
          <p:nvPr/>
        </p:nvSpPr>
        <p:spPr>
          <a:xfrm>
            <a:off x="6268667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392" name="Google Shape;392;p23"/>
          <p:cNvCxnSpPr/>
          <p:nvPr/>
        </p:nvCxnSpPr>
        <p:spPr>
          <a:xfrm>
            <a:off x="1913344" y="2794800"/>
            <a:ext cx="3805200" cy="3375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" name="Google Shape;393;p23"/>
          <p:cNvSpPr/>
          <p:nvPr/>
        </p:nvSpPr>
        <p:spPr>
          <a:xfrm>
            <a:off x="3281867" y="45949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4" name="Google Shape;394;p23"/>
          <p:cNvSpPr/>
          <p:nvPr/>
        </p:nvSpPr>
        <p:spPr>
          <a:xfrm>
            <a:off x="3281867" y="43917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5" name="Google Shape;395;p23"/>
          <p:cNvSpPr/>
          <p:nvPr/>
        </p:nvSpPr>
        <p:spPr>
          <a:xfrm>
            <a:off x="3442069" y="4637964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6" name="Google Shape;396;p23"/>
          <p:cNvSpPr/>
          <p:nvPr/>
        </p:nvSpPr>
        <p:spPr>
          <a:xfrm>
            <a:off x="3180267" y="46965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7" name="Google Shape;397;p23"/>
          <p:cNvSpPr/>
          <p:nvPr/>
        </p:nvSpPr>
        <p:spPr>
          <a:xfrm>
            <a:off x="3180267" y="44933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8" name="Google Shape;398;p23"/>
          <p:cNvSpPr/>
          <p:nvPr/>
        </p:nvSpPr>
        <p:spPr>
          <a:xfrm>
            <a:off x="3078667" y="45949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9" name="Google Shape;399;p23"/>
          <p:cNvSpPr/>
          <p:nvPr/>
        </p:nvSpPr>
        <p:spPr>
          <a:xfrm>
            <a:off x="3078667" y="46965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00" name="Google Shape;400;p23"/>
          <p:cNvSpPr/>
          <p:nvPr/>
        </p:nvSpPr>
        <p:spPr>
          <a:xfrm>
            <a:off x="3383467" y="44933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01" name="Google Shape;401;p23"/>
          <p:cNvSpPr/>
          <p:nvPr/>
        </p:nvSpPr>
        <p:spPr>
          <a:xfrm>
            <a:off x="3485067" y="47981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02" name="Google Shape;402;p23"/>
          <p:cNvSpPr/>
          <p:nvPr/>
        </p:nvSpPr>
        <p:spPr>
          <a:xfrm>
            <a:off x="3281867" y="4333164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03" name="Google Shape;403;p23"/>
          <p:cNvSpPr/>
          <p:nvPr/>
        </p:nvSpPr>
        <p:spPr>
          <a:xfrm>
            <a:off x="3404965" y="4471868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04" name="Google Shape;404;p23"/>
          <p:cNvSpPr/>
          <p:nvPr/>
        </p:nvSpPr>
        <p:spPr>
          <a:xfrm>
            <a:off x="3485067" y="4551969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05" name="Google Shape;405;p23"/>
          <p:cNvSpPr/>
          <p:nvPr/>
        </p:nvSpPr>
        <p:spPr>
          <a:xfrm>
            <a:off x="3180267" y="4761061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06" name="Google Shape;406;p23"/>
          <p:cNvSpPr/>
          <p:nvPr/>
        </p:nvSpPr>
        <p:spPr>
          <a:xfrm>
            <a:off x="3485067" y="46965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4"/>
          <p:cNvSpPr/>
          <p:nvPr/>
        </p:nvSpPr>
        <p:spPr>
          <a:xfrm>
            <a:off x="4355900" y="3637067"/>
            <a:ext cx="1483600" cy="154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12" name="Google Shape;412;p24"/>
          <p:cNvSpPr txBox="1">
            <a:spLocks noGrp="1"/>
          </p:cNvSpPr>
          <p:nvPr>
            <p:ph type="title"/>
          </p:nvPr>
        </p:nvSpPr>
        <p:spPr>
          <a:xfrm>
            <a:off x="609600" y="499115"/>
            <a:ext cx="10972800" cy="101691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rgbClr val="E46102"/>
                </a:solidFill>
              </a:rPr>
              <a:t>Synthetic Minority Oversampling </a:t>
            </a:r>
            <a:r>
              <a:rPr lang="en" sz="3200" dirty="0" err="1">
                <a:solidFill>
                  <a:srgbClr val="E46102"/>
                </a:solidFill>
              </a:rPr>
              <a:t>TEchnique</a:t>
            </a:r>
            <a:r>
              <a:rPr lang="en" sz="3200" dirty="0">
                <a:solidFill>
                  <a:srgbClr val="E46102"/>
                </a:solidFill>
              </a:rPr>
              <a:t> (SMOTE)</a:t>
            </a:r>
            <a:endParaRPr sz="3200" dirty="0">
              <a:solidFill>
                <a:srgbClr val="E46102"/>
              </a:solidFill>
            </a:endParaRPr>
          </a:p>
        </p:txBody>
      </p:sp>
      <p:cxnSp>
        <p:nvCxnSpPr>
          <p:cNvPr id="413" name="Google Shape;413;p24"/>
          <p:cNvCxnSpPr/>
          <p:nvPr/>
        </p:nvCxnSpPr>
        <p:spPr>
          <a:xfrm rot="10800000">
            <a:off x="3124900" y="2325467"/>
            <a:ext cx="0" cy="384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" name="Google Shape;414;p24"/>
          <p:cNvCxnSpPr/>
          <p:nvPr/>
        </p:nvCxnSpPr>
        <p:spPr>
          <a:xfrm>
            <a:off x="3103401" y="6152368"/>
            <a:ext cx="5924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5" name="Google Shape;415;p24"/>
          <p:cNvSpPr/>
          <p:nvPr/>
        </p:nvSpPr>
        <p:spPr>
          <a:xfrm>
            <a:off x="4231300" y="35402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16" name="Google Shape;416;p24"/>
          <p:cNvSpPr/>
          <p:nvPr/>
        </p:nvSpPr>
        <p:spPr>
          <a:xfrm>
            <a:off x="5737300" y="5089833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17" name="Google Shape;417;p24"/>
          <p:cNvSpPr/>
          <p:nvPr/>
        </p:nvSpPr>
        <p:spPr>
          <a:xfrm>
            <a:off x="4628100" y="4509503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18" name="Google Shape;418;p24"/>
          <p:cNvSpPr txBox="1"/>
          <p:nvPr/>
        </p:nvSpPr>
        <p:spPr>
          <a:xfrm>
            <a:off x="7089000" y="2483333"/>
            <a:ext cx="4057200" cy="23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(x1,y1) and (x2,y2)</a:t>
            </a:r>
            <a:endParaRPr sz="3200"/>
          </a:p>
          <a:p>
            <a:r>
              <a:rPr lang="en" sz="3200"/>
              <a:t> --&gt; (xs, ys)</a:t>
            </a:r>
            <a:endParaRPr sz="3200"/>
          </a:p>
          <a:p>
            <a:endParaRPr sz="3200"/>
          </a:p>
          <a:p>
            <a:r>
              <a:rPr lang="en" sz="3200"/>
              <a:t>xs = (x2-x1)*a+x1 = a*x2+(1-a)*x1</a:t>
            </a:r>
            <a:endParaRPr sz="3200"/>
          </a:p>
          <a:p>
            <a:r>
              <a:rPr lang="en" sz="3200"/>
              <a:t>ys = </a:t>
            </a:r>
            <a:r>
              <a:rPr lang="en" sz="3200">
                <a:solidFill>
                  <a:schemeClr val="dk1"/>
                </a:solidFill>
              </a:rPr>
              <a:t>b*y2+(1-b)*y1</a:t>
            </a:r>
            <a:endParaRPr sz="3200">
              <a:solidFill>
                <a:schemeClr val="dk1"/>
              </a:solidFill>
            </a:endParaRPr>
          </a:p>
          <a:p>
            <a:r>
              <a:rPr lang="en" sz="3200">
                <a:solidFill>
                  <a:schemeClr val="dk1"/>
                </a:solidFill>
              </a:rPr>
              <a:t>0&lt;a&lt;1</a:t>
            </a:r>
            <a:endParaRPr sz="3200">
              <a:solidFill>
                <a:schemeClr val="dk1"/>
              </a:solidFill>
            </a:endParaRPr>
          </a:p>
          <a:p>
            <a:r>
              <a:rPr lang="en" sz="3200">
                <a:solidFill>
                  <a:schemeClr val="dk1"/>
                </a:solidFill>
              </a:rPr>
              <a:t>0&lt;b&lt;1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419" name="Google Shape;419;p24"/>
          <p:cNvSpPr txBox="1"/>
          <p:nvPr/>
        </p:nvSpPr>
        <p:spPr>
          <a:xfrm>
            <a:off x="3840467" y="3139600"/>
            <a:ext cx="1125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(x1,y1)</a:t>
            </a:r>
            <a:endParaRPr sz="3200"/>
          </a:p>
        </p:txBody>
      </p:sp>
      <p:sp>
        <p:nvSpPr>
          <p:cNvPr id="420" name="Google Shape;420;p24"/>
          <p:cNvSpPr txBox="1"/>
          <p:nvPr/>
        </p:nvSpPr>
        <p:spPr>
          <a:xfrm>
            <a:off x="5271300" y="5185067"/>
            <a:ext cx="1125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(x2,y2)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6"/>
          <p:cNvSpPr txBox="1">
            <a:spLocks noGrp="1"/>
          </p:cNvSpPr>
          <p:nvPr>
            <p:ph type="title"/>
          </p:nvPr>
        </p:nvSpPr>
        <p:spPr>
          <a:xfrm>
            <a:off x="609600" y="696913"/>
            <a:ext cx="10972800" cy="106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E46102"/>
                </a:solidFill>
              </a:rPr>
              <a:t>Balanced model learning</a:t>
            </a:r>
            <a:endParaRPr dirty="0">
              <a:solidFill>
                <a:srgbClr val="E46102"/>
              </a:solidFill>
            </a:endParaRPr>
          </a:p>
        </p:txBody>
      </p:sp>
      <p:sp>
        <p:nvSpPr>
          <p:cNvPr id="433" name="Google Shape;433;p26"/>
          <p:cNvSpPr txBox="1"/>
          <p:nvPr/>
        </p:nvSpPr>
        <p:spPr>
          <a:xfrm>
            <a:off x="1268400" y="1909533"/>
            <a:ext cx="9975200" cy="39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/>
              <a:t>Penalize more on False Negatives (misclassifying a minority class data as the majority class)</a:t>
            </a:r>
            <a:endParaRPr sz="3200"/>
          </a:p>
          <a:p>
            <a:pPr marL="609585" indent="-507987">
              <a:buSzPts val="2400"/>
              <a:buChar char="●"/>
            </a:pPr>
            <a:r>
              <a:rPr lang="en" sz="3200"/>
              <a:t>By putting different </a:t>
            </a:r>
            <a:r>
              <a:rPr lang="en" sz="3200" b="1"/>
              <a:t>weights </a:t>
            </a:r>
            <a:r>
              <a:rPr lang="en" sz="3200"/>
              <a:t>on False Positives and False Negatives</a:t>
            </a:r>
            <a:endParaRPr sz="3200"/>
          </a:p>
          <a:p>
            <a:pPr marL="609585" indent="-507987">
              <a:buSzPts val="2400"/>
              <a:buChar char="●"/>
            </a:pPr>
            <a:r>
              <a:rPr lang="en" sz="3200"/>
              <a:t>Actually works the </a:t>
            </a:r>
            <a:r>
              <a:rPr lang="en" sz="3200" b="1"/>
              <a:t>same </a:t>
            </a:r>
            <a:r>
              <a:rPr lang="en" sz="3200"/>
              <a:t>as </a:t>
            </a:r>
            <a:r>
              <a:rPr lang="en" sz="3200" b="1"/>
              <a:t>oversampling </a:t>
            </a:r>
            <a:r>
              <a:rPr lang="en" sz="3200"/>
              <a:t>(duplicate minority class data X times == </a:t>
            </a:r>
            <a:endParaRPr sz="3200"/>
          </a:p>
          <a:p>
            <a:pPr marL="609585"/>
            <a:r>
              <a:rPr lang="en" sz="3200"/>
              <a:t>w of FN = X times w of FP)</a:t>
            </a:r>
            <a:endParaRPr sz="3200"/>
          </a:p>
          <a:p>
            <a:pPr marL="609585" indent="-507987">
              <a:buSzPts val="2400"/>
              <a:buChar char="●"/>
            </a:pPr>
            <a:r>
              <a:rPr lang="en" sz="3200"/>
              <a:t>But can take non-integer X values.</a:t>
            </a: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7"/>
          <p:cNvSpPr txBox="1">
            <a:spLocks noGrp="1"/>
          </p:cNvSpPr>
          <p:nvPr>
            <p:ph type="title"/>
          </p:nvPr>
        </p:nvSpPr>
        <p:spPr>
          <a:xfrm>
            <a:off x="609600" y="696913"/>
            <a:ext cx="10972800" cy="106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E46102"/>
                </a:solidFill>
              </a:rPr>
              <a:t>Balanced model learning</a:t>
            </a:r>
            <a:endParaRPr dirty="0">
              <a:solidFill>
                <a:srgbClr val="E46102"/>
              </a:solidFill>
            </a:endParaRPr>
          </a:p>
        </p:txBody>
      </p:sp>
      <p:cxnSp>
        <p:nvCxnSpPr>
          <p:cNvPr id="439" name="Google Shape;439;p27"/>
          <p:cNvCxnSpPr/>
          <p:nvPr/>
        </p:nvCxnSpPr>
        <p:spPr>
          <a:xfrm rot="10800000">
            <a:off x="1499300" y="2020667"/>
            <a:ext cx="0" cy="384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" name="Google Shape;440;p27"/>
          <p:cNvCxnSpPr/>
          <p:nvPr/>
        </p:nvCxnSpPr>
        <p:spPr>
          <a:xfrm>
            <a:off x="1477801" y="5847568"/>
            <a:ext cx="5924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1" name="Google Shape;441;p27"/>
          <p:cNvSpPr/>
          <p:nvPr/>
        </p:nvSpPr>
        <p:spPr>
          <a:xfrm>
            <a:off x="33052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42" name="Google Shape;442;p27"/>
          <p:cNvSpPr/>
          <p:nvPr/>
        </p:nvSpPr>
        <p:spPr>
          <a:xfrm>
            <a:off x="2691467" y="29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43" name="Google Shape;443;p27"/>
          <p:cNvSpPr/>
          <p:nvPr/>
        </p:nvSpPr>
        <p:spPr>
          <a:xfrm>
            <a:off x="2885067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44" name="Google Shape;444;p27"/>
          <p:cNvSpPr/>
          <p:nvPr/>
        </p:nvSpPr>
        <p:spPr>
          <a:xfrm>
            <a:off x="3232551" y="3762451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45" name="Google Shape;445;p27"/>
          <p:cNvSpPr/>
          <p:nvPr/>
        </p:nvSpPr>
        <p:spPr>
          <a:xfrm>
            <a:off x="2695317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46" name="Google Shape;446;p27"/>
          <p:cNvSpPr/>
          <p:nvPr/>
        </p:nvSpPr>
        <p:spPr>
          <a:xfrm>
            <a:off x="3697733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47" name="Google Shape;447;p27"/>
          <p:cNvSpPr/>
          <p:nvPr/>
        </p:nvSpPr>
        <p:spPr>
          <a:xfrm>
            <a:off x="4343000" y="3093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48" name="Google Shape;448;p27"/>
          <p:cNvSpPr/>
          <p:nvPr/>
        </p:nvSpPr>
        <p:spPr>
          <a:xfrm>
            <a:off x="3891333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49" name="Google Shape;449;p27"/>
          <p:cNvSpPr/>
          <p:nvPr/>
        </p:nvSpPr>
        <p:spPr>
          <a:xfrm>
            <a:off x="47302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0" name="Google Shape;450;p27"/>
          <p:cNvSpPr/>
          <p:nvPr/>
        </p:nvSpPr>
        <p:spPr>
          <a:xfrm>
            <a:off x="2462733" y="4719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1" name="Google Shape;451;p27"/>
          <p:cNvSpPr/>
          <p:nvPr/>
        </p:nvSpPr>
        <p:spPr>
          <a:xfrm>
            <a:off x="4084933" y="4524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2" name="Google Shape;452;p27"/>
          <p:cNvSpPr/>
          <p:nvPr/>
        </p:nvSpPr>
        <p:spPr>
          <a:xfrm>
            <a:off x="4084933" y="3709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3" name="Google Shape;453;p27"/>
          <p:cNvSpPr/>
          <p:nvPr/>
        </p:nvSpPr>
        <p:spPr>
          <a:xfrm>
            <a:off x="4536600" y="4109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4" name="Google Shape;454;p27"/>
          <p:cNvSpPr/>
          <p:nvPr/>
        </p:nvSpPr>
        <p:spPr>
          <a:xfrm>
            <a:off x="4983200" y="384806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5" name="Google Shape;455;p27"/>
          <p:cNvSpPr/>
          <p:nvPr/>
        </p:nvSpPr>
        <p:spPr>
          <a:xfrm>
            <a:off x="3891333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6" name="Google Shape;456;p27"/>
          <p:cNvSpPr/>
          <p:nvPr/>
        </p:nvSpPr>
        <p:spPr>
          <a:xfrm>
            <a:off x="3078667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7" name="Google Shape;457;p27"/>
          <p:cNvSpPr/>
          <p:nvPr/>
        </p:nvSpPr>
        <p:spPr>
          <a:xfrm>
            <a:off x="4536600" y="4978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8" name="Google Shape;458;p27"/>
          <p:cNvSpPr/>
          <p:nvPr/>
        </p:nvSpPr>
        <p:spPr>
          <a:xfrm>
            <a:off x="5276200" y="44003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9" name="Google Shape;459;p27"/>
          <p:cNvSpPr/>
          <p:nvPr/>
        </p:nvSpPr>
        <p:spPr>
          <a:xfrm>
            <a:off x="5080000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0" name="Google Shape;460;p27"/>
          <p:cNvSpPr/>
          <p:nvPr/>
        </p:nvSpPr>
        <p:spPr>
          <a:xfrm>
            <a:off x="3305200" y="48376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1" name="Google Shape;461;p27"/>
          <p:cNvSpPr/>
          <p:nvPr/>
        </p:nvSpPr>
        <p:spPr>
          <a:xfrm>
            <a:off x="3078667" y="439176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2" name="Google Shape;462;p27"/>
          <p:cNvSpPr/>
          <p:nvPr/>
        </p:nvSpPr>
        <p:spPr>
          <a:xfrm>
            <a:off x="3498800" y="43033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3" name="Google Shape;463;p27"/>
          <p:cNvSpPr/>
          <p:nvPr/>
        </p:nvSpPr>
        <p:spPr>
          <a:xfrm>
            <a:off x="4645267" y="3398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4" name="Google Shape;464;p27"/>
          <p:cNvSpPr/>
          <p:nvPr/>
        </p:nvSpPr>
        <p:spPr>
          <a:xfrm>
            <a:off x="5080000" y="298601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5" name="Google Shape;465;p27"/>
          <p:cNvSpPr/>
          <p:nvPr/>
        </p:nvSpPr>
        <p:spPr>
          <a:xfrm>
            <a:off x="5469800" y="50759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6" name="Google Shape;466;p27"/>
          <p:cNvSpPr/>
          <p:nvPr/>
        </p:nvSpPr>
        <p:spPr>
          <a:xfrm>
            <a:off x="5366033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7" name="Google Shape;467;p27"/>
          <p:cNvSpPr/>
          <p:nvPr/>
        </p:nvSpPr>
        <p:spPr>
          <a:xfrm>
            <a:off x="56634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8" name="Google Shape;468;p27"/>
          <p:cNvSpPr/>
          <p:nvPr/>
        </p:nvSpPr>
        <p:spPr>
          <a:xfrm>
            <a:off x="4838867" y="4669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9" name="Google Shape;469;p27"/>
          <p:cNvSpPr/>
          <p:nvPr/>
        </p:nvSpPr>
        <p:spPr>
          <a:xfrm>
            <a:off x="5857000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70" name="Google Shape;470;p27"/>
          <p:cNvSpPr/>
          <p:nvPr/>
        </p:nvSpPr>
        <p:spPr>
          <a:xfrm>
            <a:off x="6086800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71" name="Google Shape;471;p27"/>
          <p:cNvSpPr/>
          <p:nvPr/>
        </p:nvSpPr>
        <p:spPr>
          <a:xfrm>
            <a:off x="5857000" y="45939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72" name="Google Shape;472;p27"/>
          <p:cNvSpPr/>
          <p:nvPr/>
        </p:nvSpPr>
        <p:spPr>
          <a:xfrm>
            <a:off x="6467467" y="4303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73" name="Google Shape;473;p27"/>
          <p:cNvSpPr/>
          <p:nvPr/>
        </p:nvSpPr>
        <p:spPr>
          <a:xfrm>
            <a:off x="6268667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474" name="Google Shape;474;p27"/>
          <p:cNvCxnSpPr/>
          <p:nvPr/>
        </p:nvCxnSpPr>
        <p:spPr>
          <a:xfrm>
            <a:off x="1913344" y="2794800"/>
            <a:ext cx="3805200" cy="3375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5" name="Google Shape;475;p27"/>
          <p:cNvSpPr txBox="1"/>
          <p:nvPr/>
        </p:nvSpPr>
        <p:spPr>
          <a:xfrm>
            <a:off x="7513600" y="2178300"/>
            <a:ext cx="3805200" cy="1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Soft-margin linear SVM</a:t>
            </a:r>
            <a:r>
              <a:rPr lang="en"/>
              <a:t> </a:t>
            </a:r>
            <a:endParaRPr/>
          </a:p>
          <a:p>
            <a:pPr marL="1219170"/>
            <a:endParaRPr/>
          </a:p>
        </p:txBody>
      </p:sp>
      <p:pic>
        <p:nvPicPr>
          <p:cNvPr id="476" name="Google Shape;476;p27" descr="\frac{1}{2}||\vec{w}||^2 + \lambda\left[\frac{1}{n}\sum\limits_{i=1}^{n}W(y_i)\max{(0,1-y_i(\vec{w}_i\cdot\vec{x}_i-b))}\right]\\&#10;W(y_i) = \left\{\begin{matrix}10 &amp;y_i=-1 \\ 1 &amp; y_i=1\end{matrix}\right.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0532" y="4901197"/>
            <a:ext cx="4405797" cy="10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7" descr="\frac{1}{2}||\vec{w}||^2 + \lambda\left[\frac{1}{n}\sum\limits_{i=1}^{n}\max{(0,1-y_i(\vec{w}_i\cdot\vec{x}_i-b))}\right]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0533" y="3546934"/>
            <a:ext cx="4125067" cy="5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7"/>
          <p:cNvSpPr/>
          <p:nvPr/>
        </p:nvSpPr>
        <p:spPr>
          <a:xfrm>
            <a:off x="9351833" y="4256705"/>
            <a:ext cx="967600" cy="556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479" name="Google Shape;479;p27"/>
          <p:cNvCxnSpPr/>
          <p:nvPr/>
        </p:nvCxnSpPr>
        <p:spPr>
          <a:xfrm>
            <a:off x="412661" y="3103982"/>
            <a:ext cx="3439600" cy="3439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980388" y="1460956"/>
            <a:ext cx="10138528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 algn="ctr"/>
            <a:r>
              <a:rPr lang="en-US" dirty="0"/>
              <a:t>Attributions</a:t>
            </a:r>
          </a:p>
          <a:p>
            <a:pPr lvl="1"/>
            <a:r>
              <a:rPr lang="en-US" dirty="0"/>
              <a:t>Some of these slides are based on material from Prof </a:t>
            </a:r>
            <a:r>
              <a:rPr lang="en-US" dirty="0" err="1"/>
              <a:t>Zhe</a:t>
            </a:r>
            <a:r>
              <a:rPr lang="en-US" dirty="0"/>
              <a:t> Yu@ RIT.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Coding exercise is from Kaggle.com (it’s best place to practice!)</a:t>
            </a:r>
          </a:p>
        </p:txBody>
      </p:sp>
    </p:spTree>
    <p:extLst>
      <p:ext uri="{BB962C8B-B14F-4D97-AF65-F5344CB8AC3E}">
        <p14:creationId xmlns:p14="http://schemas.microsoft.com/office/powerpoint/2010/main" val="17728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2922211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Data Balancing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17173" y="1566397"/>
            <a:ext cx="10660981" cy="459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39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Data Balancing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17173" y="1566397"/>
            <a:ext cx="10660981" cy="459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700" dirty="0">
                <a:solidFill>
                  <a:srgbClr val="00669A"/>
                </a:solidFill>
                <a:latin typeface="Courier" pitchFamily="2" charset="0"/>
              </a:rPr>
              <a:t>from </a:t>
            </a:r>
            <a:r>
              <a:rPr lang="en-US" sz="1700" dirty="0" err="1">
                <a:solidFill>
                  <a:srgbClr val="00CDFF"/>
                </a:solidFill>
                <a:latin typeface="Courier" pitchFamily="2" charset="0"/>
              </a:rPr>
              <a:t>sklearn.model_selection</a:t>
            </a:r>
            <a:r>
              <a:rPr lang="en-US" sz="1700" dirty="0">
                <a:solidFill>
                  <a:srgbClr val="00CDFF"/>
                </a:solidFill>
                <a:latin typeface="Courier" pitchFamily="2" charset="0"/>
              </a:rPr>
              <a:t> </a:t>
            </a:r>
            <a:r>
              <a:rPr lang="en-US" sz="1700" dirty="0">
                <a:solidFill>
                  <a:srgbClr val="00669A"/>
                </a:solidFill>
                <a:latin typeface="Courier" pitchFamily="2" charset="0"/>
              </a:rPr>
              <a:t>import </a:t>
            </a:r>
            <a:r>
              <a:rPr lang="en-US" sz="1700" dirty="0" err="1">
                <a:solidFill>
                  <a:srgbClr val="000089"/>
                </a:solidFill>
                <a:latin typeface="Courier" pitchFamily="2" charset="0"/>
              </a:rPr>
              <a:t>train_test_split</a:t>
            </a:r>
            <a:endParaRPr lang="en-US" sz="1700" dirty="0">
              <a:solidFill>
                <a:srgbClr val="00CDFF"/>
              </a:solidFill>
              <a:latin typeface="Courier" pitchFamily="2" charset="0"/>
            </a:endParaRPr>
          </a:p>
          <a:p>
            <a:r>
              <a:rPr lang="en-US" sz="1700" dirty="0" err="1">
                <a:solidFill>
                  <a:srgbClr val="000089"/>
                </a:solidFill>
                <a:latin typeface="Courier" pitchFamily="2" charset="0"/>
              </a:rPr>
              <a:t>train_set</a:t>
            </a:r>
            <a:r>
              <a:rPr lang="en-US" sz="1700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sz="1700" dirty="0" err="1">
                <a:solidFill>
                  <a:srgbClr val="000089"/>
                </a:solidFill>
                <a:latin typeface="Courier" pitchFamily="2" charset="0"/>
              </a:rPr>
              <a:t>test_set</a:t>
            </a:r>
            <a:r>
              <a:rPr lang="en-US" sz="1700" dirty="0">
                <a:solidFill>
                  <a:srgbClr val="000089"/>
                </a:solidFill>
                <a:latin typeface="Courier" pitchFamily="2" charset="0"/>
              </a:rPr>
              <a:t> </a:t>
            </a:r>
            <a:r>
              <a:rPr lang="en-US" sz="1700" dirty="0">
                <a:solidFill>
                  <a:srgbClr val="555555"/>
                </a:solidFill>
                <a:latin typeface="Courier" pitchFamily="2" charset="0"/>
              </a:rPr>
              <a:t>= </a:t>
            </a:r>
            <a:r>
              <a:rPr lang="en-US" sz="1700" dirty="0" err="1">
                <a:solidFill>
                  <a:srgbClr val="000089"/>
                </a:solidFill>
                <a:latin typeface="Courier" pitchFamily="2" charset="0"/>
              </a:rPr>
              <a:t>train_test_split</a:t>
            </a:r>
            <a:r>
              <a:rPr lang="en-US" sz="17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700" dirty="0">
                <a:solidFill>
                  <a:srgbClr val="000089"/>
                </a:solidFill>
                <a:latin typeface="Courier" pitchFamily="2" charset="0"/>
              </a:rPr>
              <a:t>housing</a:t>
            </a:r>
            <a:r>
              <a:rPr lang="en-US" sz="1700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sz="1700" dirty="0" err="1">
                <a:solidFill>
                  <a:srgbClr val="000089"/>
                </a:solidFill>
                <a:latin typeface="Courier" pitchFamily="2" charset="0"/>
              </a:rPr>
              <a:t>test_size</a:t>
            </a:r>
            <a:r>
              <a:rPr lang="en-US" sz="1700" dirty="0">
                <a:solidFill>
                  <a:srgbClr val="555555"/>
                </a:solidFill>
                <a:latin typeface="Courier" pitchFamily="2" charset="0"/>
              </a:rPr>
              <a:t>=</a:t>
            </a:r>
            <a:r>
              <a:rPr lang="en-US" sz="1700" dirty="0">
                <a:solidFill>
                  <a:srgbClr val="FF6600"/>
                </a:solidFill>
                <a:latin typeface="Courier" pitchFamily="2" charset="0"/>
              </a:rPr>
              <a:t>0.2</a:t>
            </a:r>
            <a:r>
              <a:rPr lang="en-US" sz="1700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sz="1700" dirty="0" err="1">
                <a:solidFill>
                  <a:srgbClr val="000089"/>
                </a:solidFill>
                <a:latin typeface="Courier" pitchFamily="2" charset="0"/>
              </a:rPr>
              <a:t>random_state</a:t>
            </a:r>
            <a:r>
              <a:rPr lang="en-US" sz="1700" dirty="0">
                <a:solidFill>
                  <a:srgbClr val="555555"/>
                </a:solidFill>
                <a:latin typeface="Courier" pitchFamily="2" charset="0"/>
              </a:rPr>
              <a:t>=</a:t>
            </a:r>
            <a:r>
              <a:rPr lang="en-US" sz="1700" dirty="0">
                <a:solidFill>
                  <a:srgbClr val="FF6600"/>
                </a:solidFill>
                <a:latin typeface="Courier" pitchFamily="2" charset="0"/>
              </a:rPr>
              <a:t>42</a:t>
            </a:r>
            <a:r>
              <a:rPr lang="en-US" sz="1700" dirty="0">
                <a:solidFill>
                  <a:srgbClr val="000000"/>
                </a:solidFill>
                <a:latin typeface="Courier" pitchFamily="2" charset="0"/>
              </a:rPr>
              <a:t>)</a:t>
            </a:r>
            <a:endParaRPr lang="en-US" sz="3200" dirty="0">
              <a:latin typeface="Calibri"/>
              <a:ea typeface="ＭＳ Ｐゴシック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800" dirty="0">
                <a:ea typeface="ＭＳ Ｐゴシック" charset="0"/>
              </a:rPr>
              <a:t>So far, we’ve seen examples of random distribution of training dataset</a:t>
            </a: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2800" dirty="0">
              <a:ea typeface="ＭＳ Ｐゴシック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800" dirty="0">
                <a:ea typeface="ＭＳ Ｐゴシック" charset="0"/>
              </a:rPr>
              <a:t>Today, we will study </a:t>
            </a:r>
            <a:r>
              <a:rPr lang="en-US" sz="2800" dirty="0"/>
              <a:t>classification problems where the classes are skewed (more records from one class than another)</a:t>
            </a: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49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Data Balancing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17173" y="1566397"/>
            <a:ext cx="10660981" cy="459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3200" dirty="0">
                <a:latin typeface="Calibri"/>
                <a:ea typeface="ＭＳ Ｐゴシック" charset="0"/>
              </a:rPr>
              <a:t>A dataset is said to present a class imbalance if it contains more examples of one class than the other. </a:t>
            </a: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E54947-1EF8-4E46-AE31-D1501BD6D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37" t="58817" r="33948" b="19787"/>
          <a:stretch/>
        </p:blipFill>
        <p:spPr>
          <a:xfrm>
            <a:off x="5314121" y="3751038"/>
            <a:ext cx="5791200" cy="2107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E3306F-3036-8A4E-AA22-08907D4F92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85" t="34492" r="25630" b="46594"/>
          <a:stretch/>
        </p:blipFill>
        <p:spPr>
          <a:xfrm>
            <a:off x="1198159" y="2979957"/>
            <a:ext cx="3731650" cy="354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9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Data Balancing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17172" y="1420623"/>
            <a:ext cx="10660981" cy="459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800" dirty="0">
                <a:latin typeface="Calibri"/>
                <a:ea typeface="ＭＳ Ｐゴシック" charset="0"/>
              </a:rPr>
              <a:t>Many domains do not have a balanced data set.</a:t>
            </a: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800" dirty="0">
                <a:latin typeface="Calibri"/>
                <a:ea typeface="ＭＳ Ｐゴシック" charset="0"/>
              </a:rPr>
              <a:t>A lot of problems have the most important knowledge residing in minority class.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dirty="0">
                <a:latin typeface="Calibri"/>
                <a:ea typeface="ＭＳ Ｐゴシック" charset="0"/>
              </a:rPr>
              <a:t>Detection of uncommon diseases present in imbalanced data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dirty="0">
                <a:latin typeface="Calibri"/>
                <a:ea typeface="ＭＳ Ｐゴシック" charset="0"/>
              </a:rPr>
              <a:t>Few sick people, lots of healthy people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dirty="0">
                <a:latin typeface="Calibri"/>
                <a:ea typeface="ＭＳ Ｐゴシック" charset="0"/>
              </a:rPr>
              <a:t>Fraudulent credit card transactions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dirty="0">
                <a:latin typeface="Calibri"/>
                <a:ea typeface="ＭＳ Ｐゴシック" charset="0"/>
              </a:rPr>
              <a:t>Learning word pronunciation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dirty="0">
                <a:latin typeface="Calibri"/>
                <a:ea typeface="ＭＳ Ｐゴシック" charset="0"/>
              </a:rPr>
              <a:t>Detection of melanomas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dirty="0">
                <a:latin typeface="Calibri"/>
                <a:ea typeface="ＭＳ Ｐゴシック" charset="0"/>
              </a:rPr>
              <a:t>Insurance risk modeling</a:t>
            </a:r>
          </a:p>
        </p:txBody>
      </p:sp>
    </p:spTree>
    <p:extLst>
      <p:ext uri="{BB962C8B-B14F-4D97-AF65-F5344CB8AC3E}">
        <p14:creationId xmlns:p14="http://schemas.microsoft.com/office/powerpoint/2010/main" val="174579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Data Balancing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17173" y="1566397"/>
            <a:ext cx="10660981" cy="459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3200" dirty="0">
                <a:latin typeface="Calibri"/>
                <a:ea typeface="ＭＳ Ｐゴシック" charset="0"/>
              </a:rPr>
              <a:t>Unbalanced data can be challenging for typical classifiers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3200" dirty="0">
                <a:latin typeface="Calibri"/>
                <a:ea typeface="ＭＳ Ｐゴシック" charset="0"/>
              </a:rPr>
              <a:t>E.g. decision trees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3200" dirty="0">
                <a:latin typeface="Calibri"/>
                <a:ea typeface="ＭＳ Ｐゴシック" charset="0"/>
              </a:rPr>
              <a:t>Such models are designed to optimize overall accuracy without taking into account the relative distribution of each class.</a:t>
            </a: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3200" dirty="0">
                <a:latin typeface="Calibri"/>
                <a:ea typeface="ＭＳ Ｐゴシック" charset="0"/>
              </a:rPr>
              <a:t>Classifiers tend to ignore small classes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3200" dirty="0">
                <a:latin typeface="Calibri"/>
                <a:ea typeface="ＭＳ Ｐゴシック" charset="0"/>
              </a:rPr>
              <a:t>Concentrate on classifying large ones </a:t>
            </a:r>
            <a:r>
              <a:rPr lang="en-US" sz="3200" dirty="0" err="1">
                <a:latin typeface="Calibri"/>
                <a:ea typeface="ＭＳ Ｐゴシック" charset="0"/>
              </a:rPr>
              <a:t>accurately.ß</a:t>
            </a:r>
            <a:r>
              <a:rPr lang="en-US" sz="3200" dirty="0">
                <a:latin typeface="Calibri"/>
                <a:ea typeface="ＭＳ Ｐゴシック" charset="0"/>
              </a:rPr>
              <a:t> </a:t>
            </a: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12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Why Data Imbalance is a problem?</a:t>
            </a:r>
            <a:endParaRPr sz="4000" b="1" dirty="0">
              <a:solidFill>
                <a:srgbClr val="E46102"/>
              </a:solidFill>
            </a:endParaRPr>
          </a:p>
        </p:txBody>
      </p:sp>
      <p:cxnSp>
        <p:nvCxnSpPr>
          <p:cNvPr id="4" name="Google Shape;102;p15">
            <a:extLst>
              <a:ext uri="{FF2B5EF4-FFF2-40B4-BE49-F238E27FC236}">
                <a16:creationId xmlns:a16="http://schemas.microsoft.com/office/drawing/2014/main" id="{19EC384D-437C-354E-AA5A-F600C3364CE1}"/>
              </a:ext>
            </a:extLst>
          </p:cNvPr>
          <p:cNvCxnSpPr/>
          <p:nvPr/>
        </p:nvCxnSpPr>
        <p:spPr>
          <a:xfrm rot="10800000">
            <a:off x="1910117" y="2020667"/>
            <a:ext cx="0" cy="384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" name="Google Shape;103;p15">
            <a:extLst>
              <a:ext uri="{FF2B5EF4-FFF2-40B4-BE49-F238E27FC236}">
                <a16:creationId xmlns:a16="http://schemas.microsoft.com/office/drawing/2014/main" id="{D3F30272-C5AD-1049-A2C3-EF1D37620823}"/>
              </a:ext>
            </a:extLst>
          </p:cNvPr>
          <p:cNvCxnSpPr/>
          <p:nvPr/>
        </p:nvCxnSpPr>
        <p:spPr>
          <a:xfrm>
            <a:off x="1888618" y="5847568"/>
            <a:ext cx="5924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104;p15">
            <a:extLst>
              <a:ext uri="{FF2B5EF4-FFF2-40B4-BE49-F238E27FC236}">
                <a16:creationId xmlns:a16="http://schemas.microsoft.com/office/drawing/2014/main" id="{D8BED6D4-117C-4A4B-8672-A6FAAAC4DF32}"/>
              </a:ext>
            </a:extLst>
          </p:cNvPr>
          <p:cNvSpPr/>
          <p:nvPr/>
        </p:nvSpPr>
        <p:spPr>
          <a:xfrm>
            <a:off x="3716017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7" name="Google Shape;105;p15">
            <a:extLst>
              <a:ext uri="{FF2B5EF4-FFF2-40B4-BE49-F238E27FC236}">
                <a16:creationId xmlns:a16="http://schemas.microsoft.com/office/drawing/2014/main" id="{77080266-606F-224E-B567-8F871A4FE2C3}"/>
              </a:ext>
            </a:extLst>
          </p:cNvPr>
          <p:cNvSpPr/>
          <p:nvPr/>
        </p:nvSpPr>
        <p:spPr>
          <a:xfrm>
            <a:off x="3102284" y="29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8" name="Google Shape;106;p15">
            <a:extLst>
              <a:ext uri="{FF2B5EF4-FFF2-40B4-BE49-F238E27FC236}">
                <a16:creationId xmlns:a16="http://schemas.microsoft.com/office/drawing/2014/main" id="{FC0B17EB-1A3C-F74D-8E17-79F5251B04FA}"/>
              </a:ext>
            </a:extLst>
          </p:cNvPr>
          <p:cNvSpPr/>
          <p:nvPr/>
        </p:nvSpPr>
        <p:spPr>
          <a:xfrm>
            <a:off x="3295884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9" name="Google Shape;107;p15">
            <a:extLst>
              <a:ext uri="{FF2B5EF4-FFF2-40B4-BE49-F238E27FC236}">
                <a16:creationId xmlns:a16="http://schemas.microsoft.com/office/drawing/2014/main" id="{755611DB-9A52-6D47-9997-DCBB2DCE2C00}"/>
              </a:ext>
            </a:extLst>
          </p:cNvPr>
          <p:cNvSpPr/>
          <p:nvPr/>
        </p:nvSpPr>
        <p:spPr>
          <a:xfrm>
            <a:off x="3643368" y="3762451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0" name="Google Shape;108;p15">
            <a:extLst>
              <a:ext uri="{FF2B5EF4-FFF2-40B4-BE49-F238E27FC236}">
                <a16:creationId xmlns:a16="http://schemas.microsoft.com/office/drawing/2014/main" id="{CE8956E1-3D55-6D4A-8CEF-CE2293B2808A}"/>
              </a:ext>
            </a:extLst>
          </p:cNvPr>
          <p:cNvSpPr/>
          <p:nvPr/>
        </p:nvSpPr>
        <p:spPr>
          <a:xfrm>
            <a:off x="3106134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1" name="Google Shape;109;p15">
            <a:extLst>
              <a:ext uri="{FF2B5EF4-FFF2-40B4-BE49-F238E27FC236}">
                <a16:creationId xmlns:a16="http://schemas.microsoft.com/office/drawing/2014/main" id="{12512D22-124E-154F-A0B6-286CC283AEFD}"/>
              </a:ext>
            </a:extLst>
          </p:cNvPr>
          <p:cNvSpPr/>
          <p:nvPr/>
        </p:nvSpPr>
        <p:spPr>
          <a:xfrm>
            <a:off x="4108550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2" name="Google Shape;110;p15">
            <a:extLst>
              <a:ext uri="{FF2B5EF4-FFF2-40B4-BE49-F238E27FC236}">
                <a16:creationId xmlns:a16="http://schemas.microsoft.com/office/drawing/2014/main" id="{4AA3FC08-1000-C14A-A3C0-0071DF33EA8E}"/>
              </a:ext>
            </a:extLst>
          </p:cNvPr>
          <p:cNvSpPr/>
          <p:nvPr/>
        </p:nvSpPr>
        <p:spPr>
          <a:xfrm>
            <a:off x="4753817" y="3093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3" name="Google Shape;111;p15">
            <a:extLst>
              <a:ext uri="{FF2B5EF4-FFF2-40B4-BE49-F238E27FC236}">
                <a16:creationId xmlns:a16="http://schemas.microsoft.com/office/drawing/2014/main" id="{A2FED797-6A80-9746-992D-8C85AF0C034F}"/>
              </a:ext>
            </a:extLst>
          </p:cNvPr>
          <p:cNvSpPr/>
          <p:nvPr/>
        </p:nvSpPr>
        <p:spPr>
          <a:xfrm>
            <a:off x="430215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4" name="Google Shape;112;p15">
            <a:extLst>
              <a:ext uri="{FF2B5EF4-FFF2-40B4-BE49-F238E27FC236}">
                <a16:creationId xmlns:a16="http://schemas.microsoft.com/office/drawing/2014/main" id="{03BE0E3B-06C2-5F47-9393-D4BA2C8BDF44}"/>
              </a:ext>
            </a:extLst>
          </p:cNvPr>
          <p:cNvSpPr/>
          <p:nvPr/>
        </p:nvSpPr>
        <p:spPr>
          <a:xfrm>
            <a:off x="5141017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5" name="Google Shape;113;p15">
            <a:extLst>
              <a:ext uri="{FF2B5EF4-FFF2-40B4-BE49-F238E27FC236}">
                <a16:creationId xmlns:a16="http://schemas.microsoft.com/office/drawing/2014/main" id="{8A60B2DB-85B9-7C4C-9DAC-36844D523B1D}"/>
              </a:ext>
            </a:extLst>
          </p:cNvPr>
          <p:cNvSpPr/>
          <p:nvPr/>
        </p:nvSpPr>
        <p:spPr>
          <a:xfrm>
            <a:off x="2873550" y="4719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6" name="Google Shape;114;p15">
            <a:extLst>
              <a:ext uri="{FF2B5EF4-FFF2-40B4-BE49-F238E27FC236}">
                <a16:creationId xmlns:a16="http://schemas.microsoft.com/office/drawing/2014/main" id="{E0C15DE6-1F18-EB4F-9AE8-75BE92E8E91D}"/>
              </a:ext>
            </a:extLst>
          </p:cNvPr>
          <p:cNvSpPr/>
          <p:nvPr/>
        </p:nvSpPr>
        <p:spPr>
          <a:xfrm>
            <a:off x="4495750" y="4524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7" name="Google Shape;115;p15">
            <a:extLst>
              <a:ext uri="{FF2B5EF4-FFF2-40B4-BE49-F238E27FC236}">
                <a16:creationId xmlns:a16="http://schemas.microsoft.com/office/drawing/2014/main" id="{74447537-A15F-524E-8A9C-301B1FFEFE08}"/>
              </a:ext>
            </a:extLst>
          </p:cNvPr>
          <p:cNvSpPr/>
          <p:nvPr/>
        </p:nvSpPr>
        <p:spPr>
          <a:xfrm>
            <a:off x="4495750" y="3709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8" name="Google Shape;116;p15">
            <a:extLst>
              <a:ext uri="{FF2B5EF4-FFF2-40B4-BE49-F238E27FC236}">
                <a16:creationId xmlns:a16="http://schemas.microsoft.com/office/drawing/2014/main" id="{D3CFBF78-A02C-404E-88D9-C45BEE69480C}"/>
              </a:ext>
            </a:extLst>
          </p:cNvPr>
          <p:cNvSpPr/>
          <p:nvPr/>
        </p:nvSpPr>
        <p:spPr>
          <a:xfrm>
            <a:off x="4947417" y="4109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9" name="Google Shape;117;p15">
            <a:extLst>
              <a:ext uri="{FF2B5EF4-FFF2-40B4-BE49-F238E27FC236}">
                <a16:creationId xmlns:a16="http://schemas.microsoft.com/office/drawing/2014/main" id="{F5AECF50-D2C9-1343-8455-677EE00C0E98}"/>
              </a:ext>
            </a:extLst>
          </p:cNvPr>
          <p:cNvSpPr/>
          <p:nvPr/>
        </p:nvSpPr>
        <p:spPr>
          <a:xfrm>
            <a:off x="5394017" y="384806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0" name="Google Shape;118;p15">
            <a:extLst>
              <a:ext uri="{FF2B5EF4-FFF2-40B4-BE49-F238E27FC236}">
                <a16:creationId xmlns:a16="http://schemas.microsoft.com/office/drawing/2014/main" id="{3FADAF74-AE88-9345-9EB9-92A706869AD6}"/>
              </a:ext>
            </a:extLst>
          </p:cNvPr>
          <p:cNvSpPr/>
          <p:nvPr/>
        </p:nvSpPr>
        <p:spPr>
          <a:xfrm>
            <a:off x="4302150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1" name="Google Shape;119;p15">
            <a:extLst>
              <a:ext uri="{FF2B5EF4-FFF2-40B4-BE49-F238E27FC236}">
                <a16:creationId xmlns:a16="http://schemas.microsoft.com/office/drawing/2014/main" id="{87526654-1071-FD4E-A1A6-DEB3E4455832}"/>
              </a:ext>
            </a:extLst>
          </p:cNvPr>
          <p:cNvSpPr/>
          <p:nvPr/>
        </p:nvSpPr>
        <p:spPr>
          <a:xfrm>
            <a:off x="3489484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" name="Google Shape;120;p15">
            <a:extLst>
              <a:ext uri="{FF2B5EF4-FFF2-40B4-BE49-F238E27FC236}">
                <a16:creationId xmlns:a16="http://schemas.microsoft.com/office/drawing/2014/main" id="{981B74C9-F4AE-6F41-9A99-79E693795766}"/>
              </a:ext>
            </a:extLst>
          </p:cNvPr>
          <p:cNvSpPr/>
          <p:nvPr/>
        </p:nvSpPr>
        <p:spPr>
          <a:xfrm>
            <a:off x="4947417" y="4978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" name="Google Shape;121;p15">
            <a:extLst>
              <a:ext uri="{FF2B5EF4-FFF2-40B4-BE49-F238E27FC236}">
                <a16:creationId xmlns:a16="http://schemas.microsoft.com/office/drawing/2014/main" id="{FFC356DC-5D8B-5649-B108-1DB08A4AEF1B}"/>
              </a:ext>
            </a:extLst>
          </p:cNvPr>
          <p:cNvSpPr/>
          <p:nvPr/>
        </p:nvSpPr>
        <p:spPr>
          <a:xfrm>
            <a:off x="5687017" y="44003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" name="Google Shape;122;p15">
            <a:extLst>
              <a:ext uri="{FF2B5EF4-FFF2-40B4-BE49-F238E27FC236}">
                <a16:creationId xmlns:a16="http://schemas.microsoft.com/office/drawing/2014/main" id="{6380C878-CD8E-4A43-93B9-84626B569097}"/>
              </a:ext>
            </a:extLst>
          </p:cNvPr>
          <p:cNvSpPr/>
          <p:nvPr/>
        </p:nvSpPr>
        <p:spPr>
          <a:xfrm>
            <a:off x="5490817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5" name="Google Shape;123;p15">
            <a:extLst>
              <a:ext uri="{FF2B5EF4-FFF2-40B4-BE49-F238E27FC236}">
                <a16:creationId xmlns:a16="http://schemas.microsoft.com/office/drawing/2014/main" id="{DBD6645F-79A1-774E-B992-09F5BCE9444F}"/>
              </a:ext>
            </a:extLst>
          </p:cNvPr>
          <p:cNvSpPr/>
          <p:nvPr/>
        </p:nvSpPr>
        <p:spPr>
          <a:xfrm>
            <a:off x="3716017" y="48376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6" name="Google Shape;124;p15">
            <a:extLst>
              <a:ext uri="{FF2B5EF4-FFF2-40B4-BE49-F238E27FC236}">
                <a16:creationId xmlns:a16="http://schemas.microsoft.com/office/drawing/2014/main" id="{43A836BE-5509-A74E-A267-A90170C63037}"/>
              </a:ext>
            </a:extLst>
          </p:cNvPr>
          <p:cNvSpPr/>
          <p:nvPr/>
        </p:nvSpPr>
        <p:spPr>
          <a:xfrm>
            <a:off x="3489484" y="439176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" name="Google Shape;125;p15">
            <a:extLst>
              <a:ext uri="{FF2B5EF4-FFF2-40B4-BE49-F238E27FC236}">
                <a16:creationId xmlns:a16="http://schemas.microsoft.com/office/drawing/2014/main" id="{6D51D846-B56D-0E45-AD3D-4592A889C1BA}"/>
              </a:ext>
            </a:extLst>
          </p:cNvPr>
          <p:cNvSpPr/>
          <p:nvPr/>
        </p:nvSpPr>
        <p:spPr>
          <a:xfrm>
            <a:off x="3909617" y="43033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" name="Google Shape;126;p15">
            <a:extLst>
              <a:ext uri="{FF2B5EF4-FFF2-40B4-BE49-F238E27FC236}">
                <a16:creationId xmlns:a16="http://schemas.microsoft.com/office/drawing/2014/main" id="{D18CB0B7-A20D-B841-8C4E-B249F675AA0F}"/>
              </a:ext>
            </a:extLst>
          </p:cNvPr>
          <p:cNvSpPr/>
          <p:nvPr/>
        </p:nvSpPr>
        <p:spPr>
          <a:xfrm>
            <a:off x="5056084" y="3398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" name="Google Shape;127;p15">
            <a:extLst>
              <a:ext uri="{FF2B5EF4-FFF2-40B4-BE49-F238E27FC236}">
                <a16:creationId xmlns:a16="http://schemas.microsoft.com/office/drawing/2014/main" id="{172A831B-53C0-4246-9C31-C76201FEAD96}"/>
              </a:ext>
            </a:extLst>
          </p:cNvPr>
          <p:cNvSpPr/>
          <p:nvPr/>
        </p:nvSpPr>
        <p:spPr>
          <a:xfrm>
            <a:off x="5490817" y="298601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0" name="Google Shape;128;p15">
            <a:extLst>
              <a:ext uri="{FF2B5EF4-FFF2-40B4-BE49-F238E27FC236}">
                <a16:creationId xmlns:a16="http://schemas.microsoft.com/office/drawing/2014/main" id="{383A9B1C-9A20-9847-B5BC-9001794AC2EC}"/>
              </a:ext>
            </a:extLst>
          </p:cNvPr>
          <p:cNvSpPr/>
          <p:nvPr/>
        </p:nvSpPr>
        <p:spPr>
          <a:xfrm>
            <a:off x="5880617" y="50759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" name="Google Shape;129;p15">
            <a:extLst>
              <a:ext uri="{FF2B5EF4-FFF2-40B4-BE49-F238E27FC236}">
                <a16:creationId xmlns:a16="http://schemas.microsoft.com/office/drawing/2014/main" id="{BDFFE3F3-483E-DF4B-8647-1D3A526D8A82}"/>
              </a:ext>
            </a:extLst>
          </p:cNvPr>
          <p:cNvSpPr/>
          <p:nvPr/>
        </p:nvSpPr>
        <p:spPr>
          <a:xfrm>
            <a:off x="5776850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" name="Google Shape;130;p15">
            <a:extLst>
              <a:ext uri="{FF2B5EF4-FFF2-40B4-BE49-F238E27FC236}">
                <a16:creationId xmlns:a16="http://schemas.microsoft.com/office/drawing/2014/main" id="{C9E68919-4EBF-7643-B869-AF5C0013ED34}"/>
              </a:ext>
            </a:extLst>
          </p:cNvPr>
          <p:cNvSpPr/>
          <p:nvPr/>
        </p:nvSpPr>
        <p:spPr>
          <a:xfrm>
            <a:off x="6074217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" name="Google Shape;131;p15">
            <a:extLst>
              <a:ext uri="{FF2B5EF4-FFF2-40B4-BE49-F238E27FC236}">
                <a16:creationId xmlns:a16="http://schemas.microsoft.com/office/drawing/2014/main" id="{A11A6510-2246-9B4A-BED9-1EBE052B2A7A}"/>
              </a:ext>
            </a:extLst>
          </p:cNvPr>
          <p:cNvSpPr/>
          <p:nvPr/>
        </p:nvSpPr>
        <p:spPr>
          <a:xfrm>
            <a:off x="5249684" y="4669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4" name="Google Shape;132;p15">
            <a:extLst>
              <a:ext uri="{FF2B5EF4-FFF2-40B4-BE49-F238E27FC236}">
                <a16:creationId xmlns:a16="http://schemas.microsoft.com/office/drawing/2014/main" id="{E0782739-8B5E-8249-B2D5-F92B776C178B}"/>
              </a:ext>
            </a:extLst>
          </p:cNvPr>
          <p:cNvSpPr/>
          <p:nvPr/>
        </p:nvSpPr>
        <p:spPr>
          <a:xfrm>
            <a:off x="6267817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5" name="Google Shape;133;p15">
            <a:extLst>
              <a:ext uri="{FF2B5EF4-FFF2-40B4-BE49-F238E27FC236}">
                <a16:creationId xmlns:a16="http://schemas.microsoft.com/office/drawing/2014/main" id="{F0150FFB-DA12-2243-84E8-C42D9E8488AA}"/>
              </a:ext>
            </a:extLst>
          </p:cNvPr>
          <p:cNvSpPr/>
          <p:nvPr/>
        </p:nvSpPr>
        <p:spPr>
          <a:xfrm>
            <a:off x="6497617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" name="Google Shape;134;p15">
            <a:extLst>
              <a:ext uri="{FF2B5EF4-FFF2-40B4-BE49-F238E27FC236}">
                <a16:creationId xmlns:a16="http://schemas.microsoft.com/office/drawing/2014/main" id="{2EEEF5B8-BC74-FB49-8046-198078642CB6}"/>
              </a:ext>
            </a:extLst>
          </p:cNvPr>
          <p:cNvSpPr/>
          <p:nvPr/>
        </p:nvSpPr>
        <p:spPr>
          <a:xfrm>
            <a:off x="6267817" y="45939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" name="Google Shape;135;p15">
            <a:extLst>
              <a:ext uri="{FF2B5EF4-FFF2-40B4-BE49-F238E27FC236}">
                <a16:creationId xmlns:a16="http://schemas.microsoft.com/office/drawing/2014/main" id="{531CB52F-581F-DD41-B072-C316E2BCD7A2}"/>
              </a:ext>
            </a:extLst>
          </p:cNvPr>
          <p:cNvSpPr/>
          <p:nvPr/>
        </p:nvSpPr>
        <p:spPr>
          <a:xfrm>
            <a:off x="6878284" y="4303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" name="Google Shape;136;p15">
            <a:extLst>
              <a:ext uri="{FF2B5EF4-FFF2-40B4-BE49-F238E27FC236}">
                <a16:creationId xmlns:a16="http://schemas.microsoft.com/office/drawing/2014/main" id="{7CB92504-0E60-694C-8D9C-AC90D377F746}"/>
              </a:ext>
            </a:extLst>
          </p:cNvPr>
          <p:cNvSpPr/>
          <p:nvPr/>
        </p:nvSpPr>
        <p:spPr>
          <a:xfrm>
            <a:off x="6679484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" name="Google Shape;137;p15">
            <a:extLst>
              <a:ext uri="{FF2B5EF4-FFF2-40B4-BE49-F238E27FC236}">
                <a16:creationId xmlns:a16="http://schemas.microsoft.com/office/drawing/2014/main" id="{458629A0-E5BC-F94B-BD31-E00391CA04B9}"/>
              </a:ext>
            </a:extLst>
          </p:cNvPr>
          <p:cNvSpPr txBox="1"/>
          <p:nvPr/>
        </p:nvSpPr>
        <p:spPr>
          <a:xfrm>
            <a:off x="7999750" y="2536800"/>
            <a:ext cx="2150000" cy="1366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     </a:t>
            </a:r>
            <a:r>
              <a:rPr lang="en" sz="3200" b="1"/>
              <a:t>: 3</a:t>
            </a:r>
            <a:endParaRPr sz="3200" b="1"/>
          </a:p>
          <a:p>
            <a:r>
              <a:rPr lang="en" sz="3200" b="1"/>
              <a:t>     : 30</a:t>
            </a:r>
            <a:endParaRPr sz="3200" b="1"/>
          </a:p>
        </p:txBody>
      </p:sp>
      <p:sp>
        <p:nvSpPr>
          <p:cNvPr id="40" name="Google Shape;138;p15">
            <a:extLst>
              <a:ext uri="{FF2B5EF4-FFF2-40B4-BE49-F238E27FC236}">
                <a16:creationId xmlns:a16="http://schemas.microsoft.com/office/drawing/2014/main" id="{5E6FA7E0-B4A5-A541-87EC-BCFB8FFC553D}"/>
              </a:ext>
            </a:extLst>
          </p:cNvPr>
          <p:cNvSpPr/>
          <p:nvPr/>
        </p:nvSpPr>
        <p:spPr>
          <a:xfrm>
            <a:off x="8278417" y="2806691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1" name="Google Shape;139;p15">
            <a:extLst>
              <a:ext uri="{FF2B5EF4-FFF2-40B4-BE49-F238E27FC236}">
                <a16:creationId xmlns:a16="http://schemas.microsoft.com/office/drawing/2014/main" id="{22FF5C6A-6CCE-744D-8DA9-9B24A5236C30}"/>
              </a:ext>
            </a:extLst>
          </p:cNvPr>
          <p:cNvSpPr/>
          <p:nvPr/>
        </p:nvSpPr>
        <p:spPr>
          <a:xfrm>
            <a:off x="8287918" y="3334005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</p:spTree>
    <p:extLst>
      <p:ext uri="{BB962C8B-B14F-4D97-AF65-F5344CB8AC3E}">
        <p14:creationId xmlns:p14="http://schemas.microsoft.com/office/powerpoint/2010/main" val="289715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Why Data Imbalance is a problem?</a:t>
            </a:r>
            <a:endParaRPr sz="4000" b="1" dirty="0">
              <a:solidFill>
                <a:srgbClr val="E46102"/>
              </a:solidFill>
            </a:endParaRPr>
          </a:p>
        </p:txBody>
      </p:sp>
      <p:cxnSp>
        <p:nvCxnSpPr>
          <p:cNvPr id="4" name="Google Shape;102;p15">
            <a:extLst>
              <a:ext uri="{FF2B5EF4-FFF2-40B4-BE49-F238E27FC236}">
                <a16:creationId xmlns:a16="http://schemas.microsoft.com/office/drawing/2014/main" id="{19EC384D-437C-354E-AA5A-F600C3364CE1}"/>
              </a:ext>
            </a:extLst>
          </p:cNvPr>
          <p:cNvCxnSpPr/>
          <p:nvPr/>
        </p:nvCxnSpPr>
        <p:spPr>
          <a:xfrm rot="10800000">
            <a:off x="1910117" y="2020667"/>
            <a:ext cx="0" cy="384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" name="Google Shape;103;p15">
            <a:extLst>
              <a:ext uri="{FF2B5EF4-FFF2-40B4-BE49-F238E27FC236}">
                <a16:creationId xmlns:a16="http://schemas.microsoft.com/office/drawing/2014/main" id="{D3F30272-C5AD-1049-A2C3-EF1D37620823}"/>
              </a:ext>
            </a:extLst>
          </p:cNvPr>
          <p:cNvCxnSpPr/>
          <p:nvPr/>
        </p:nvCxnSpPr>
        <p:spPr>
          <a:xfrm>
            <a:off x="1888618" y="5847568"/>
            <a:ext cx="5924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104;p15">
            <a:extLst>
              <a:ext uri="{FF2B5EF4-FFF2-40B4-BE49-F238E27FC236}">
                <a16:creationId xmlns:a16="http://schemas.microsoft.com/office/drawing/2014/main" id="{D8BED6D4-117C-4A4B-8672-A6FAAAC4DF32}"/>
              </a:ext>
            </a:extLst>
          </p:cNvPr>
          <p:cNvSpPr/>
          <p:nvPr/>
        </p:nvSpPr>
        <p:spPr>
          <a:xfrm>
            <a:off x="3716017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7" name="Google Shape;105;p15">
            <a:extLst>
              <a:ext uri="{FF2B5EF4-FFF2-40B4-BE49-F238E27FC236}">
                <a16:creationId xmlns:a16="http://schemas.microsoft.com/office/drawing/2014/main" id="{77080266-606F-224E-B567-8F871A4FE2C3}"/>
              </a:ext>
            </a:extLst>
          </p:cNvPr>
          <p:cNvSpPr/>
          <p:nvPr/>
        </p:nvSpPr>
        <p:spPr>
          <a:xfrm>
            <a:off x="3102284" y="29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8" name="Google Shape;106;p15">
            <a:extLst>
              <a:ext uri="{FF2B5EF4-FFF2-40B4-BE49-F238E27FC236}">
                <a16:creationId xmlns:a16="http://schemas.microsoft.com/office/drawing/2014/main" id="{FC0B17EB-1A3C-F74D-8E17-79F5251B04FA}"/>
              </a:ext>
            </a:extLst>
          </p:cNvPr>
          <p:cNvSpPr/>
          <p:nvPr/>
        </p:nvSpPr>
        <p:spPr>
          <a:xfrm>
            <a:off x="3295884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9" name="Google Shape;107;p15">
            <a:extLst>
              <a:ext uri="{FF2B5EF4-FFF2-40B4-BE49-F238E27FC236}">
                <a16:creationId xmlns:a16="http://schemas.microsoft.com/office/drawing/2014/main" id="{755611DB-9A52-6D47-9997-DCBB2DCE2C00}"/>
              </a:ext>
            </a:extLst>
          </p:cNvPr>
          <p:cNvSpPr/>
          <p:nvPr/>
        </p:nvSpPr>
        <p:spPr>
          <a:xfrm>
            <a:off x="3643368" y="3762451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0" name="Google Shape;108;p15">
            <a:extLst>
              <a:ext uri="{FF2B5EF4-FFF2-40B4-BE49-F238E27FC236}">
                <a16:creationId xmlns:a16="http://schemas.microsoft.com/office/drawing/2014/main" id="{CE8956E1-3D55-6D4A-8CEF-CE2293B2808A}"/>
              </a:ext>
            </a:extLst>
          </p:cNvPr>
          <p:cNvSpPr/>
          <p:nvPr/>
        </p:nvSpPr>
        <p:spPr>
          <a:xfrm>
            <a:off x="3106134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1" name="Google Shape;109;p15">
            <a:extLst>
              <a:ext uri="{FF2B5EF4-FFF2-40B4-BE49-F238E27FC236}">
                <a16:creationId xmlns:a16="http://schemas.microsoft.com/office/drawing/2014/main" id="{12512D22-124E-154F-A0B6-286CC283AEFD}"/>
              </a:ext>
            </a:extLst>
          </p:cNvPr>
          <p:cNvSpPr/>
          <p:nvPr/>
        </p:nvSpPr>
        <p:spPr>
          <a:xfrm>
            <a:off x="4108550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2" name="Google Shape;110;p15">
            <a:extLst>
              <a:ext uri="{FF2B5EF4-FFF2-40B4-BE49-F238E27FC236}">
                <a16:creationId xmlns:a16="http://schemas.microsoft.com/office/drawing/2014/main" id="{4AA3FC08-1000-C14A-A3C0-0071DF33EA8E}"/>
              </a:ext>
            </a:extLst>
          </p:cNvPr>
          <p:cNvSpPr/>
          <p:nvPr/>
        </p:nvSpPr>
        <p:spPr>
          <a:xfrm>
            <a:off x="4753817" y="3093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3" name="Google Shape;111;p15">
            <a:extLst>
              <a:ext uri="{FF2B5EF4-FFF2-40B4-BE49-F238E27FC236}">
                <a16:creationId xmlns:a16="http://schemas.microsoft.com/office/drawing/2014/main" id="{A2FED797-6A80-9746-992D-8C85AF0C034F}"/>
              </a:ext>
            </a:extLst>
          </p:cNvPr>
          <p:cNvSpPr/>
          <p:nvPr/>
        </p:nvSpPr>
        <p:spPr>
          <a:xfrm>
            <a:off x="430215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4" name="Google Shape;112;p15">
            <a:extLst>
              <a:ext uri="{FF2B5EF4-FFF2-40B4-BE49-F238E27FC236}">
                <a16:creationId xmlns:a16="http://schemas.microsoft.com/office/drawing/2014/main" id="{03BE0E3B-06C2-5F47-9393-D4BA2C8BDF44}"/>
              </a:ext>
            </a:extLst>
          </p:cNvPr>
          <p:cNvSpPr/>
          <p:nvPr/>
        </p:nvSpPr>
        <p:spPr>
          <a:xfrm>
            <a:off x="5141017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5" name="Google Shape;113;p15">
            <a:extLst>
              <a:ext uri="{FF2B5EF4-FFF2-40B4-BE49-F238E27FC236}">
                <a16:creationId xmlns:a16="http://schemas.microsoft.com/office/drawing/2014/main" id="{8A60B2DB-85B9-7C4C-9DAC-36844D523B1D}"/>
              </a:ext>
            </a:extLst>
          </p:cNvPr>
          <p:cNvSpPr/>
          <p:nvPr/>
        </p:nvSpPr>
        <p:spPr>
          <a:xfrm>
            <a:off x="2873550" y="4719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6" name="Google Shape;114;p15">
            <a:extLst>
              <a:ext uri="{FF2B5EF4-FFF2-40B4-BE49-F238E27FC236}">
                <a16:creationId xmlns:a16="http://schemas.microsoft.com/office/drawing/2014/main" id="{E0C15DE6-1F18-EB4F-9AE8-75BE92E8E91D}"/>
              </a:ext>
            </a:extLst>
          </p:cNvPr>
          <p:cNvSpPr/>
          <p:nvPr/>
        </p:nvSpPr>
        <p:spPr>
          <a:xfrm>
            <a:off x="4495750" y="4524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7" name="Google Shape;115;p15">
            <a:extLst>
              <a:ext uri="{FF2B5EF4-FFF2-40B4-BE49-F238E27FC236}">
                <a16:creationId xmlns:a16="http://schemas.microsoft.com/office/drawing/2014/main" id="{74447537-A15F-524E-8A9C-301B1FFEFE08}"/>
              </a:ext>
            </a:extLst>
          </p:cNvPr>
          <p:cNvSpPr/>
          <p:nvPr/>
        </p:nvSpPr>
        <p:spPr>
          <a:xfrm>
            <a:off x="4495750" y="3709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8" name="Google Shape;116;p15">
            <a:extLst>
              <a:ext uri="{FF2B5EF4-FFF2-40B4-BE49-F238E27FC236}">
                <a16:creationId xmlns:a16="http://schemas.microsoft.com/office/drawing/2014/main" id="{D3CFBF78-A02C-404E-88D9-C45BEE69480C}"/>
              </a:ext>
            </a:extLst>
          </p:cNvPr>
          <p:cNvSpPr/>
          <p:nvPr/>
        </p:nvSpPr>
        <p:spPr>
          <a:xfrm>
            <a:off x="4947417" y="4109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9" name="Google Shape;117;p15">
            <a:extLst>
              <a:ext uri="{FF2B5EF4-FFF2-40B4-BE49-F238E27FC236}">
                <a16:creationId xmlns:a16="http://schemas.microsoft.com/office/drawing/2014/main" id="{F5AECF50-D2C9-1343-8455-677EE00C0E98}"/>
              </a:ext>
            </a:extLst>
          </p:cNvPr>
          <p:cNvSpPr/>
          <p:nvPr/>
        </p:nvSpPr>
        <p:spPr>
          <a:xfrm>
            <a:off x="5394017" y="384806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0" name="Google Shape;118;p15">
            <a:extLst>
              <a:ext uri="{FF2B5EF4-FFF2-40B4-BE49-F238E27FC236}">
                <a16:creationId xmlns:a16="http://schemas.microsoft.com/office/drawing/2014/main" id="{3FADAF74-AE88-9345-9EB9-92A706869AD6}"/>
              </a:ext>
            </a:extLst>
          </p:cNvPr>
          <p:cNvSpPr/>
          <p:nvPr/>
        </p:nvSpPr>
        <p:spPr>
          <a:xfrm>
            <a:off x="4302150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1" name="Google Shape;119;p15">
            <a:extLst>
              <a:ext uri="{FF2B5EF4-FFF2-40B4-BE49-F238E27FC236}">
                <a16:creationId xmlns:a16="http://schemas.microsoft.com/office/drawing/2014/main" id="{87526654-1071-FD4E-A1A6-DEB3E4455832}"/>
              </a:ext>
            </a:extLst>
          </p:cNvPr>
          <p:cNvSpPr/>
          <p:nvPr/>
        </p:nvSpPr>
        <p:spPr>
          <a:xfrm>
            <a:off x="3489484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" name="Google Shape;120;p15">
            <a:extLst>
              <a:ext uri="{FF2B5EF4-FFF2-40B4-BE49-F238E27FC236}">
                <a16:creationId xmlns:a16="http://schemas.microsoft.com/office/drawing/2014/main" id="{981B74C9-F4AE-6F41-9A99-79E693795766}"/>
              </a:ext>
            </a:extLst>
          </p:cNvPr>
          <p:cNvSpPr/>
          <p:nvPr/>
        </p:nvSpPr>
        <p:spPr>
          <a:xfrm>
            <a:off x="4947417" y="4978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" name="Google Shape;121;p15">
            <a:extLst>
              <a:ext uri="{FF2B5EF4-FFF2-40B4-BE49-F238E27FC236}">
                <a16:creationId xmlns:a16="http://schemas.microsoft.com/office/drawing/2014/main" id="{FFC356DC-5D8B-5649-B108-1DB08A4AEF1B}"/>
              </a:ext>
            </a:extLst>
          </p:cNvPr>
          <p:cNvSpPr/>
          <p:nvPr/>
        </p:nvSpPr>
        <p:spPr>
          <a:xfrm>
            <a:off x="5687017" y="44003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" name="Google Shape;122;p15">
            <a:extLst>
              <a:ext uri="{FF2B5EF4-FFF2-40B4-BE49-F238E27FC236}">
                <a16:creationId xmlns:a16="http://schemas.microsoft.com/office/drawing/2014/main" id="{6380C878-CD8E-4A43-93B9-84626B569097}"/>
              </a:ext>
            </a:extLst>
          </p:cNvPr>
          <p:cNvSpPr/>
          <p:nvPr/>
        </p:nvSpPr>
        <p:spPr>
          <a:xfrm>
            <a:off x="5490817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5" name="Google Shape;123;p15">
            <a:extLst>
              <a:ext uri="{FF2B5EF4-FFF2-40B4-BE49-F238E27FC236}">
                <a16:creationId xmlns:a16="http://schemas.microsoft.com/office/drawing/2014/main" id="{DBD6645F-79A1-774E-B992-09F5BCE9444F}"/>
              </a:ext>
            </a:extLst>
          </p:cNvPr>
          <p:cNvSpPr/>
          <p:nvPr/>
        </p:nvSpPr>
        <p:spPr>
          <a:xfrm>
            <a:off x="3716017" y="48376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6" name="Google Shape;124;p15">
            <a:extLst>
              <a:ext uri="{FF2B5EF4-FFF2-40B4-BE49-F238E27FC236}">
                <a16:creationId xmlns:a16="http://schemas.microsoft.com/office/drawing/2014/main" id="{43A836BE-5509-A74E-A267-A90170C63037}"/>
              </a:ext>
            </a:extLst>
          </p:cNvPr>
          <p:cNvSpPr/>
          <p:nvPr/>
        </p:nvSpPr>
        <p:spPr>
          <a:xfrm>
            <a:off x="3489484" y="439176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" name="Google Shape;125;p15">
            <a:extLst>
              <a:ext uri="{FF2B5EF4-FFF2-40B4-BE49-F238E27FC236}">
                <a16:creationId xmlns:a16="http://schemas.microsoft.com/office/drawing/2014/main" id="{6D51D846-B56D-0E45-AD3D-4592A889C1BA}"/>
              </a:ext>
            </a:extLst>
          </p:cNvPr>
          <p:cNvSpPr/>
          <p:nvPr/>
        </p:nvSpPr>
        <p:spPr>
          <a:xfrm>
            <a:off x="3909617" y="43033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" name="Google Shape;126;p15">
            <a:extLst>
              <a:ext uri="{FF2B5EF4-FFF2-40B4-BE49-F238E27FC236}">
                <a16:creationId xmlns:a16="http://schemas.microsoft.com/office/drawing/2014/main" id="{D18CB0B7-A20D-B841-8C4E-B249F675AA0F}"/>
              </a:ext>
            </a:extLst>
          </p:cNvPr>
          <p:cNvSpPr/>
          <p:nvPr/>
        </p:nvSpPr>
        <p:spPr>
          <a:xfrm>
            <a:off x="5056084" y="3398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" name="Google Shape;127;p15">
            <a:extLst>
              <a:ext uri="{FF2B5EF4-FFF2-40B4-BE49-F238E27FC236}">
                <a16:creationId xmlns:a16="http://schemas.microsoft.com/office/drawing/2014/main" id="{172A831B-53C0-4246-9C31-C76201FEAD96}"/>
              </a:ext>
            </a:extLst>
          </p:cNvPr>
          <p:cNvSpPr/>
          <p:nvPr/>
        </p:nvSpPr>
        <p:spPr>
          <a:xfrm>
            <a:off x="5490817" y="298601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0" name="Google Shape;128;p15">
            <a:extLst>
              <a:ext uri="{FF2B5EF4-FFF2-40B4-BE49-F238E27FC236}">
                <a16:creationId xmlns:a16="http://schemas.microsoft.com/office/drawing/2014/main" id="{383A9B1C-9A20-9847-B5BC-9001794AC2EC}"/>
              </a:ext>
            </a:extLst>
          </p:cNvPr>
          <p:cNvSpPr/>
          <p:nvPr/>
        </p:nvSpPr>
        <p:spPr>
          <a:xfrm>
            <a:off x="5880617" y="50759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" name="Google Shape;129;p15">
            <a:extLst>
              <a:ext uri="{FF2B5EF4-FFF2-40B4-BE49-F238E27FC236}">
                <a16:creationId xmlns:a16="http://schemas.microsoft.com/office/drawing/2014/main" id="{BDFFE3F3-483E-DF4B-8647-1D3A526D8A82}"/>
              </a:ext>
            </a:extLst>
          </p:cNvPr>
          <p:cNvSpPr/>
          <p:nvPr/>
        </p:nvSpPr>
        <p:spPr>
          <a:xfrm>
            <a:off x="5776850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" name="Google Shape;130;p15">
            <a:extLst>
              <a:ext uri="{FF2B5EF4-FFF2-40B4-BE49-F238E27FC236}">
                <a16:creationId xmlns:a16="http://schemas.microsoft.com/office/drawing/2014/main" id="{C9E68919-4EBF-7643-B869-AF5C0013ED34}"/>
              </a:ext>
            </a:extLst>
          </p:cNvPr>
          <p:cNvSpPr/>
          <p:nvPr/>
        </p:nvSpPr>
        <p:spPr>
          <a:xfrm>
            <a:off x="6074217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" name="Google Shape;131;p15">
            <a:extLst>
              <a:ext uri="{FF2B5EF4-FFF2-40B4-BE49-F238E27FC236}">
                <a16:creationId xmlns:a16="http://schemas.microsoft.com/office/drawing/2014/main" id="{A11A6510-2246-9B4A-BED9-1EBE052B2A7A}"/>
              </a:ext>
            </a:extLst>
          </p:cNvPr>
          <p:cNvSpPr/>
          <p:nvPr/>
        </p:nvSpPr>
        <p:spPr>
          <a:xfrm>
            <a:off x="5249684" y="4669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4" name="Google Shape;132;p15">
            <a:extLst>
              <a:ext uri="{FF2B5EF4-FFF2-40B4-BE49-F238E27FC236}">
                <a16:creationId xmlns:a16="http://schemas.microsoft.com/office/drawing/2014/main" id="{E0782739-8B5E-8249-B2D5-F92B776C178B}"/>
              </a:ext>
            </a:extLst>
          </p:cNvPr>
          <p:cNvSpPr/>
          <p:nvPr/>
        </p:nvSpPr>
        <p:spPr>
          <a:xfrm>
            <a:off x="6267817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5" name="Google Shape;133;p15">
            <a:extLst>
              <a:ext uri="{FF2B5EF4-FFF2-40B4-BE49-F238E27FC236}">
                <a16:creationId xmlns:a16="http://schemas.microsoft.com/office/drawing/2014/main" id="{F0150FFB-DA12-2243-84E8-C42D9E8488AA}"/>
              </a:ext>
            </a:extLst>
          </p:cNvPr>
          <p:cNvSpPr/>
          <p:nvPr/>
        </p:nvSpPr>
        <p:spPr>
          <a:xfrm>
            <a:off x="6497617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" name="Google Shape;134;p15">
            <a:extLst>
              <a:ext uri="{FF2B5EF4-FFF2-40B4-BE49-F238E27FC236}">
                <a16:creationId xmlns:a16="http://schemas.microsoft.com/office/drawing/2014/main" id="{2EEEF5B8-BC74-FB49-8046-198078642CB6}"/>
              </a:ext>
            </a:extLst>
          </p:cNvPr>
          <p:cNvSpPr/>
          <p:nvPr/>
        </p:nvSpPr>
        <p:spPr>
          <a:xfrm>
            <a:off x="6267817" y="45939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" name="Google Shape;135;p15">
            <a:extLst>
              <a:ext uri="{FF2B5EF4-FFF2-40B4-BE49-F238E27FC236}">
                <a16:creationId xmlns:a16="http://schemas.microsoft.com/office/drawing/2014/main" id="{531CB52F-581F-DD41-B072-C316E2BCD7A2}"/>
              </a:ext>
            </a:extLst>
          </p:cNvPr>
          <p:cNvSpPr/>
          <p:nvPr/>
        </p:nvSpPr>
        <p:spPr>
          <a:xfrm>
            <a:off x="6878284" y="4303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" name="Google Shape;136;p15">
            <a:extLst>
              <a:ext uri="{FF2B5EF4-FFF2-40B4-BE49-F238E27FC236}">
                <a16:creationId xmlns:a16="http://schemas.microsoft.com/office/drawing/2014/main" id="{7CB92504-0E60-694C-8D9C-AC90D377F746}"/>
              </a:ext>
            </a:extLst>
          </p:cNvPr>
          <p:cNvSpPr/>
          <p:nvPr/>
        </p:nvSpPr>
        <p:spPr>
          <a:xfrm>
            <a:off x="6679484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42" name="Google Shape;180;p16">
            <a:extLst>
              <a:ext uri="{FF2B5EF4-FFF2-40B4-BE49-F238E27FC236}">
                <a16:creationId xmlns:a16="http://schemas.microsoft.com/office/drawing/2014/main" id="{83391D1E-3597-1648-A6BA-6AE77A8D26AD}"/>
              </a:ext>
            </a:extLst>
          </p:cNvPr>
          <p:cNvCxnSpPr/>
          <p:nvPr/>
        </p:nvCxnSpPr>
        <p:spPr>
          <a:xfrm>
            <a:off x="587484" y="2721487"/>
            <a:ext cx="3439600" cy="3439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181;p16">
            <a:extLst>
              <a:ext uri="{FF2B5EF4-FFF2-40B4-BE49-F238E27FC236}">
                <a16:creationId xmlns:a16="http://schemas.microsoft.com/office/drawing/2014/main" id="{54379E48-3735-6E4F-97AD-7242F101F184}"/>
              </a:ext>
            </a:extLst>
          </p:cNvPr>
          <p:cNvSpPr txBox="1"/>
          <p:nvPr/>
        </p:nvSpPr>
        <p:spPr>
          <a:xfrm>
            <a:off x="7783084" y="2249855"/>
            <a:ext cx="3848400" cy="2746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/>
              <a:t>Error</a:t>
            </a:r>
            <a:r>
              <a:rPr lang="en" sz="2800" dirty="0"/>
              <a:t>: 3</a:t>
            </a:r>
            <a:endParaRPr sz="2800" dirty="0"/>
          </a:p>
          <a:p>
            <a:r>
              <a:rPr lang="en" sz="2800" b="1" dirty="0"/>
              <a:t>Accuracy</a:t>
            </a:r>
            <a:r>
              <a:rPr lang="en" sz="2800" dirty="0"/>
              <a:t>: </a:t>
            </a:r>
            <a:endParaRPr sz="2800" dirty="0"/>
          </a:p>
          <a:p>
            <a:r>
              <a:rPr lang="en" sz="2800" dirty="0"/>
              <a:t>30 / 33 = 91%</a:t>
            </a:r>
            <a:endParaRPr sz="2800" dirty="0"/>
          </a:p>
          <a:p>
            <a:pPr>
              <a:buClr>
                <a:schemeClr val="dk1"/>
              </a:buClr>
              <a:buSzPts val="1100"/>
            </a:pPr>
            <a:r>
              <a:rPr lang="en" sz="2800" b="1" dirty="0">
                <a:solidFill>
                  <a:schemeClr val="dk1"/>
                </a:solidFill>
              </a:rPr>
              <a:t>Precision   </a:t>
            </a:r>
            <a:r>
              <a:rPr lang="en" sz="2800" dirty="0">
                <a:solidFill>
                  <a:schemeClr val="dk1"/>
                </a:solidFill>
              </a:rPr>
              <a:t>: 0%</a:t>
            </a:r>
            <a:endParaRPr sz="2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800" b="1" dirty="0">
                <a:solidFill>
                  <a:schemeClr val="dk1"/>
                </a:solidFill>
              </a:rPr>
              <a:t>Recall   </a:t>
            </a:r>
            <a:r>
              <a:rPr lang="en" sz="2800" dirty="0">
                <a:solidFill>
                  <a:schemeClr val="dk1"/>
                </a:solidFill>
              </a:rPr>
              <a:t>: 0%</a:t>
            </a:r>
            <a:endParaRPr sz="2800" dirty="0"/>
          </a:p>
        </p:txBody>
      </p:sp>
      <p:sp>
        <p:nvSpPr>
          <p:cNvPr id="45" name="Google Shape;182;p16">
            <a:extLst>
              <a:ext uri="{FF2B5EF4-FFF2-40B4-BE49-F238E27FC236}">
                <a16:creationId xmlns:a16="http://schemas.microsoft.com/office/drawing/2014/main" id="{B1FBEE50-2781-3E4D-AF7C-066D99E0660A}"/>
              </a:ext>
            </a:extLst>
          </p:cNvPr>
          <p:cNvSpPr/>
          <p:nvPr/>
        </p:nvSpPr>
        <p:spPr>
          <a:xfrm>
            <a:off x="8974351" y="4206733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800"/>
          </a:p>
        </p:txBody>
      </p:sp>
      <p:sp>
        <p:nvSpPr>
          <p:cNvPr id="46" name="Google Shape;183;p16">
            <a:extLst>
              <a:ext uri="{FF2B5EF4-FFF2-40B4-BE49-F238E27FC236}">
                <a16:creationId xmlns:a16="http://schemas.microsoft.com/office/drawing/2014/main" id="{6053EEDF-036B-8D4D-BB19-C14908139791}"/>
              </a:ext>
            </a:extLst>
          </p:cNvPr>
          <p:cNvSpPr/>
          <p:nvPr/>
        </p:nvSpPr>
        <p:spPr>
          <a:xfrm>
            <a:off x="9555151" y="3806433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800"/>
          </a:p>
        </p:txBody>
      </p:sp>
    </p:spTree>
    <p:extLst>
      <p:ext uri="{BB962C8B-B14F-4D97-AF65-F5344CB8AC3E}">
        <p14:creationId xmlns:p14="http://schemas.microsoft.com/office/powerpoint/2010/main" val="72586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Resolving Imbalance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9707F0-A031-C64D-9B41-45EEB62BCBB7}"/>
              </a:ext>
            </a:extLst>
          </p:cNvPr>
          <p:cNvSpPr txBox="1"/>
          <p:nvPr/>
        </p:nvSpPr>
        <p:spPr>
          <a:xfrm>
            <a:off x="1060173" y="1720839"/>
            <a:ext cx="1015116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indent="-507987">
              <a:buSzPts val="2400"/>
              <a:buChar char="●"/>
            </a:pPr>
            <a:r>
              <a:rPr lang="en-US" sz="3200" b="1" dirty="0"/>
              <a:t>Train a balanced model:</a:t>
            </a:r>
          </a:p>
          <a:p>
            <a:pPr marL="1219170" lvl="1" indent="-457189">
              <a:buSzPts val="1800"/>
              <a:buChar char="○"/>
            </a:pPr>
            <a:r>
              <a:rPr lang="en-US" dirty="0"/>
              <a:t>Balance training data via sampling in preprocessing</a:t>
            </a:r>
          </a:p>
          <a:p>
            <a:pPr marL="1219170" lvl="1" indent="-457189">
              <a:buSzPts val="1800"/>
              <a:buChar char="○"/>
            </a:pPr>
            <a:r>
              <a:rPr lang="en-US" dirty="0"/>
              <a:t>Modify model learning</a:t>
            </a:r>
          </a:p>
          <a:p>
            <a:pPr marL="1219170"/>
            <a:endParaRPr lang="en-US" dirty="0"/>
          </a:p>
          <a:p>
            <a:pPr marL="609585" indent="-507987">
              <a:buSzPts val="2400"/>
              <a:buChar char="●"/>
            </a:pPr>
            <a:r>
              <a:rPr lang="en-US" sz="3200" b="1" dirty="0">
                <a:solidFill>
                  <a:schemeClr val="dk1"/>
                </a:solidFill>
              </a:rPr>
              <a:t>Evaluate performance on rare classes:</a:t>
            </a:r>
          </a:p>
          <a:p>
            <a:pPr marL="1219170" lvl="1" indent="-457189">
              <a:buClr>
                <a:schemeClr val="dk1"/>
              </a:buClr>
              <a:buSzPts val="1800"/>
              <a:buChar char="○"/>
            </a:pPr>
            <a:r>
              <a:rPr lang="en-US" dirty="0">
                <a:solidFill>
                  <a:schemeClr val="dk1"/>
                </a:solidFill>
              </a:rPr>
              <a:t>Later in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Evaluation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27708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15695</TotalTime>
  <Words>595</Words>
  <Application>Microsoft Macintosh PowerPoint</Application>
  <PresentationFormat>Widescreen</PresentationFormat>
  <Paragraphs>111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MS Gothic</vt:lpstr>
      <vt:lpstr>Arial</vt:lpstr>
      <vt:lpstr>Calibri</vt:lpstr>
      <vt:lpstr>Courier</vt:lpstr>
      <vt:lpstr>Georgia</vt:lpstr>
      <vt:lpstr>System Font Regular</vt:lpstr>
      <vt:lpstr>Wingdings</vt:lpstr>
      <vt:lpstr>RIT</vt:lpstr>
      <vt:lpstr>PowerPoint Presentation</vt:lpstr>
      <vt:lpstr>Data Balancing</vt:lpstr>
      <vt:lpstr>Data Balancing</vt:lpstr>
      <vt:lpstr>Data Balancing</vt:lpstr>
      <vt:lpstr>Data Balancing</vt:lpstr>
      <vt:lpstr>Data Balancing</vt:lpstr>
      <vt:lpstr>Why Data Imbalance is a problem?</vt:lpstr>
      <vt:lpstr>Why Data Imbalance is a problem?</vt:lpstr>
      <vt:lpstr>Resolving Imbalance problem</vt:lpstr>
      <vt:lpstr>Data Balancing</vt:lpstr>
      <vt:lpstr>Data Balancing</vt:lpstr>
      <vt:lpstr>Data Balancing</vt:lpstr>
      <vt:lpstr>Data Balancing</vt:lpstr>
      <vt:lpstr>Data Balancing</vt:lpstr>
      <vt:lpstr>Synthetic Minority Oversampling TEchnique (SMOTE)</vt:lpstr>
      <vt:lpstr>Balanced model learning</vt:lpstr>
      <vt:lpstr>Balanced model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1708</cp:revision>
  <cp:lastPrinted>2018-04-25T02:50:23Z</cp:lastPrinted>
  <dcterms:created xsi:type="dcterms:W3CDTF">2021-08-24T04:52:52Z</dcterms:created>
  <dcterms:modified xsi:type="dcterms:W3CDTF">2022-10-18T03:53:15Z</dcterms:modified>
</cp:coreProperties>
</file>