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38D0-C3F1-44A1-9907-4AA0220A6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B86CC-33F7-442B-A6A0-907224C78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8E69-34F3-4B1D-B6FB-F8C08A90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4DF3-6566-4AC5-81DF-752FB59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776F-AF1D-4202-88BD-FEF03E19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7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66B-1728-4825-AAAD-B48B36CC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C46D0-5E08-4D00-B69F-D318A3A0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CA58-03A4-43D4-9C5A-882E132D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D24D-7120-41D8-9F9F-140975B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1B71-D2A5-4140-B853-C8B90B4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94B9A-E0B0-4A08-8B57-F047E13F4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65EEC-DB16-40BB-BFB1-DA2A03FC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349B-838A-4667-8352-084D0B16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1986-2D43-4574-A3F0-EF308761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F272-1B95-4499-A01C-E9A3E92C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393C-D353-4E29-A7EA-103ADBD3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6E12-91EA-4AC0-A199-F0D70750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63F1-8218-470C-8C84-84A229AB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4561-CED0-49BF-98E9-89C7B360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B7EA-CD12-43B9-BC5C-DC86A49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5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5A7E-793D-4CCC-8112-05B57F2A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5E78-7B4B-458D-AF78-67F4755F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848D-9E22-4D68-A842-69421453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ED7F-B3A2-474E-AF36-7C0C6F66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54FB-1A49-474A-BAA8-B3331AE3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1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7AEB-6E33-4241-9DC5-626A85D6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D866-EBDF-4523-A18F-7FFBFD96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6C55D-4CF0-4838-B215-9B6E642B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4AAF-DB72-4CE9-ABAD-7DFC178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6660C-1208-429F-9564-7C2E81F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7D51-4748-4550-9158-1367CEFD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1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BA5D-DF21-4094-BED6-6E4572A7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2761-D395-427A-94B5-4C10A350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1368F-5BDA-472E-9690-EA2B14626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F77ED-E80D-4507-BADE-C36A3AC2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5DA56-ABDE-45FE-AED4-F28464BF9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61E3C-CEA4-4457-AE76-0B5F47FF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C35CC-444C-4441-9B77-A8460A11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6A04E-D1B4-4BF6-AB19-454BB6B9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86D2-37B6-4D69-BAC2-F4608ABE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505C5-D10A-4C23-9C1D-320A78BF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1D357-995A-4219-8A74-C3692B4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ACB9C-700C-4163-B6BA-8A3FF84F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CF26E-176A-4577-AF0D-F78D4F2B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D5DF3-328A-4FA7-A3E1-993D7D9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4C9A6-E700-4BF3-A9E6-A36D5A27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0635-E0E7-46CF-9369-497CEA69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A88A-8CFC-4771-9229-134FBEAA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F554-3913-4903-882B-3A50AC0C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9C6F-4EA9-46A1-8FD8-383AEE3F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B1EC6-740B-4FF4-9E07-B4CE8E07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EB77-5AE0-4E73-8A55-DB1613EA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F4CA-CF1D-4E39-9938-2122F699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76176-0F6A-411B-96AE-DD2A08405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C314-6C08-4A98-9694-CC74ED7D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279DC-969A-45CF-AE59-2B2E08F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6776-8B8D-4BCA-95CE-CD163BD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2851-3D11-4A3A-9E8A-C931B84E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2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9B4C9-A74C-498F-8473-3D7E3CAA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8A45C-F73B-4141-8BFF-CA7376296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82B1-1166-4224-91D6-F2440312B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3A54-EDC8-49FC-9A8E-C10042B1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A77C-675B-4032-A089-F951836D0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5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aw.githubusercontent.com/gk95/PythonBasics/main/BasicVariables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aw.githubusercontent.com/gk95/PythonBasics/main/BasicVariables.p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aw.githubusercontent.com/gk95/PythonBasics/main/BasicVariables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46D5-CF5B-450E-9F3D-3EF963922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Python(3) Intro</a:t>
            </a:r>
          </a:p>
        </p:txBody>
      </p:sp>
    </p:spTree>
    <p:extLst>
      <p:ext uri="{BB962C8B-B14F-4D97-AF65-F5344CB8AC3E}">
        <p14:creationId xmlns:p14="http://schemas.microsoft.com/office/powerpoint/2010/main" val="270037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9542-EA89-41B5-9739-0AF1E289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1C79-62E7-433C-A1B1-67573BC4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Indexed</a:t>
            </a:r>
          </a:p>
          <a:p>
            <a:pPr marL="0" indent="0">
              <a:buNone/>
            </a:pPr>
            <a:r>
              <a:rPr lang="en-GB" dirty="0"/>
              <a:t>We can access the item by their 'index' for </a:t>
            </a:r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dirty="0" err="1"/>
              <a:t>myarray</a:t>
            </a:r>
            <a:r>
              <a:rPr lang="en-GB" dirty="0"/>
              <a:t>[1] or </a:t>
            </a:r>
            <a:r>
              <a:rPr lang="en-GB" dirty="0" err="1"/>
              <a:t>myarray</a:t>
            </a:r>
            <a:r>
              <a:rPr lang="en-GB" dirty="0"/>
              <a:t>['Name']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Ordered</a:t>
            </a:r>
          </a:p>
          <a:p>
            <a:pPr marL="0" indent="0">
              <a:buNone/>
            </a:pPr>
            <a:r>
              <a:rPr lang="en-GB" dirty="0"/>
              <a:t>When we say ordered, it means that the items have a defined order, and that order will not change.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Unchangeable</a:t>
            </a:r>
          </a:p>
          <a:p>
            <a:pPr marL="0" indent="0">
              <a:buNone/>
            </a:pPr>
            <a:r>
              <a:rPr lang="en-GB" dirty="0"/>
              <a:t>Meaning that we cannot change, add or remove items after the data type has been 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Allow Duplicates</a:t>
            </a:r>
          </a:p>
          <a:p>
            <a:pPr marL="0" indent="0">
              <a:buNone/>
            </a:pPr>
            <a:r>
              <a:rPr lang="en-GB" dirty="0"/>
              <a:t>They can or cannot have items with the same value</a:t>
            </a:r>
          </a:p>
        </p:txBody>
      </p:sp>
    </p:spTree>
    <p:extLst>
      <p:ext uri="{BB962C8B-B14F-4D97-AF65-F5344CB8AC3E}">
        <p14:creationId xmlns:p14="http://schemas.microsoft.com/office/powerpoint/2010/main" val="131503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62F0-2858-4B58-81DA-13AF510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Complex/Data Types</a:t>
            </a:r>
            <a:br>
              <a:rPr lang="en-GB" dirty="0"/>
            </a:br>
            <a:r>
              <a:rPr lang="en-GB" sz="1800" dirty="0"/>
              <a:t>Typically used to store and process multiple items in a single variable.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B60-541F-46D0-89BB-BBF874D7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Set</a:t>
            </a:r>
          </a:p>
          <a:p>
            <a:pPr marL="0" indent="0">
              <a:buNone/>
            </a:pPr>
            <a:r>
              <a:rPr lang="en-GB" sz="1200" dirty="0"/>
              <a:t>A set is a collection which do not allow duplicate values and is unordered, unchangeable*, and unindexed.</a:t>
            </a:r>
          </a:p>
          <a:p>
            <a:pPr marL="0" indent="0">
              <a:buNone/>
            </a:pPr>
            <a:r>
              <a:rPr lang="en-GB" sz="1200" dirty="0"/>
              <a:t>* Note: Set items are unchangeable, but you can remove items and add new items.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2DB0A-4279-43F7-BC1D-522F5AA2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5" y="3365294"/>
            <a:ext cx="3952874" cy="18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3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/>
              <a:t>List items are ordered, changeable, and allow duplicate values</a:t>
            </a:r>
            <a:r>
              <a:rPr lang="en-GB" sz="1400" dirty="0"/>
              <a:t>.</a:t>
            </a:r>
          </a:p>
          <a:p>
            <a:r>
              <a:rPr lang="en-GB" sz="1200" dirty="0"/>
              <a:t>List items are indexed, the first item has index [0], the second item has index [1] etc</a:t>
            </a:r>
          </a:p>
          <a:p>
            <a:pPr marL="0" indent="0">
              <a:buNone/>
            </a:pP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4" y="2534021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</a:t>
            </a:r>
            <a:r>
              <a:rPr lang="en-GB" sz="1400" dirty="0"/>
              <a:t>.</a:t>
            </a:r>
          </a:p>
          <a:p>
            <a:r>
              <a:rPr lang="en-GB" sz="1200" dirty="0"/>
              <a:t>A dictionary is a collection which is ordered*, changeable and does not allow duplicates</a:t>
            </a:r>
          </a:p>
          <a:p>
            <a:pPr marL="0" indent="0">
              <a:buNone/>
            </a:pPr>
            <a:r>
              <a:rPr lang="en-GB" sz="1200" dirty="0"/>
              <a:t>*As of Python version 3.7, dictionaries are ordered. In Python 3.6 and earlier, dictionaries are unordered.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12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https://raw.githubusercontent.com/gk95/PythonBasics/main/Dictonary.py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09" y="2985283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/>
              <a:t>Tuple is a collection which is ordered and unchangeable</a:t>
            </a:r>
            <a:r>
              <a:rPr lang="en-GB" sz="1400" dirty="0"/>
              <a:t>.</a:t>
            </a:r>
          </a:p>
          <a:p>
            <a:r>
              <a:rPr lang="en-GB" sz="1200" dirty="0"/>
              <a:t>Tuples are written with round brackets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4" y="2534021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5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F1C7-6831-43C0-901F-AB5CE6A3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cheat sheet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B458F3-491B-4E44-B9B8-ABAECD92D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544792"/>
              </p:ext>
            </p:extLst>
          </p:nvPr>
        </p:nvGraphicFramePr>
        <p:xfrm>
          <a:off x="838200" y="1825624"/>
          <a:ext cx="9618025" cy="198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605">
                  <a:extLst>
                    <a:ext uri="{9D8B030D-6E8A-4147-A177-3AD203B41FA5}">
                      <a16:colId xmlns:a16="http://schemas.microsoft.com/office/drawing/2014/main" val="1720991468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3294544039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1015712382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3693269867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4137103938"/>
                    </a:ext>
                  </a:extLst>
                </a:gridCol>
              </a:tblGrid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Duplicate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68073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74796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31699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87336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32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GB" dirty="0" err="1"/>
              <a:t>If..else</a:t>
            </a:r>
            <a:endParaRPr lang="en-GB" dirty="0"/>
          </a:p>
          <a:p>
            <a:r>
              <a:rPr lang="en-GB" dirty="0"/>
              <a:t>While</a:t>
            </a:r>
          </a:p>
          <a:p>
            <a:r>
              <a:rPr lang="en-GB" dirty="0"/>
              <a:t>For Loops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in scope for this session</a:t>
            </a:r>
          </a:p>
        </p:txBody>
      </p:sp>
    </p:spTree>
    <p:extLst>
      <p:ext uri="{BB962C8B-B14F-4D97-AF65-F5344CB8AC3E}">
        <p14:creationId xmlns:p14="http://schemas.microsoft.com/office/powerpoint/2010/main" val="222358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can return data as a result.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8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https://raw.githubusercontent.com/gk95/PythonBasics/main/Functions.py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E8619-1AB9-47B8-8A76-90D92102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24" y="2863885"/>
            <a:ext cx="4366656" cy="27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0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633B-5278-45FD-97D4-B661DF73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A47D-87BD-473A-87EF-B0ABA873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By default, a function must be called with the correct number of arguments. </a:t>
            </a:r>
          </a:p>
          <a:p>
            <a:pPr marL="0" indent="0">
              <a:buNone/>
            </a:pPr>
            <a:r>
              <a:rPr lang="en-GB" sz="1200" dirty="0"/>
              <a:t>Meaning that if your function expects 2 arguments, you have to call the function with 2 arguments, not more, and not less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3C512-3DE0-4963-BE9F-0FA9A811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3" y="2690359"/>
            <a:ext cx="435353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633B-5278-45FD-97D4-B661DF73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A47D-87BD-473A-87EF-B0ABA873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79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If the number of arguments that will be passed into a function is unknown, add a * before the parameter name in the function definition.</a:t>
            </a:r>
          </a:p>
          <a:p>
            <a:pPr marL="0" indent="0">
              <a:buNone/>
            </a:pPr>
            <a:r>
              <a:rPr lang="en-GB" sz="1200" dirty="0"/>
              <a:t>This way the function will receive a tuple of arguments, and can access the items accordingly:</a:t>
            </a:r>
          </a:p>
          <a:p>
            <a:pPr marL="0" indent="0">
              <a:buNone/>
            </a:pP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B3A57-A8EA-4686-87D7-69BF09619BAA}"/>
              </a:ext>
            </a:extLst>
          </p:cNvPr>
          <p:cNvSpPr txBox="1"/>
          <p:nvPr/>
        </p:nvSpPr>
        <p:spPr>
          <a:xfrm>
            <a:off x="838200" y="150602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Arbitrary Arguments, *args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F6E7A-4894-4A57-AED7-DBBFC620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79" y="3340757"/>
            <a:ext cx="578248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4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6D92-A52F-4644-8FB8-7BA34349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2870-A273-496B-A2C8-04F582C2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intro</a:t>
            </a:r>
          </a:p>
          <a:p>
            <a:r>
              <a:rPr lang="en-GB" dirty="0"/>
              <a:t>Ways to work with Python</a:t>
            </a:r>
          </a:p>
          <a:p>
            <a:r>
              <a:rPr lang="en-GB" dirty="0"/>
              <a:t>Python Basics</a:t>
            </a:r>
          </a:p>
          <a:p>
            <a:pPr lvl="1"/>
            <a:r>
              <a:rPr lang="en-GB" dirty="0"/>
              <a:t>Choose interaction type</a:t>
            </a:r>
          </a:p>
          <a:p>
            <a:pPr lvl="1"/>
            <a:r>
              <a:rPr lang="en-GB" dirty="0"/>
              <a:t>Variables</a:t>
            </a:r>
          </a:p>
          <a:p>
            <a:pPr lvl="2"/>
            <a:r>
              <a:rPr lang="en-GB" dirty="0"/>
              <a:t>Simple</a:t>
            </a:r>
          </a:p>
          <a:p>
            <a:pPr lvl="2"/>
            <a:r>
              <a:rPr lang="en-GB" dirty="0"/>
              <a:t>Complex</a:t>
            </a:r>
          </a:p>
          <a:p>
            <a:pPr lvl="1"/>
            <a:r>
              <a:rPr lang="en-GB" dirty="0"/>
              <a:t>Controls</a:t>
            </a:r>
          </a:p>
          <a:p>
            <a:pPr lvl="1"/>
            <a:r>
              <a:rPr lang="en-GB" dirty="0"/>
              <a:t>Functions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461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633B-5278-45FD-97D4-B661DF73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A47D-87BD-473A-87EF-B0ABA873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79" y="1933677"/>
            <a:ext cx="10515600" cy="315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You can also send arguments with the key = value syntax. This way the order of the arguments does not matter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C0F70-5DC5-48F2-9495-4A97A0DD754D}"/>
              </a:ext>
            </a:extLst>
          </p:cNvPr>
          <p:cNvSpPr txBox="1"/>
          <p:nvPr/>
        </p:nvSpPr>
        <p:spPr>
          <a:xfrm>
            <a:off x="838200" y="156434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Keyword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677A5-2C99-4406-BD33-B6E05A1A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91" y="2331963"/>
            <a:ext cx="5325218" cy="1609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1767C6-5DAB-451B-9829-E072472F4F60}"/>
              </a:ext>
            </a:extLst>
          </p:cNvPr>
          <p:cNvSpPr txBox="1"/>
          <p:nvPr/>
        </p:nvSpPr>
        <p:spPr>
          <a:xfrm>
            <a:off x="921391" y="45683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Arbitrary Keyword Arguments, **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kwargs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6F909-1C3C-4B28-85F0-277896192914}"/>
              </a:ext>
            </a:extLst>
          </p:cNvPr>
          <p:cNvSpPr txBox="1"/>
          <p:nvPr/>
        </p:nvSpPr>
        <p:spPr>
          <a:xfrm>
            <a:off x="921391" y="494729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If the number of keyword arguments is unknown, add a double ** before the parameter name: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F54CCF-6279-4E99-BC02-D355DD87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28784"/>
            <a:ext cx="421063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1920-60D8-4476-AAE0-65742C9F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Management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F684-1B4E-45D0-AC35-E97F6C77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GIT commands</a:t>
            </a:r>
          </a:p>
          <a:p>
            <a:r>
              <a:rPr lang="en-GB" dirty="0"/>
              <a:t>Source code repo</a:t>
            </a:r>
          </a:p>
          <a:p>
            <a:r>
              <a:rPr lang="en-GB" dirty="0"/>
              <a:t>IDE workflow</a:t>
            </a:r>
          </a:p>
        </p:txBody>
      </p:sp>
    </p:spTree>
    <p:extLst>
      <p:ext uri="{BB962C8B-B14F-4D97-AF65-F5344CB8AC3E}">
        <p14:creationId xmlns:p14="http://schemas.microsoft.com/office/powerpoint/2010/main" val="35090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22FA-E55D-4026-B118-59FC26E3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CC2-5D90-43CA-A12C-68901F0E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in 1991</a:t>
            </a:r>
          </a:p>
          <a:p>
            <a:r>
              <a:rPr lang="en-GB" dirty="0"/>
              <a:t>Scripted Language</a:t>
            </a:r>
          </a:p>
          <a:p>
            <a:r>
              <a:rPr lang="en-GB" dirty="0"/>
              <a:t>Emphasis on code readability</a:t>
            </a:r>
          </a:p>
          <a:p>
            <a:r>
              <a:rPr lang="en-GB" dirty="0"/>
              <a:t>Generally portable across platforms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13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2F97-530B-4719-8FC7-145BCC39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Popularity</a:t>
            </a:r>
          </a:p>
        </p:txBody>
      </p:sp>
      <p:pic>
        <p:nvPicPr>
          <p:cNvPr id="4" name="Picture 2" descr="IEEE Spectrum 2021 programming language rankings top 10">
            <a:extLst>
              <a:ext uri="{FF2B5EF4-FFF2-40B4-BE49-F238E27FC236}">
                <a16:creationId xmlns:a16="http://schemas.microsoft.com/office/drawing/2014/main" id="{5CCBBBEC-A8FD-4EEE-99C6-481A59C50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60" y="1825625"/>
            <a:ext cx="29490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8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5A83-6DD3-4495-9EDE-6D00A589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work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4205-2D8F-4041-BBE0-06212EB6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4178"/>
          </a:xfrm>
        </p:spPr>
        <p:txBody>
          <a:bodyPr/>
          <a:lstStyle/>
          <a:p>
            <a:r>
              <a:rPr lang="en-GB" dirty="0"/>
              <a:t>REPL (Read Evaluate Print Loop, CLI effectively)</a:t>
            </a:r>
          </a:p>
          <a:p>
            <a:r>
              <a:rPr lang="en-GB" dirty="0"/>
              <a:t>Browser</a:t>
            </a:r>
          </a:p>
          <a:p>
            <a:r>
              <a:rPr lang="en-GB" dirty="0"/>
              <a:t>Notebook</a:t>
            </a:r>
          </a:p>
          <a:p>
            <a:r>
              <a:rPr lang="en-GB" dirty="0"/>
              <a:t>IDE (we will be using VS Code)</a:t>
            </a:r>
          </a:p>
        </p:txBody>
      </p:sp>
    </p:spTree>
    <p:extLst>
      <p:ext uri="{BB962C8B-B14F-4D97-AF65-F5344CB8AC3E}">
        <p14:creationId xmlns:p14="http://schemas.microsoft.com/office/powerpoint/2010/main" val="376161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314D-754C-4EFC-90FE-BD36981E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Interaction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ECA4-D33F-4711-A480-1DA14FA1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 </a:t>
            </a:r>
            <a:r>
              <a:rPr lang="en-GB" sz="1200" dirty="0"/>
              <a:t>(https://www.w3schools.com/python/trypython.asp?filename=demo_default)</a:t>
            </a:r>
            <a:endParaRPr lang="en-GB" dirty="0"/>
          </a:p>
          <a:p>
            <a:r>
              <a:rPr lang="en-GB" dirty="0"/>
              <a:t>Jupyter Notebook </a:t>
            </a:r>
            <a:r>
              <a:rPr lang="en-GB" sz="1200" dirty="0"/>
              <a:t>(online example: https://hub.mybinder.turing.ac.uk/user/ipython-ipython-in-depth-frg4hwy1/notebooks/examples/IPython%20Kernel/Untitled.ipynb?kernel_name=python3)</a:t>
            </a:r>
            <a:endParaRPr lang="en-GB" dirty="0"/>
          </a:p>
          <a:p>
            <a:r>
              <a:rPr lang="en-GB" dirty="0"/>
              <a:t>REPL </a:t>
            </a:r>
            <a:r>
              <a:rPr lang="en-GB" sz="1200" dirty="0"/>
              <a:t>(Not recommended other than to try out one liners. Needs local Python installation)</a:t>
            </a:r>
            <a:endParaRPr lang="en-GB" dirty="0"/>
          </a:p>
          <a:p>
            <a:r>
              <a:rPr lang="en-GB" dirty="0"/>
              <a:t>IDE </a:t>
            </a:r>
            <a:r>
              <a:rPr lang="en-GB" sz="1200" dirty="0"/>
              <a:t>(VS Code, please install through self service on mac and follow this short set up tutorial: https://www.youtube.com/watch?v=1-6vFzoiPBw)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10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200" b="0" i="0" dirty="0">
                <a:solidFill>
                  <a:srgbClr val="212529"/>
                </a:solidFill>
                <a:effectLst/>
                <a:latin typeface="-apple-system"/>
              </a:rPr>
              <a:t>You do not need to declare variables before using them (not best practice though!), or declare their type. Every variable in Python is an object.</a:t>
            </a:r>
            <a:endParaRPr lang="en-GB" sz="1200" dirty="0"/>
          </a:p>
          <a:p>
            <a:pPr marL="0" indent="0">
              <a:buNone/>
            </a:pPr>
            <a:r>
              <a:rPr lang="en-GB" dirty="0"/>
              <a:t>Simple</a:t>
            </a:r>
          </a:p>
          <a:p>
            <a:r>
              <a:rPr lang="en-GB" dirty="0"/>
              <a:t>String</a:t>
            </a:r>
          </a:p>
          <a:p>
            <a:r>
              <a:rPr lang="en-GB" dirty="0"/>
              <a:t>Numbers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Complex/Data Types</a:t>
            </a:r>
          </a:p>
          <a:p>
            <a:r>
              <a:rPr lang="en-GB" dirty="0"/>
              <a:t>Set</a:t>
            </a:r>
          </a:p>
          <a:p>
            <a:r>
              <a:rPr lang="en-GB" dirty="0"/>
              <a:t>List</a:t>
            </a:r>
          </a:p>
          <a:p>
            <a:r>
              <a:rPr lang="en-GB" dirty="0"/>
              <a:t>Tuple</a:t>
            </a:r>
          </a:p>
          <a:p>
            <a:r>
              <a:rPr lang="en-GB" dirty="0"/>
              <a:t>Dictionary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5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4277-60C5-4095-97DA-BD9AF16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96F8-F1CD-478C-BD9C-8F68EA48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0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String</a:t>
            </a:r>
          </a:p>
          <a:p>
            <a:pPr marL="0" indent="0">
              <a:buNone/>
            </a:pPr>
            <a:r>
              <a:rPr lang="en-GB" sz="800" b="0" i="0" dirty="0">
                <a:solidFill>
                  <a:srgbClr val="212529"/>
                </a:solidFill>
                <a:effectLst/>
                <a:latin typeface="-apple-system"/>
              </a:rPr>
              <a:t>Strings are defined either with a single quote or a double quotes.</a:t>
            </a: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sz="800" dirty="0"/>
              <a:t>A beginner’s gotcha is to mistakenly store numbers intended for calculation as strings like so:</a:t>
            </a:r>
          </a:p>
          <a:p>
            <a:pPr marL="0" indent="0">
              <a:buNone/>
            </a:pPr>
            <a:r>
              <a:rPr lang="en-GB" sz="800" dirty="0"/>
              <a:t>MyVariable = “3529”</a:t>
            </a:r>
          </a:p>
          <a:p>
            <a:pPr marL="0" indent="0">
              <a:buNone/>
            </a:pPr>
            <a:r>
              <a:rPr lang="en-GB" sz="800" dirty="0"/>
              <a:t>On the other hand if you want to store something like Account ID, though numeric there are no calculations involved and so should be stored as string.</a:t>
            </a:r>
          </a:p>
          <a:p>
            <a:pPr marL="0" indent="0">
              <a:buNone/>
            </a:pPr>
            <a:endParaRPr lang="en-GB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91513-CD75-4BF5-BA81-9B3E42E0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61" y="2611195"/>
            <a:ext cx="3247903" cy="18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2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4277-60C5-4095-97DA-BD9AF16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96F8-F1CD-478C-BD9C-8F68EA48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Number</a:t>
            </a:r>
          </a:p>
          <a:p>
            <a:pPr marL="0" indent="0">
              <a:buNone/>
            </a:pPr>
            <a:r>
              <a:rPr lang="en-GB" sz="800" b="0" i="0" dirty="0">
                <a:solidFill>
                  <a:srgbClr val="212529"/>
                </a:solidFill>
                <a:effectLst/>
                <a:latin typeface="-apple-system"/>
              </a:rPr>
              <a:t>Python supports two types of numbers - integers(whole numbers) and floating point numbers(decimals). (It also supports complex numbers, which we will not cover)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8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https://raw.githubusercontent.com/gk95/PythonBasics/main/BasicVariables.py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C35C0-2CF1-4692-A2F1-C032295A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91" y="2580409"/>
            <a:ext cx="1770908" cy="20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8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907</Words>
  <Application>Microsoft Office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Segoe UI</vt:lpstr>
      <vt:lpstr>Verdana</vt:lpstr>
      <vt:lpstr>Office Theme</vt:lpstr>
      <vt:lpstr>Python(3) Intro</vt:lpstr>
      <vt:lpstr>Topics</vt:lpstr>
      <vt:lpstr>Python Intro</vt:lpstr>
      <vt:lpstr>Popularity</vt:lpstr>
      <vt:lpstr>Ways to work with Python</vt:lpstr>
      <vt:lpstr>Choose Interaction Type</vt:lpstr>
      <vt:lpstr>Variables</vt:lpstr>
      <vt:lpstr>Simple Variables</vt:lpstr>
      <vt:lpstr>Simple Variables</vt:lpstr>
      <vt:lpstr>Data Types Glossary</vt:lpstr>
      <vt:lpstr>Complex/Data Types Typically used to store and process multiple items in a single variable.</vt:lpstr>
      <vt:lpstr>List</vt:lpstr>
      <vt:lpstr>Dictionary</vt:lpstr>
      <vt:lpstr>Tuple</vt:lpstr>
      <vt:lpstr>Data Type cheat sheet</vt:lpstr>
      <vt:lpstr>Controls</vt:lpstr>
      <vt:lpstr>Functions</vt:lpstr>
      <vt:lpstr>Functions continued</vt:lpstr>
      <vt:lpstr>Functions continued</vt:lpstr>
      <vt:lpstr>Functions continued</vt:lpstr>
      <vt:lpstr>Code Management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Python(3) Intro</dc:title>
  <dc:creator>Kumar Guhanandan</dc:creator>
  <cp:lastModifiedBy>Kumar Guhanandan</cp:lastModifiedBy>
  <cp:revision>5</cp:revision>
  <dcterms:created xsi:type="dcterms:W3CDTF">2021-12-03T11:18:19Z</dcterms:created>
  <dcterms:modified xsi:type="dcterms:W3CDTF">2021-12-06T09:12:24Z</dcterms:modified>
</cp:coreProperties>
</file>