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5" r:id="rId6"/>
    <p:sldId id="270" r:id="rId7"/>
    <p:sldId id="269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7"/>
    <p:restoredTop sz="94586"/>
  </p:normalViewPr>
  <p:slideViewPr>
    <p:cSldViewPr>
      <p:cViewPr varScale="1">
        <p:scale>
          <a:sx n="84" d="100"/>
          <a:sy n="84" d="100"/>
        </p:scale>
        <p:origin x="1421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B233A5C-9118-4A8F-9891-8A1AFFDC20D5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C6E52D5-0D4E-4620-BBE7-ADC51AB46F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식당일러스트.png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10095" y="908720"/>
            <a:ext cx="7523810" cy="368571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센스L"/>
                <a:ea typeface="HY센스L"/>
              </a:rPr>
              <a:t>모바일 </a:t>
            </a:r>
            <a:r>
              <a:rPr lang="en-US" altLang="ko-KR">
                <a:latin typeface="HY센스L"/>
                <a:ea typeface="HY센스L"/>
              </a:rPr>
              <a:t>SW </a:t>
            </a:r>
            <a:r>
              <a:rPr lang="ko-KR" altLang="en-US">
                <a:latin typeface="HY센스L"/>
                <a:ea typeface="HY센스L"/>
              </a:rPr>
              <a:t>스튜디오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6136" y="4797152"/>
            <a:ext cx="3312367" cy="173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HY나무M"/>
                <a:ea typeface="HY나무M"/>
              </a:rPr>
              <a:t>16</a:t>
            </a:r>
            <a:r>
              <a:rPr lang="ko-KR" altLang="en-US" sz="3600" dirty="0">
                <a:latin typeface="HY나무M"/>
                <a:ea typeface="HY나무M"/>
              </a:rPr>
              <a:t>조</a:t>
            </a:r>
          </a:p>
          <a:p>
            <a:pPr lvl="0">
              <a:defRPr lang="ko-KR" altLang="en-US"/>
            </a:pPr>
            <a:r>
              <a:rPr lang="ko-KR" altLang="en-US" sz="2400" dirty="0" err="1">
                <a:latin typeface="HY나무M"/>
                <a:ea typeface="HY나무M"/>
              </a:rPr>
              <a:t>함차웅</a:t>
            </a:r>
            <a:r>
              <a:rPr lang="ko-KR" altLang="en-US" sz="2400" dirty="0">
                <a:latin typeface="HY나무M"/>
                <a:ea typeface="HY나무M"/>
              </a:rPr>
              <a:t>    </a:t>
            </a:r>
            <a:r>
              <a:rPr lang="en-US" altLang="ko-KR" sz="2400" dirty="0">
                <a:latin typeface="HY나무M"/>
                <a:ea typeface="HY나무M"/>
              </a:rPr>
              <a:t>2015125083</a:t>
            </a:r>
          </a:p>
          <a:p>
            <a:pPr lvl="0">
              <a:defRPr lang="ko-KR" altLang="en-US"/>
            </a:pPr>
            <a:r>
              <a:rPr lang="ko-KR" altLang="en-US" sz="2400" dirty="0">
                <a:latin typeface="HY나무M"/>
                <a:ea typeface="HY나무M"/>
              </a:rPr>
              <a:t>고병욱    </a:t>
            </a:r>
            <a:r>
              <a:rPr lang="en-US" altLang="ko-KR" sz="2400" dirty="0">
                <a:latin typeface="HY나무M"/>
                <a:ea typeface="HY나무M"/>
              </a:rPr>
              <a:t>2015125007</a:t>
            </a:r>
          </a:p>
          <a:p>
            <a:pPr lvl="0">
              <a:defRPr lang="ko-KR" altLang="en-US"/>
            </a:pPr>
            <a:r>
              <a:rPr lang="ko-KR" altLang="en-US" sz="2400" dirty="0">
                <a:latin typeface="HY나무M"/>
                <a:ea typeface="HY나무M"/>
              </a:rPr>
              <a:t>서준호    </a:t>
            </a:r>
            <a:r>
              <a:rPr lang="en-US" altLang="ko-KR" sz="2400" dirty="0">
                <a:latin typeface="HY나무M"/>
                <a:ea typeface="HY나무M"/>
              </a:rPr>
              <a:t>2014122137</a:t>
            </a:r>
            <a:endParaRPr lang="ko-KR" altLang="en-US" sz="2400" dirty="0">
              <a:latin typeface="HY나무M"/>
              <a:ea typeface="HY나무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2B1963-69DD-43C0-AD96-B157D72E391F}"/>
              </a:ext>
            </a:extLst>
          </p:cNvPr>
          <p:cNvSpPr txBox="1"/>
          <p:nvPr/>
        </p:nvSpPr>
        <p:spPr>
          <a:xfrm>
            <a:off x="1403648" y="544522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준비를 부탁해</a:t>
            </a:r>
            <a:r>
              <a:rPr lang="en-US" altLang="ko-KR" sz="3600" b="1" dirty="0"/>
              <a:t>!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FCDC4B64-8ACC-480D-93C4-613BCD116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9" y="501518"/>
            <a:ext cx="1767353" cy="2935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DBAC5DF-4911-4F43-97CD-0B53E35CC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65" y="457416"/>
            <a:ext cx="1767353" cy="2979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6AFCAEB-6EAC-42CE-B118-35FBC2AE5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78" y="447537"/>
            <a:ext cx="1775169" cy="2953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1940477-5044-4531-ADFF-767C8ABE4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6" y="3766605"/>
            <a:ext cx="1777076" cy="29537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01679E3-7217-46E1-9B74-AFE37FEC1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89040"/>
            <a:ext cx="1780059" cy="29537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340C739-918F-4505-98C4-8B8EF09A2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00" y="3752219"/>
            <a:ext cx="1767352" cy="29504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3F67E62-1C6C-4672-A9CA-4728A4589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353" y="457416"/>
            <a:ext cx="1777076" cy="29715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C6B7822-3FD1-4636-B7E9-BC8F739B8C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353" y="3718427"/>
            <a:ext cx="1777076" cy="2963421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CB86A298-478A-47E5-AC0F-6805E85405C8}"/>
              </a:ext>
            </a:extLst>
          </p:cNvPr>
          <p:cNvCxnSpPr>
            <a:endCxn id="5" idx="0"/>
          </p:cNvCxnSpPr>
          <p:nvPr/>
        </p:nvCxnSpPr>
        <p:spPr>
          <a:xfrm flipV="1">
            <a:off x="467544" y="457416"/>
            <a:ext cx="2797298" cy="163272"/>
          </a:xfrm>
          <a:prstGeom prst="bentConnector4">
            <a:avLst>
              <a:gd name="adj1" fmla="val 34205"/>
              <a:gd name="adj2" fmla="val 24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E64B62DF-BA7E-43C2-81A8-E634C355BD5D}"/>
              </a:ext>
            </a:extLst>
          </p:cNvPr>
          <p:cNvCxnSpPr>
            <a:endCxn id="7" idx="1"/>
          </p:cNvCxnSpPr>
          <p:nvPr/>
        </p:nvCxnSpPr>
        <p:spPr>
          <a:xfrm>
            <a:off x="3203848" y="1268760"/>
            <a:ext cx="1505730" cy="65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="" xmlns:a16="http://schemas.microsoft.com/office/drawing/2014/main" id="{A40744A1-C110-423F-94D9-0199BE5F9967}"/>
              </a:ext>
            </a:extLst>
          </p:cNvPr>
          <p:cNvCxnSpPr>
            <a:endCxn id="9" idx="1"/>
          </p:cNvCxnSpPr>
          <p:nvPr/>
        </p:nvCxnSpPr>
        <p:spPr>
          <a:xfrm rot="5400000">
            <a:off x="-1205644" y="2850198"/>
            <a:ext cx="3902699" cy="883838"/>
          </a:xfrm>
          <a:prstGeom prst="bentConnector4">
            <a:avLst>
              <a:gd name="adj1" fmla="val 31079"/>
              <a:gd name="adj2" fmla="val 125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2E409BDB-3093-4F92-901B-C5D830919DB9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637325" y="4491467"/>
            <a:ext cx="900798" cy="648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="" xmlns:a16="http://schemas.microsoft.com/office/drawing/2014/main" id="{AEDBF6E7-62DA-40CD-A95A-98E5391B2DCE}"/>
              </a:ext>
            </a:extLst>
          </p:cNvPr>
          <p:cNvCxnSpPr>
            <a:endCxn id="13" idx="0"/>
          </p:cNvCxnSpPr>
          <p:nvPr/>
        </p:nvCxnSpPr>
        <p:spPr>
          <a:xfrm>
            <a:off x="1619672" y="2132856"/>
            <a:ext cx="3951804" cy="1619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4023E4EC-4A95-45C4-8935-1816C9C48932}"/>
              </a:ext>
            </a:extLst>
          </p:cNvPr>
          <p:cNvCxnSpPr>
            <a:endCxn id="15" idx="0"/>
          </p:cNvCxnSpPr>
          <p:nvPr/>
        </p:nvCxnSpPr>
        <p:spPr>
          <a:xfrm flipV="1">
            <a:off x="1403648" y="457416"/>
            <a:ext cx="6570243" cy="2485121"/>
          </a:xfrm>
          <a:prstGeom prst="bentConnector4">
            <a:avLst>
              <a:gd name="adj1" fmla="val 43238"/>
              <a:gd name="adj2" fmla="val 10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="" xmlns:a16="http://schemas.microsoft.com/office/drawing/2014/main" id="{30D27166-571B-4801-98DA-30B49B989480}"/>
              </a:ext>
            </a:extLst>
          </p:cNvPr>
          <p:cNvCxnSpPr>
            <a:endCxn id="17" idx="1"/>
          </p:cNvCxnSpPr>
          <p:nvPr/>
        </p:nvCxnSpPr>
        <p:spPr>
          <a:xfrm rot="5400000">
            <a:off x="5681881" y="3069658"/>
            <a:ext cx="3533953" cy="727007"/>
          </a:xfrm>
          <a:prstGeom prst="bentConnector4">
            <a:avLst>
              <a:gd name="adj1" fmla="val 54911"/>
              <a:gd name="adj2" fmla="val 131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11960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Requirement</a:t>
            </a:r>
            <a:endParaRPr lang="ko-KR" altLang="en-US" sz="4800">
              <a:latin typeface="Segoe UI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15452"/>
            <a:ext cx="1224136" cy="63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latin typeface="Brush Script MT"/>
              </a:rPr>
              <a:t>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212976"/>
            <a:ext cx="172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latin typeface="Brush Script MT"/>
              </a:rPr>
              <a:t>What?</a:t>
            </a:r>
            <a:endParaRPr lang="ko-KR" altLang="en-US" sz="3600">
              <a:latin typeface="Brush Script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772816"/>
            <a:ext cx="6912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보다 실용적인 매장 관리를 위해</a:t>
            </a:r>
            <a:r>
              <a:rPr lang="en-US" altLang="ko-KR" dirty="0">
                <a:latin typeface="HY나무M"/>
                <a:ea typeface="HY나무M"/>
              </a:rPr>
              <a:t>!</a:t>
            </a:r>
          </a:p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줄을 서서 주문을 하기보다 앉아서 앱으로 편리하게 주문</a:t>
            </a:r>
            <a:r>
              <a:rPr lang="en-US" altLang="ko-KR" dirty="0">
                <a:latin typeface="HY나무M"/>
                <a:ea typeface="HY나무M"/>
              </a:rPr>
              <a:t>!</a:t>
            </a:r>
          </a:p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매장 </a:t>
            </a:r>
            <a:r>
              <a:rPr lang="ko-KR" altLang="en-US" dirty="0" err="1">
                <a:latin typeface="HY나무M"/>
                <a:ea typeface="HY나무M"/>
              </a:rPr>
              <a:t>도착전</a:t>
            </a:r>
            <a:r>
              <a:rPr lang="ko-KR" altLang="en-US" dirty="0">
                <a:latin typeface="HY나무M"/>
                <a:ea typeface="HY나무M"/>
              </a:rPr>
              <a:t> 주문으로 도착해서 </a:t>
            </a:r>
            <a:r>
              <a:rPr lang="ko-KR" altLang="en-US" dirty="0" err="1">
                <a:latin typeface="HY나무M"/>
                <a:ea typeface="HY나무M"/>
              </a:rPr>
              <a:t>앉자마자</a:t>
            </a:r>
            <a:r>
              <a:rPr lang="ko-KR" altLang="en-US" dirty="0">
                <a:latin typeface="HY나무M"/>
                <a:ea typeface="HY나무M"/>
              </a:rPr>
              <a:t> 식사</a:t>
            </a:r>
            <a:r>
              <a:rPr lang="en-US" altLang="ko-KR" dirty="0">
                <a:latin typeface="HY나무M"/>
                <a:ea typeface="HY나무M"/>
              </a:rPr>
              <a:t>!</a:t>
            </a:r>
            <a:r>
              <a:rPr lang="ko-KR" altLang="en-US" dirty="0">
                <a:latin typeface="HY나무M"/>
                <a:ea typeface="HY나무M"/>
              </a:rPr>
              <a:t>  </a:t>
            </a:r>
            <a:endParaRPr lang="en-US" altLang="ko-KR" dirty="0">
              <a:latin typeface="HY나무M"/>
              <a:ea typeface="HY나무M"/>
            </a:endParaRPr>
          </a:p>
          <a:p>
            <a:pPr>
              <a:buChar char="-"/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인기 매장에 줄을 대기 하지 않고 대기표를 뽑고 식사</a:t>
            </a:r>
            <a:r>
              <a:rPr lang="en-US" altLang="ko-KR" dirty="0">
                <a:latin typeface="HY나무M"/>
                <a:ea typeface="HY나무M"/>
              </a:rPr>
              <a:t>!</a:t>
            </a:r>
            <a:endParaRPr lang="ko-KR" altLang="en-US" dirty="0">
              <a:latin typeface="HY나무M"/>
              <a:ea typeface="HY나무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3861048"/>
            <a:ext cx="6408712" cy="90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-</a:t>
            </a:r>
            <a:r>
              <a:rPr lang="ko-KR" altLang="en-US" dirty="0">
                <a:latin typeface="HY나무M"/>
                <a:ea typeface="HY나무M"/>
              </a:rPr>
              <a:t>음식점에 앉아서 여기요</a:t>
            </a:r>
            <a:r>
              <a:rPr lang="en-US" altLang="ko-KR" dirty="0">
                <a:latin typeface="HY나무M"/>
                <a:ea typeface="HY나무M"/>
              </a:rPr>
              <a:t>! </a:t>
            </a:r>
            <a:r>
              <a:rPr lang="ko-KR" altLang="en-US" dirty="0" err="1">
                <a:latin typeface="HY나무M"/>
                <a:ea typeface="HY나무M"/>
              </a:rPr>
              <a:t>이거요</a:t>
            </a:r>
            <a:r>
              <a:rPr lang="en-US" altLang="ko-KR" dirty="0">
                <a:latin typeface="HY나무M"/>
                <a:ea typeface="HY나무M"/>
              </a:rPr>
              <a:t>. </a:t>
            </a:r>
            <a:r>
              <a:rPr lang="ko-KR" altLang="en-US" dirty="0">
                <a:latin typeface="HY나무M"/>
                <a:ea typeface="HY나무M"/>
              </a:rPr>
              <a:t>할 필요 없이 주문한다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lvl="0"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-</a:t>
            </a:r>
            <a:r>
              <a:rPr lang="ko-KR" altLang="en-US" dirty="0">
                <a:latin typeface="HY나무M"/>
                <a:ea typeface="HY나무M"/>
              </a:rPr>
              <a:t>줄을 서지 않고 주문 할 수 있도록 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 lvl="0">
              <a:defRPr lang="ko-KR" altLang="en-US"/>
            </a:pPr>
            <a:endParaRPr lang="ko-KR" altLang="en-US" dirty="0">
              <a:latin typeface="HY나무M"/>
              <a:ea typeface="HY나무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40"/>
            <a:ext cx="4283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 dirty="0">
                <a:latin typeface="Segoe UI Black"/>
              </a:rPr>
              <a:t>Scenario</a:t>
            </a:r>
            <a:endParaRPr lang="ko-KR" altLang="en-US" sz="4800" dirty="0">
              <a:latin typeface="Segoe UI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41837"/>
            <a:ext cx="82809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600" dirty="0">
                <a:latin typeface="HY나무M"/>
                <a:ea typeface="HY나무M"/>
              </a:rPr>
              <a:t>1. </a:t>
            </a:r>
            <a:r>
              <a:rPr lang="ko-KR" altLang="en-US" sz="1600" dirty="0">
                <a:latin typeface="HY나무M"/>
                <a:ea typeface="HY나무M"/>
              </a:rPr>
              <a:t>유저는 앱을 켜면 자기 위치에서 가까운 음식점을 </a:t>
            </a:r>
            <a:r>
              <a:rPr lang="ko-KR" altLang="en-US" sz="1600" dirty="0" smtClean="0">
                <a:latin typeface="HY나무M"/>
                <a:ea typeface="HY나무M"/>
              </a:rPr>
              <a:t>선택 가능하다</a:t>
            </a:r>
            <a:r>
              <a:rPr lang="en-US" altLang="ko-KR" sz="1600" dirty="0" smtClean="0">
                <a:latin typeface="HY나무M"/>
                <a:ea typeface="HY나무M"/>
              </a:rPr>
              <a:t>.</a:t>
            </a:r>
            <a:endParaRPr lang="en-US" altLang="ko-KR" sz="1600" dirty="0">
              <a:latin typeface="HY나무M"/>
              <a:ea typeface="HY나무M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 smtClean="0">
                <a:latin typeface="HY나무M"/>
                <a:ea typeface="HY나무M"/>
              </a:rPr>
              <a:t>카테고리를 </a:t>
            </a:r>
            <a:r>
              <a:rPr lang="ko-KR" altLang="en-US" sz="1600" dirty="0">
                <a:latin typeface="HY나무M"/>
                <a:ea typeface="HY나무M"/>
              </a:rPr>
              <a:t>선택하여 음식점을 고른 후 메뉴를 고른다</a:t>
            </a:r>
            <a:r>
              <a:rPr lang="en-US" altLang="ko-KR" sz="1600" dirty="0">
                <a:latin typeface="HY나무M"/>
                <a:ea typeface="HY나무M"/>
              </a:rPr>
              <a:t>. 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 smtClean="0">
                <a:latin typeface="HY나무M"/>
                <a:ea typeface="HY나무M"/>
              </a:rPr>
              <a:t>메뉴가 </a:t>
            </a:r>
            <a:r>
              <a:rPr lang="ko-KR" altLang="en-US" sz="1600" dirty="0">
                <a:latin typeface="HY나무M"/>
                <a:ea typeface="HY나무M"/>
              </a:rPr>
              <a:t>마음에 든다면 메뉴를 장바구니에 담고 결제를 한다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>
                <a:latin typeface="HY나무M"/>
                <a:ea typeface="HY나무M"/>
              </a:rPr>
              <a:t>결제를 완료 했을 때 </a:t>
            </a:r>
            <a:r>
              <a:rPr lang="ko-KR" altLang="en-US" sz="1600" dirty="0" smtClean="0">
                <a:latin typeface="HY나무M"/>
                <a:ea typeface="HY나무M"/>
              </a:rPr>
              <a:t>매장직원이 </a:t>
            </a:r>
            <a:r>
              <a:rPr lang="ko-KR" altLang="en-US" sz="1600" dirty="0">
                <a:latin typeface="HY나무M"/>
                <a:ea typeface="HY나무M"/>
              </a:rPr>
              <a:t>주문을 확인하고 수락하면  대기 번호와 시간을 받는다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endParaRPr lang="en-US" altLang="ko-KR" sz="1600" dirty="0">
              <a:latin typeface="HY나무M"/>
              <a:ea typeface="HY나무M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600" dirty="0">
                <a:latin typeface="HY나무M"/>
                <a:ea typeface="HY나무M"/>
              </a:rPr>
              <a:t>2. </a:t>
            </a:r>
            <a:r>
              <a:rPr lang="ko-KR" altLang="en-US" sz="1600" dirty="0">
                <a:latin typeface="HY나무M"/>
                <a:ea typeface="HY나무M"/>
              </a:rPr>
              <a:t>자신의 위치에 있는 곳 말고 다른 위치에 있는 곳의 음식점을 알고 싶다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 smtClean="0">
                <a:latin typeface="HY나무M"/>
                <a:ea typeface="HY나무M"/>
              </a:rPr>
              <a:t>다른 위치를 볼 수 있는 버튼을 누른다</a:t>
            </a:r>
            <a:r>
              <a:rPr lang="en-US" altLang="ko-KR" sz="1600" dirty="0" smtClean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 smtClean="0">
                <a:latin typeface="HY나무M"/>
                <a:ea typeface="HY나무M"/>
              </a:rPr>
              <a:t>위치를 검색해 바꾼다</a:t>
            </a:r>
            <a:r>
              <a:rPr lang="en-US" altLang="ko-KR" sz="1600" dirty="0" smtClean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endParaRPr lang="en-US" altLang="ko-KR" sz="1600" dirty="0">
              <a:latin typeface="HY나무M"/>
              <a:ea typeface="HY나무M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600" dirty="0">
                <a:latin typeface="HY나무M"/>
                <a:ea typeface="HY나무M"/>
              </a:rPr>
              <a:t>3. </a:t>
            </a:r>
            <a:r>
              <a:rPr lang="ko-KR" altLang="en-US" sz="1600" dirty="0">
                <a:latin typeface="HY나무M"/>
                <a:ea typeface="HY나무M"/>
              </a:rPr>
              <a:t>왼쪽 배너를 터치하면 주문한 내역을 볼 수 있다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>
                <a:latin typeface="HY나무M"/>
                <a:ea typeface="HY나무M"/>
              </a:rPr>
              <a:t>주문을 취소하고 싶으면 이 주문 내역에서 취소를 한다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ko-KR" altLang="en-US" sz="1600" dirty="0">
                <a:latin typeface="HY나무M"/>
                <a:ea typeface="HY나무M"/>
              </a:rPr>
              <a:t>하지만 수수료는 자신이 부담 하여야 한다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</a:p>
          <a:p>
            <a:pPr lvl="0">
              <a:lnSpc>
                <a:spcPct val="150000"/>
              </a:lnSpc>
              <a:defRPr lang="ko-KR" altLang="en-US"/>
            </a:pPr>
            <a:endParaRPr lang="en-US" altLang="ko-KR" sz="1600" dirty="0">
              <a:latin typeface="HY나무M"/>
              <a:ea typeface="HY나무M"/>
            </a:endParaRP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1600" dirty="0">
                <a:latin typeface="HY나무M"/>
                <a:ea typeface="HY나무M"/>
              </a:rPr>
              <a:t>4. </a:t>
            </a:r>
            <a:r>
              <a:rPr lang="ko-KR" altLang="en-US" sz="1600" dirty="0">
                <a:latin typeface="HY나무M"/>
                <a:ea typeface="HY나무M"/>
              </a:rPr>
              <a:t>결제를 완료하였지만 매장에서 주문 수락을 안해주면 수락 대기중을 보여주는 인터페이스에 있는 매장의 전화번호로 전화를 한다</a:t>
            </a:r>
            <a:r>
              <a:rPr lang="en-US" altLang="ko-KR" sz="1600" dirty="0">
                <a:latin typeface="HY나무M"/>
                <a:ea typeface="HY나무M"/>
              </a:rPr>
              <a:t>.</a:t>
            </a:r>
            <a:endParaRPr lang="ko-KR" altLang="en-US" sz="2000" dirty="0">
              <a:latin typeface="HY나무M"/>
              <a:ea typeface="HY나무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00614"/>
            <a:ext cx="3672407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atin typeface="HY나무M"/>
                <a:ea typeface="HY나무M"/>
              </a:rPr>
              <a:t>기본 플랫폼</a:t>
            </a:r>
            <a:r>
              <a:rPr lang="en-US" altLang="ko-KR" sz="2400" b="1" dirty="0">
                <a:latin typeface="HY나무M"/>
                <a:ea typeface="HY나무M"/>
              </a:rPr>
              <a:t>(</a:t>
            </a:r>
            <a:r>
              <a:rPr lang="ko-KR" altLang="en-US" sz="2400" b="1" dirty="0" err="1">
                <a:latin typeface="HY나무M"/>
                <a:ea typeface="HY나무M"/>
              </a:rPr>
              <a:t>고객용</a:t>
            </a:r>
            <a:r>
              <a:rPr lang="en-US" altLang="ko-KR" sz="2400" b="1" dirty="0">
                <a:latin typeface="HY나무M"/>
                <a:ea typeface="HY나무M"/>
              </a:rPr>
              <a:t>)</a:t>
            </a:r>
            <a:endParaRPr lang="ko-KR" altLang="en-US" sz="2400" b="1" dirty="0">
              <a:latin typeface="HY나무M"/>
              <a:ea typeface="HY나무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83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 dirty="0">
                <a:latin typeface="Segoe UI Black"/>
              </a:rPr>
              <a:t>Scenario</a:t>
            </a:r>
            <a:endParaRPr lang="ko-KR" altLang="en-US" sz="4800" dirty="0">
              <a:latin typeface="Segoe UI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9" y="260648"/>
            <a:ext cx="4320481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atin typeface="HY나무M"/>
                <a:ea typeface="HY나무M"/>
              </a:rPr>
              <a:t>기본 플랫폼</a:t>
            </a:r>
            <a:r>
              <a:rPr lang="en-US" altLang="ko-KR" sz="2400" b="1" dirty="0">
                <a:latin typeface="HY나무M"/>
                <a:ea typeface="HY나무M"/>
              </a:rPr>
              <a:t>(</a:t>
            </a:r>
            <a:r>
              <a:rPr lang="ko-KR" altLang="en-US" sz="2400" b="1" dirty="0">
                <a:latin typeface="HY나무M"/>
                <a:ea typeface="HY나무M"/>
              </a:rPr>
              <a:t>매점 관리자용</a:t>
            </a:r>
            <a:r>
              <a:rPr lang="en-US" altLang="ko-KR" sz="2400" b="1" dirty="0">
                <a:latin typeface="HY나무M"/>
                <a:ea typeface="HY나무M"/>
              </a:rPr>
              <a:t>)</a:t>
            </a:r>
          </a:p>
        </p:txBody>
      </p:sp>
      <p:sp>
        <p:nvSpPr>
          <p:cNvPr id="5" name="직사각형 4"/>
          <p:cNvSpPr txBox="1"/>
          <p:nvPr/>
        </p:nvSpPr>
        <p:spPr>
          <a:xfrm>
            <a:off x="467544" y="825317"/>
            <a:ext cx="82089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1. </a:t>
            </a:r>
            <a:r>
              <a:rPr lang="ko-KR" altLang="en-US" dirty="0">
                <a:latin typeface="HY나무M"/>
                <a:ea typeface="HY나무M"/>
              </a:rPr>
              <a:t>매니저는 앱을 실행하면 자신의 매장을 등록한다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매장을 등록할 때는 매장의 이름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카테고리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로고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위치를 입력한다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매장을 등록한 후 메뉴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메뉴 사진</a:t>
            </a:r>
            <a:r>
              <a:rPr lang="en-US" altLang="ko-KR" dirty="0">
                <a:latin typeface="HY나무M"/>
                <a:ea typeface="HY나무M"/>
              </a:rPr>
              <a:t>,</a:t>
            </a:r>
            <a:r>
              <a:rPr lang="ko-KR" altLang="en-US" dirty="0">
                <a:latin typeface="HY나무M"/>
                <a:ea typeface="HY나무M"/>
              </a:rPr>
              <a:t> 가격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메뉴 설명을 입력하여 메뉴 등록을 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dirty="0">
              <a:latin typeface="HY나무M"/>
              <a:ea typeface="HY나무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2. </a:t>
            </a:r>
            <a:r>
              <a:rPr lang="ko-KR" altLang="en-US" dirty="0">
                <a:latin typeface="HY나무M"/>
                <a:ea typeface="HY나무M"/>
              </a:rPr>
              <a:t>유저로부터 주문이 들어오면 대기중인 주문 내역을 확인하고 주문을 수락을 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수락을 할 때 고객이 언제까지 오라고 시간을 표시를 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고객이 음식을 받으면 수락한 주문 내역에서 그 주문을 주문 완료 버튼을 눌러 리스트에서 없앤다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dirty="0">
              <a:latin typeface="HY나무M"/>
              <a:ea typeface="HY나무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3. </a:t>
            </a:r>
            <a:r>
              <a:rPr lang="ko-KR" altLang="en-US" dirty="0">
                <a:latin typeface="HY나무M"/>
                <a:ea typeface="HY나무M"/>
              </a:rPr>
              <a:t>재료가 소진되면 메뉴 수정 버튼을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재료가 소진된 메뉴를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Sold</a:t>
            </a:r>
            <a:r>
              <a:rPr lang="ko-KR" altLang="en-US" dirty="0">
                <a:latin typeface="HY나무M"/>
                <a:ea typeface="HY나무M"/>
              </a:rPr>
              <a:t> </a:t>
            </a:r>
            <a:r>
              <a:rPr lang="en-US" altLang="ko-KR" dirty="0">
                <a:latin typeface="HY나무M"/>
                <a:ea typeface="HY나무M"/>
              </a:rPr>
              <a:t>out</a:t>
            </a:r>
            <a:r>
              <a:rPr lang="ko-KR" altLang="en-US" dirty="0">
                <a:latin typeface="HY나무M"/>
                <a:ea typeface="HY나무M"/>
              </a:rPr>
              <a:t> 버튼을 눌러 매진 표시를 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defRPr lang="ko-KR" altLang="en-US"/>
            </a:pPr>
            <a:endParaRPr lang="en-US" altLang="ko-KR" dirty="0">
              <a:latin typeface="HY나무M"/>
              <a:ea typeface="HY나무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83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 dirty="0">
                <a:latin typeface="Segoe UI Black"/>
              </a:rPr>
              <a:t>Scenario</a:t>
            </a:r>
            <a:endParaRPr lang="ko-KR" altLang="en-US" sz="4800" dirty="0">
              <a:latin typeface="Segoe UI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260648"/>
            <a:ext cx="4320481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atin typeface="HY나무M"/>
                <a:ea typeface="HY나무M"/>
              </a:rPr>
              <a:t>기본 플랫폼</a:t>
            </a:r>
            <a:r>
              <a:rPr lang="en-US" altLang="ko-KR" sz="2400" b="1" dirty="0">
                <a:latin typeface="HY나무M"/>
                <a:ea typeface="HY나무M"/>
              </a:rPr>
              <a:t>(</a:t>
            </a:r>
            <a:r>
              <a:rPr lang="ko-KR" altLang="en-US" sz="2400" b="1" dirty="0">
                <a:latin typeface="HY나무M"/>
                <a:ea typeface="HY나무M"/>
              </a:rPr>
              <a:t>매점 관리자용</a:t>
            </a:r>
            <a:r>
              <a:rPr lang="en-US" altLang="ko-KR" sz="2400" b="1" dirty="0">
                <a:latin typeface="HY나무M"/>
                <a:ea typeface="HY나무M"/>
              </a:rPr>
              <a:t>)</a:t>
            </a:r>
          </a:p>
        </p:txBody>
      </p:sp>
      <p:sp>
        <p:nvSpPr>
          <p:cNvPr id="5" name="직사각형 4"/>
          <p:cNvSpPr txBox="1"/>
          <p:nvPr/>
        </p:nvSpPr>
        <p:spPr>
          <a:xfrm>
            <a:off x="467542" y="836741"/>
            <a:ext cx="8208916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4. </a:t>
            </a:r>
            <a:r>
              <a:rPr lang="ko-KR" altLang="en-US" dirty="0">
                <a:latin typeface="HY나무M"/>
                <a:ea typeface="HY나무M"/>
              </a:rPr>
              <a:t>메뉴를 수정하고 싶으면 메뉴 수정 버튼을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메뉴에 설정 버튼을 누른다</a:t>
            </a:r>
            <a:endParaRPr lang="en-US" altLang="ko-KR" dirty="0">
              <a:latin typeface="HY나무M"/>
              <a:ea typeface="HY나무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이름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가격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사진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메뉴 설명을 수정한 후 완료 버튼을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dirty="0">
              <a:latin typeface="HY나무M"/>
              <a:ea typeface="HY나무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>
                <a:latin typeface="HY나무M"/>
                <a:ea typeface="HY나무M"/>
              </a:rPr>
              <a:t>5. </a:t>
            </a:r>
            <a:r>
              <a:rPr lang="ko-KR" altLang="en-US" dirty="0">
                <a:latin typeface="HY나무M"/>
                <a:ea typeface="HY나무M"/>
              </a:rPr>
              <a:t>메뉴를 삭제하고 싶으면 메뉴 수정 버튼을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삭제 버튼을 눌러 메뉴를 삭제한다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dirty="0" smtClean="0">
              <a:latin typeface="HY나무M"/>
              <a:ea typeface="HY나무M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 smtClean="0">
                <a:latin typeface="HY나무M"/>
                <a:ea typeface="HY나무M"/>
              </a:rPr>
              <a:t>6</a:t>
            </a:r>
            <a:r>
              <a:rPr lang="en-US" altLang="ko-KR" dirty="0">
                <a:latin typeface="HY나무M"/>
                <a:ea typeface="HY나무M"/>
              </a:rPr>
              <a:t>. </a:t>
            </a:r>
            <a:r>
              <a:rPr lang="ko-KR" altLang="en-US" dirty="0">
                <a:latin typeface="HY나무M"/>
                <a:ea typeface="HY나무M"/>
              </a:rPr>
              <a:t>매장의 이름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카테고리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로고</a:t>
            </a:r>
            <a:r>
              <a:rPr lang="en-US" altLang="ko-KR" dirty="0">
                <a:latin typeface="HY나무M"/>
                <a:ea typeface="HY나무M"/>
              </a:rPr>
              <a:t>, </a:t>
            </a:r>
            <a:r>
              <a:rPr lang="ko-KR" altLang="en-US" dirty="0">
                <a:latin typeface="HY나무M"/>
                <a:ea typeface="HY나무M"/>
              </a:rPr>
              <a:t>위치를 바꾸고 싶다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왼쪽 상단에 매장 관리 버튼을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dirty="0">
                <a:latin typeface="HY나무M"/>
                <a:ea typeface="HY나무M"/>
              </a:rPr>
              <a:t>정보를 수정한 후 완료를 누른다</a:t>
            </a:r>
            <a:r>
              <a:rPr lang="en-US" altLang="ko-KR" dirty="0">
                <a:latin typeface="HY나무M"/>
                <a:ea typeface="HY나무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86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203849" y="1340768"/>
            <a:ext cx="1809980" cy="46085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283968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Usecase</a:t>
            </a:r>
            <a:endParaRPr lang="ko-KR" altLang="en-US" sz="4800">
              <a:latin typeface="Segoe UI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98" y="2236880"/>
            <a:ext cx="4320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 smtClean="0">
                <a:latin typeface="HY나무M"/>
                <a:ea typeface="HY나무M"/>
              </a:rPr>
              <a:t>(</a:t>
            </a:r>
            <a:r>
              <a:rPr lang="ko-KR" altLang="en-US" sz="1600" b="1" dirty="0" smtClean="0">
                <a:latin typeface="HY나무M"/>
                <a:ea typeface="HY나무M"/>
              </a:rPr>
              <a:t>매점 이용자</a:t>
            </a:r>
            <a:r>
              <a:rPr lang="en-US" altLang="ko-KR" sz="1600" b="1" dirty="0" smtClean="0">
                <a:latin typeface="HY나무M"/>
                <a:ea typeface="HY나무M"/>
              </a:rPr>
              <a:t>)</a:t>
            </a:r>
            <a:endParaRPr lang="en-US" altLang="ko-KR" sz="1600" b="1" dirty="0">
              <a:latin typeface="HY나무M"/>
              <a:ea typeface="HY나무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98" y="4738779"/>
            <a:ext cx="4320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 smtClean="0">
                <a:latin typeface="HY나무M"/>
                <a:ea typeface="HY나무M"/>
              </a:rPr>
              <a:t>(</a:t>
            </a:r>
            <a:r>
              <a:rPr lang="ko-KR" altLang="en-US" sz="1600" b="1" dirty="0" smtClean="0">
                <a:latin typeface="HY나무M"/>
                <a:ea typeface="HY나무M"/>
              </a:rPr>
              <a:t>매점 관리자</a:t>
            </a:r>
            <a:r>
              <a:rPr lang="en-US" altLang="ko-KR" sz="1600" b="1" dirty="0" smtClean="0">
                <a:latin typeface="HY나무M"/>
                <a:ea typeface="HY나무M"/>
              </a:rPr>
              <a:t>)</a:t>
            </a:r>
            <a:endParaRPr lang="en-US" altLang="ko-KR" sz="1600" b="1" dirty="0">
              <a:latin typeface="HY나무M"/>
              <a:ea typeface="HY나무M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94399" y="1783858"/>
            <a:ext cx="1631642" cy="188834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17" y="1412169"/>
            <a:ext cx="432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HY나무M"/>
                <a:ea typeface="HY나무M"/>
              </a:rPr>
              <a:t>모바일</a:t>
            </a:r>
            <a:r>
              <a:rPr lang="ko-KR" altLang="en-US" b="1" dirty="0" smtClean="0">
                <a:latin typeface="HY나무M"/>
                <a:ea typeface="HY나무M"/>
              </a:rPr>
              <a:t> </a:t>
            </a:r>
            <a:r>
              <a:rPr lang="ko-KR" altLang="en-US" b="1" dirty="0" err="1" smtClean="0">
                <a:latin typeface="HY나무M"/>
                <a:ea typeface="HY나무M"/>
              </a:rPr>
              <a:t>앱</a:t>
            </a:r>
            <a:endParaRPr lang="en-US" altLang="ko-KR" b="1" dirty="0">
              <a:latin typeface="HY나무M"/>
              <a:ea typeface="HY나무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8079" y="2067084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 smtClean="0">
                <a:latin typeface="HY나무M"/>
                <a:ea typeface="HY나무M"/>
              </a:rPr>
              <a:t>개발자</a:t>
            </a:r>
            <a:endParaRPr lang="en-US" altLang="ko-KR" sz="2400" b="1" dirty="0">
              <a:latin typeface="HY나무M"/>
              <a:ea typeface="HY나무M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31732" y="1758509"/>
            <a:ext cx="1620180" cy="1411423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13787" y="2300539"/>
            <a:ext cx="432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HY나무M"/>
                <a:ea typeface="HY나무M"/>
              </a:rPr>
              <a:t>DB Server</a:t>
            </a:r>
            <a:endParaRPr lang="en-US" altLang="ko-KR" b="1" dirty="0">
              <a:latin typeface="HY나무M"/>
              <a:ea typeface="HY나무M"/>
            </a:endParaRPr>
          </a:p>
        </p:txBody>
      </p:sp>
      <p:sp>
        <p:nvSpPr>
          <p:cNvPr id="15" name="웃는 얼굴 14"/>
          <p:cNvSpPr/>
          <p:nvPr/>
        </p:nvSpPr>
        <p:spPr>
          <a:xfrm>
            <a:off x="1147871" y="1794580"/>
            <a:ext cx="436725" cy="3648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1207660" y="4284948"/>
            <a:ext cx="436725" cy="3648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7813442" y="2644621"/>
            <a:ext cx="436725" cy="3648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 rot="19043542">
            <a:off x="6974381" y="3302048"/>
            <a:ext cx="940215" cy="1944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>
            <a:off x="1901154" y="1920070"/>
            <a:ext cx="1152415" cy="1824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으로 구부러진 화살표 20"/>
          <p:cNvSpPr/>
          <p:nvPr/>
        </p:nvSpPr>
        <p:spPr>
          <a:xfrm rot="3475932">
            <a:off x="6386892" y="2601933"/>
            <a:ext cx="687732" cy="38625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1901154" y="4363833"/>
            <a:ext cx="1152415" cy="1824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80048" y="3739597"/>
            <a:ext cx="1620180" cy="1411423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6239" y="3323651"/>
            <a:ext cx="432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HY나무M"/>
                <a:ea typeface="HY나무M"/>
              </a:rPr>
              <a:t>Map platform</a:t>
            </a:r>
            <a:endParaRPr lang="en-US" altLang="ko-KR" b="1" dirty="0">
              <a:latin typeface="HY나무M"/>
              <a:ea typeface="HY나무M"/>
            </a:endParaRPr>
          </a:p>
        </p:txBody>
      </p:sp>
      <p:sp>
        <p:nvSpPr>
          <p:cNvPr id="31" name="왼쪽 화살표 30"/>
          <p:cNvSpPr/>
          <p:nvPr/>
        </p:nvSpPr>
        <p:spPr>
          <a:xfrm rot="1346549">
            <a:off x="7075484" y="2394321"/>
            <a:ext cx="768501" cy="2263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36296" y="2717866"/>
            <a:ext cx="1440160" cy="11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98079" y="2999236"/>
            <a:ext cx="4320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/>
              <a:t>Software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Maintenance</a:t>
            </a:r>
          </a:p>
          <a:p>
            <a:pPr lvl="0">
              <a:defRPr lang="ko-KR" altLang="en-US"/>
            </a:pPr>
            <a:endParaRPr lang="en-US" altLang="ko-KR" b="1" dirty="0" smtClean="0">
              <a:latin typeface="HY나무M"/>
              <a:ea typeface="HY나무M"/>
            </a:endParaRPr>
          </a:p>
          <a:p>
            <a:pPr lvl="0">
              <a:defRPr lang="ko-KR" altLang="en-US"/>
            </a:pPr>
            <a:endParaRPr lang="en-US" altLang="ko-KR" b="1" dirty="0">
              <a:latin typeface="HY나무M"/>
              <a:ea typeface="HY나무M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81" y="3808326"/>
            <a:ext cx="1403571" cy="1221584"/>
          </a:xfrm>
          <a:prstGeom prst="rect">
            <a:avLst/>
          </a:prstGeom>
        </p:spPr>
      </p:pic>
      <p:sp>
        <p:nvSpPr>
          <p:cNvPr id="35" name="왼쪽/오른쪽 화살표 34"/>
          <p:cNvSpPr/>
          <p:nvPr/>
        </p:nvSpPr>
        <p:spPr>
          <a:xfrm>
            <a:off x="5004155" y="2126508"/>
            <a:ext cx="647965" cy="1785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30528" y="379702"/>
            <a:ext cx="131523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400" b="1" dirty="0" smtClean="0">
                <a:latin typeface="HY나무M"/>
                <a:ea typeface="HY나무M"/>
              </a:rPr>
              <a:t>Id, password data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400" b="1" dirty="0" smtClean="0">
                <a:latin typeface="HY나무M"/>
                <a:ea typeface="HY나무M"/>
              </a:rPr>
              <a:t>Store, menu data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100" b="1" dirty="0" smtClean="0">
              <a:latin typeface="HY나무M"/>
              <a:ea typeface="HY나무M"/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4960095" y="3926188"/>
            <a:ext cx="658316" cy="2228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15475" y="3808172"/>
            <a:ext cx="1622027" cy="2005143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074172" y="4921121"/>
            <a:ext cx="131523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dirty="0" smtClean="0">
              <a:latin typeface="hy나"/>
              <a:ea typeface="HY나무M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ko-KR" sz="1400" b="1" dirty="0" smtClean="0">
                <a:solidFill>
                  <a:srgbClr val="222222"/>
                </a:solidFill>
                <a:latin typeface="hy나"/>
                <a:ea typeface="inherit"/>
              </a:rPr>
              <a:t>Current location</a:t>
            </a:r>
            <a:r>
              <a:rPr lang="en-US" altLang="ko-KR" sz="1400" b="1" dirty="0" smtClean="0">
                <a:solidFill>
                  <a:srgbClr val="222222"/>
                </a:solidFill>
                <a:latin typeface="hy나"/>
                <a:ea typeface="inherit"/>
              </a:rPr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400" b="1" dirty="0" smtClean="0">
                <a:solidFill>
                  <a:srgbClr val="222222"/>
                </a:solidFill>
                <a:latin typeface="hy나"/>
              </a:rPr>
              <a:t>Store </a:t>
            </a:r>
            <a:r>
              <a:rPr lang="ko-KR" altLang="ko-KR" sz="1400" b="1" dirty="0" smtClean="0">
                <a:latin typeface="hy나"/>
              </a:rPr>
              <a:t> </a:t>
            </a:r>
            <a:r>
              <a:rPr lang="ko-KR" altLang="ko-KR" sz="1400" b="1" dirty="0">
                <a:solidFill>
                  <a:srgbClr val="222222"/>
                </a:solidFill>
                <a:latin typeface="hy나"/>
                <a:ea typeface="inherit"/>
              </a:rPr>
              <a:t>location</a:t>
            </a:r>
            <a:r>
              <a:rPr lang="en-US" altLang="ko-KR" sz="1400" b="1" dirty="0">
                <a:solidFill>
                  <a:srgbClr val="222222"/>
                </a:solidFill>
                <a:latin typeface="hy나"/>
                <a:ea typeface="inherit"/>
              </a:rPr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ko-KR" altLang="ko-KR" sz="1000" dirty="0">
              <a:latin typeface="hy나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100" b="1" dirty="0" smtClean="0">
              <a:latin typeface="hy나"/>
              <a:ea typeface="HY나무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624" y="1785528"/>
            <a:ext cx="131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HY나무M"/>
                <a:ea typeface="HY나무M"/>
              </a:rPr>
              <a:t>mapping</a:t>
            </a:r>
          </a:p>
        </p:txBody>
      </p:sp>
      <p:cxnSp>
        <p:nvCxnSpPr>
          <p:cNvPr id="10" name="직선 화살표 연결선 9"/>
          <p:cNvCxnSpPr>
            <a:stCxn id="35" idx="1"/>
          </p:cNvCxnSpPr>
          <p:nvPr/>
        </p:nvCxnSpPr>
        <p:spPr>
          <a:xfrm flipV="1">
            <a:off x="5328138" y="1196752"/>
            <a:ext cx="900952" cy="97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8" idx="5"/>
            <a:endCxn id="40" idx="1"/>
          </p:cNvCxnSpPr>
          <p:nvPr/>
        </p:nvCxnSpPr>
        <p:spPr>
          <a:xfrm>
            <a:off x="5289253" y="4093357"/>
            <a:ext cx="1784919" cy="178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817" y="2294002"/>
            <a:ext cx="122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이용자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16293" y="4301465"/>
            <a:ext cx="122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4" name="왼쪽/오른쪽 화살표 43"/>
          <p:cNvSpPr/>
          <p:nvPr/>
        </p:nvSpPr>
        <p:spPr>
          <a:xfrm rot="18952688">
            <a:off x="4450490" y="3431052"/>
            <a:ext cx="1520552" cy="210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/오른쪽 화살표 44"/>
          <p:cNvSpPr/>
          <p:nvPr/>
        </p:nvSpPr>
        <p:spPr>
          <a:xfrm rot="2840119">
            <a:off x="4448320" y="3271989"/>
            <a:ext cx="1520552" cy="210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0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572891" y="829818"/>
            <a:ext cx="6007915" cy="5582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283968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Usecase</a:t>
            </a:r>
            <a:endParaRPr lang="ko-KR" altLang="en-US" sz="4800">
              <a:latin typeface="Segoe UI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672" y="1787954"/>
            <a:ext cx="4320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 smtClean="0">
                <a:latin typeface="HY나무M"/>
                <a:ea typeface="HY나무M"/>
              </a:rPr>
              <a:t>(</a:t>
            </a:r>
            <a:r>
              <a:rPr lang="ko-KR" altLang="en-US" sz="1600" b="1" dirty="0" smtClean="0">
                <a:latin typeface="HY나무M"/>
                <a:ea typeface="HY나무M"/>
              </a:rPr>
              <a:t>매점 이용자</a:t>
            </a:r>
            <a:r>
              <a:rPr lang="en-US" altLang="ko-KR" sz="1600" b="1" dirty="0" smtClean="0">
                <a:latin typeface="HY나무M"/>
                <a:ea typeface="HY나무M"/>
              </a:rPr>
              <a:t>)</a:t>
            </a:r>
            <a:endParaRPr lang="en-US" altLang="ko-KR" sz="1600" b="1" dirty="0">
              <a:latin typeface="HY나무M"/>
              <a:ea typeface="HY나무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62" y="4565444"/>
            <a:ext cx="4320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 smtClean="0">
                <a:latin typeface="HY나무M"/>
                <a:ea typeface="HY나무M"/>
              </a:rPr>
              <a:t>(</a:t>
            </a:r>
            <a:r>
              <a:rPr lang="ko-KR" altLang="en-US" sz="1600" b="1" dirty="0" smtClean="0">
                <a:latin typeface="HY나무M"/>
                <a:ea typeface="HY나무M"/>
              </a:rPr>
              <a:t>매점 관리자</a:t>
            </a:r>
            <a:r>
              <a:rPr lang="en-US" altLang="ko-KR" sz="1600" b="1" dirty="0" smtClean="0">
                <a:latin typeface="HY나무M"/>
                <a:ea typeface="HY나무M"/>
              </a:rPr>
              <a:t>)</a:t>
            </a:r>
            <a:endParaRPr lang="en-US" altLang="ko-KR" sz="1600" b="1" dirty="0">
              <a:latin typeface="HY나무M"/>
              <a:ea typeface="HY나무M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29726" y="937865"/>
            <a:ext cx="5733720" cy="255471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9032" y="470381"/>
            <a:ext cx="432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 err="1" smtClean="0">
                <a:latin typeface="HY나무M"/>
                <a:ea typeface="HY나무M"/>
              </a:rPr>
              <a:t>모바일</a:t>
            </a:r>
            <a:r>
              <a:rPr lang="ko-KR" altLang="en-US" b="1" dirty="0" smtClean="0">
                <a:latin typeface="HY나무M"/>
                <a:ea typeface="HY나무M"/>
              </a:rPr>
              <a:t> </a:t>
            </a:r>
            <a:r>
              <a:rPr lang="ko-KR" altLang="en-US" b="1" dirty="0" err="1" smtClean="0">
                <a:latin typeface="HY나무M"/>
                <a:ea typeface="HY나무M"/>
              </a:rPr>
              <a:t>앱</a:t>
            </a:r>
            <a:endParaRPr lang="en-US" altLang="ko-KR" b="1" dirty="0">
              <a:latin typeface="HY나무M"/>
              <a:ea typeface="HY나무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2270" y="2194959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 smtClean="0">
                <a:latin typeface="HY나무M"/>
                <a:ea typeface="HY나무M"/>
              </a:rPr>
              <a:t>개발자</a:t>
            </a:r>
            <a:endParaRPr lang="en-US" altLang="ko-KR" sz="2400" b="1" dirty="0">
              <a:latin typeface="HY나무M"/>
              <a:ea typeface="HY나무M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725215" y="767942"/>
            <a:ext cx="1294991" cy="930937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37641" y="1055924"/>
            <a:ext cx="432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latin typeface="HY나무M"/>
                <a:ea typeface="HY나무M"/>
              </a:rPr>
              <a:t>DB Server</a:t>
            </a:r>
            <a:endParaRPr lang="en-US" altLang="ko-KR" b="1" dirty="0">
              <a:latin typeface="HY나무M"/>
              <a:ea typeface="HY나무M"/>
            </a:endParaRPr>
          </a:p>
        </p:txBody>
      </p:sp>
      <p:sp>
        <p:nvSpPr>
          <p:cNvPr id="15" name="웃는 얼굴 14"/>
          <p:cNvSpPr/>
          <p:nvPr/>
        </p:nvSpPr>
        <p:spPr>
          <a:xfrm>
            <a:off x="594098" y="1401777"/>
            <a:ext cx="436725" cy="3648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622828" y="4173887"/>
            <a:ext cx="436725" cy="3648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8132828" y="2644619"/>
            <a:ext cx="436725" cy="3648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53099" y="5076144"/>
            <a:ext cx="1260260" cy="1192336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07450" y="4670454"/>
            <a:ext cx="4320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 smtClean="0">
                <a:latin typeface="HY나무M"/>
                <a:ea typeface="HY나무M"/>
              </a:rPr>
              <a:t>Map platform</a:t>
            </a:r>
            <a:endParaRPr lang="en-US" altLang="ko-KR" sz="1600" b="1" dirty="0">
              <a:latin typeface="HY나무M"/>
              <a:ea typeface="HY나무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9433" y="3151316"/>
            <a:ext cx="1440160" cy="11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3699" y="3064534"/>
            <a:ext cx="432048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/>
              <a:t>Software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lvl="0">
              <a:defRPr lang="ko-KR" altLang="en-US"/>
            </a:pPr>
            <a:r>
              <a:rPr lang="en-US" altLang="ko-KR" sz="1600" b="1" dirty="0" smtClean="0"/>
              <a:t>Maintenance</a:t>
            </a:r>
          </a:p>
          <a:p>
            <a:pPr lvl="0">
              <a:defRPr lang="ko-KR" altLang="en-US"/>
            </a:pPr>
            <a:endParaRPr lang="en-US" altLang="ko-KR" b="1" dirty="0" smtClean="0">
              <a:latin typeface="HY나무M"/>
              <a:ea typeface="HY나무M"/>
            </a:endParaRPr>
          </a:p>
          <a:p>
            <a:pPr lvl="0">
              <a:defRPr lang="ko-KR" altLang="en-US"/>
            </a:pPr>
            <a:endParaRPr lang="en-US" altLang="ko-KR" b="1" dirty="0">
              <a:latin typeface="HY나무M"/>
              <a:ea typeface="HY나무M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44" y="5175346"/>
            <a:ext cx="1162332" cy="1011624"/>
          </a:xfrm>
          <a:prstGeom prst="rect">
            <a:avLst/>
          </a:prstGeom>
        </p:spPr>
      </p:pic>
      <p:sp>
        <p:nvSpPr>
          <p:cNvPr id="38" name="왼쪽/오른쪽 화살표 37"/>
          <p:cNvSpPr/>
          <p:nvPr/>
        </p:nvSpPr>
        <p:spPr>
          <a:xfrm>
            <a:off x="4960095" y="3926188"/>
            <a:ext cx="658316" cy="2228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729725" y="3602214"/>
            <a:ext cx="5732064" cy="2674505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735422" y="1663556"/>
            <a:ext cx="1315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b="1" dirty="0" smtClean="0">
                <a:latin typeface="HY나무M"/>
                <a:ea typeface="HY나무M"/>
              </a:rPr>
              <a:t>mapping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6091" y="1693444"/>
            <a:ext cx="231556" cy="8802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1755" y="1225937"/>
            <a:ext cx="765612" cy="248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매장 검색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412787" y="1329391"/>
            <a:ext cx="45574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위치</a:t>
            </a:r>
            <a:endParaRPr lang="en-US" altLang="ko-KR" sz="1000" dirty="0" smtClean="0"/>
          </a:p>
          <a:p>
            <a:r>
              <a:rPr lang="ko-KR" altLang="en-US" sz="1000" dirty="0" smtClean="0"/>
              <a:t>검색 및 선택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835743" y="4425168"/>
            <a:ext cx="231556" cy="8802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230556" y="1879092"/>
            <a:ext cx="782585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매장 선택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812460" y="2254721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0452" y="5024112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4" idx="6"/>
            <a:endCxn id="10" idx="1"/>
          </p:cNvCxnSpPr>
          <p:nvPr/>
        </p:nvCxnSpPr>
        <p:spPr>
          <a:xfrm flipV="1">
            <a:off x="876997" y="2133572"/>
            <a:ext cx="1009094" cy="17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53" idx="6"/>
            <a:endCxn id="50" idx="1"/>
          </p:cNvCxnSpPr>
          <p:nvPr/>
        </p:nvCxnSpPr>
        <p:spPr>
          <a:xfrm flipV="1">
            <a:off x="864989" y="4865296"/>
            <a:ext cx="970754" cy="21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46108" y="1509153"/>
            <a:ext cx="806093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메뉴 선택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2787" y="2644621"/>
            <a:ext cx="509924" cy="4055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주문내역</a:t>
            </a:r>
            <a:endParaRPr lang="ko-KR" altLang="en-US" sz="1000" dirty="0"/>
          </a:p>
        </p:txBody>
      </p:sp>
      <p:cxnSp>
        <p:nvCxnSpPr>
          <p:cNvPr id="57" name="직선 연결선 56"/>
          <p:cNvCxnSpPr>
            <a:stCxn id="10" idx="3"/>
            <a:endCxn id="41" idx="1"/>
          </p:cNvCxnSpPr>
          <p:nvPr/>
        </p:nvCxnSpPr>
        <p:spPr>
          <a:xfrm flipV="1">
            <a:off x="2117647" y="1683334"/>
            <a:ext cx="295140" cy="45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0" idx="3"/>
            <a:endCxn id="55" idx="1"/>
          </p:cNvCxnSpPr>
          <p:nvPr/>
        </p:nvCxnSpPr>
        <p:spPr>
          <a:xfrm>
            <a:off x="2117647" y="2133572"/>
            <a:ext cx="295140" cy="71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1" idx="3"/>
            <a:endCxn id="39" idx="1"/>
          </p:cNvCxnSpPr>
          <p:nvPr/>
        </p:nvCxnSpPr>
        <p:spPr>
          <a:xfrm flipV="1">
            <a:off x="2868533" y="1350316"/>
            <a:ext cx="373222" cy="33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1" idx="3"/>
            <a:endCxn id="51" idx="1"/>
          </p:cNvCxnSpPr>
          <p:nvPr/>
        </p:nvCxnSpPr>
        <p:spPr>
          <a:xfrm>
            <a:off x="2868533" y="1683334"/>
            <a:ext cx="362023" cy="31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3"/>
            <a:endCxn id="54" idx="1"/>
          </p:cNvCxnSpPr>
          <p:nvPr/>
        </p:nvCxnSpPr>
        <p:spPr>
          <a:xfrm flipV="1">
            <a:off x="4013141" y="1632264"/>
            <a:ext cx="332967" cy="36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9" idx="3"/>
            <a:endCxn id="54" idx="1"/>
          </p:cNvCxnSpPr>
          <p:nvPr/>
        </p:nvCxnSpPr>
        <p:spPr>
          <a:xfrm>
            <a:off x="4007367" y="1350316"/>
            <a:ext cx="338741" cy="28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94491" y="1137284"/>
            <a:ext cx="5099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장바구니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236465" y="1977267"/>
            <a:ext cx="30965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2229" y="2656624"/>
            <a:ext cx="5099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취소 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3568967" y="2647361"/>
            <a:ext cx="5099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선택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236465" y="1299833"/>
            <a:ext cx="30965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결제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015545" y="3009456"/>
            <a:ext cx="75238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주문대기</a:t>
            </a:r>
            <a:endParaRPr lang="ko-KR" altLang="en-US" sz="1000" dirty="0"/>
          </a:p>
        </p:txBody>
      </p:sp>
      <p:sp>
        <p:nvSpPr>
          <p:cNvPr id="78" name="타원 77"/>
          <p:cNvSpPr/>
          <p:nvPr/>
        </p:nvSpPr>
        <p:spPr>
          <a:xfrm>
            <a:off x="5530940" y="2817435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037086" y="1556439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071517" y="4083278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924945" y="2035940"/>
            <a:ext cx="28881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주문완료</a:t>
            </a:r>
            <a:endParaRPr lang="ko-KR" altLang="en-US" sz="1000" dirty="0"/>
          </a:p>
        </p:txBody>
      </p:sp>
      <p:cxnSp>
        <p:nvCxnSpPr>
          <p:cNvPr id="83" name="직선 연결선 82"/>
          <p:cNvCxnSpPr>
            <a:stCxn id="55" idx="3"/>
            <a:endCxn id="74" idx="1"/>
          </p:cNvCxnSpPr>
          <p:nvPr/>
        </p:nvCxnSpPr>
        <p:spPr>
          <a:xfrm flipV="1">
            <a:off x="2922711" y="2847416"/>
            <a:ext cx="6462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4" idx="3"/>
            <a:endCxn id="71" idx="1"/>
          </p:cNvCxnSpPr>
          <p:nvPr/>
        </p:nvCxnSpPr>
        <p:spPr>
          <a:xfrm flipV="1">
            <a:off x="5152201" y="1337339"/>
            <a:ext cx="242290" cy="29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1" idx="3"/>
            <a:endCxn id="76" idx="1"/>
          </p:cNvCxnSpPr>
          <p:nvPr/>
        </p:nvCxnSpPr>
        <p:spPr>
          <a:xfrm>
            <a:off x="5904415" y="1337339"/>
            <a:ext cx="332050" cy="16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76" idx="2"/>
            <a:endCxn id="72" idx="0"/>
          </p:cNvCxnSpPr>
          <p:nvPr/>
        </p:nvCxnSpPr>
        <p:spPr>
          <a:xfrm>
            <a:off x="6391293" y="1699943"/>
            <a:ext cx="0" cy="27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2" idx="2"/>
            <a:endCxn id="77" idx="0"/>
          </p:cNvCxnSpPr>
          <p:nvPr/>
        </p:nvCxnSpPr>
        <p:spPr>
          <a:xfrm>
            <a:off x="6391293" y="2685153"/>
            <a:ext cx="447" cy="32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6770329" y="2743826"/>
            <a:ext cx="282453" cy="40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1" idx="0"/>
            <a:endCxn id="79" idx="4"/>
          </p:cNvCxnSpPr>
          <p:nvPr/>
        </p:nvCxnSpPr>
        <p:spPr>
          <a:xfrm flipV="1">
            <a:off x="7069354" y="1660504"/>
            <a:ext cx="1" cy="37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4" idx="3"/>
            <a:endCxn id="73" idx="1"/>
          </p:cNvCxnSpPr>
          <p:nvPr/>
        </p:nvCxnSpPr>
        <p:spPr>
          <a:xfrm>
            <a:off x="4078891" y="2847416"/>
            <a:ext cx="513338" cy="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73" idx="3"/>
            <a:endCxn id="78" idx="2"/>
          </p:cNvCxnSpPr>
          <p:nvPr/>
        </p:nvCxnSpPr>
        <p:spPr>
          <a:xfrm>
            <a:off x="5102153" y="2856679"/>
            <a:ext cx="428787" cy="1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65791" y="1291173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end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2907" y="2952065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end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3294" y="2362834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start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7007" y="5119259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start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60102" y="3985616"/>
            <a:ext cx="77653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매장 등록 및 설정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70058" y="4659481"/>
            <a:ext cx="345423" cy="411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475829" y="3774523"/>
            <a:ext cx="102792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설정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475829" y="4155638"/>
            <a:ext cx="78007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위치 설정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488896" y="4427463"/>
            <a:ext cx="1327193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메뉴 세부사항 설정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507187" y="4903998"/>
            <a:ext cx="7874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매진 설정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37272" y="4004754"/>
            <a:ext cx="7874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매장 등록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167831" y="4588223"/>
            <a:ext cx="7874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설정 완료</a:t>
            </a:r>
            <a:endParaRPr lang="ko-KR" alt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507619" y="5586344"/>
            <a:ext cx="5099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선택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358609" y="5571276"/>
            <a:ext cx="509924" cy="4055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주문내역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727808" y="5586344"/>
            <a:ext cx="5099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주문 수락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871061" y="5586344"/>
            <a:ext cx="5099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완료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114471" y="5024112"/>
            <a:ext cx="806093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메뉴 수정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07187" y="5216673"/>
            <a:ext cx="1327193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메뉴 삭제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123722" y="4601423"/>
            <a:ext cx="4536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smtClean="0"/>
              <a:t>등록</a:t>
            </a:r>
            <a:endParaRPr lang="ko-KR" altLang="en-US" sz="1000" dirty="0"/>
          </a:p>
        </p:txBody>
      </p:sp>
      <p:cxnSp>
        <p:nvCxnSpPr>
          <p:cNvPr id="149" name="직선 연결선 148"/>
          <p:cNvCxnSpPr>
            <a:stCxn id="129" idx="3"/>
            <a:endCxn id="143" idx="1"/>
          </p:cNvCxnSpPr>
          <p:nvPr/>
        </p:nvCxnSpPr>
        <p:spPr>
          <a:xfrm>
            <a:off x="2715481" y="4865295"/>
            <a:ext cx="398990" cy="28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29" idx="3"/>
            <a:endCxn id="145" idx="1"/>
          </p:cNvCxnSpPr>
          <p:nvPr/>
        </p:nvCxnSpPr>
        <p:spPr>
          <a:xfrm flipV="1">
            <a:off x="2715481" y="4724534"/>
            <a:ext cx="408241" cy="14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45" idx="3"/>
            <a:endCxn id="133" idx="1"/>
          </p:cNvCxnSpPr>
          <p:nvPr/>
        </p:nvCxnSpPr>
        <p:spPr>
          <a:xfrm flipV="1">
            <a:off x="3577421" y="4550574"/>
            <a:ext cx="911475" cy="1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43" idx="3"/>
          </p:cNvCxnSpPr>
          <p:nvPr/>
        </p:nvCxnSpPr>
        <p:spPr>
          <a:xfrm flipV="1">
            <a:off x="3920564" y="4559685"/>
            <a:ext cx="555803" cy="58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43" idx="3"/>
            <a:endCxn id="134" idx="1"/>
          </p:cNvCxnSpPr>
          <p:nvPr/>
        </p:nvCxnSpPr>
        <p:spPr>
          <a:xfrm flipV="1">
            <a:off x="3920564" y="5027109"/>
            <a:ext cx="586623" cy="1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43" idx="3"/>
            <a:endCxn id="144" idx="1"/>
          </p:cNvCxnSpPr>
          <p:nvPr/>
        </p:nvCxnSpPr>
        <p:spPr>
          <a:xfrm>
            <a:off x="3920564" y="5147223"/>
            <a:ext cx="586623" cy="19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34" idx="3"/>
            <a:endCxn id="136" idx="1"/>
          </p:cNvCxnSpPr>
          <p:nvPr/>
        </p:nvCxnSpPr>
        <p:spPr>
          <a:xfrm flipV="1">
            <a:off x="5294685" y="4711334"/>
            <a:ext cx="873146" cy="31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33" idx="3"/>
            <a:endCxn id="136" idx="1"/>
          </p:cNvCxnSpPr>
          <p:nvPr/>
        </p:nvCxnSpPr>
        <p:spPr>
          <a:xfrm>
            <a:off x="5816089" y="4550574"/>
            <a:ext cx="351742" cy="16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44" idx="3"/>
            <a:endCxn id="136" idx="1"/>
          </p:cNvCxnSpPr>
          <p:nvPr/>
        </p:nvCxnSpPr>
        <p:spPr>
          <a:xfrm flipV="1">
            <a:off x="5834380" y="4711334"/>
            <a:ext cx="333451" cy="62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50" idx="3"/>
            <a:endCxn id="129" idx="1"/>
          </p:cNvCxnSpPr>
          <p:nvPr/>
        </p:nvCxnSpPr>
        <p:spPr>
          <a:xfrm flipV="1">
            <a:off x="2067299" y="4865295"/>
            <a:ext cx="3027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50" idx="3"/>
            <a:endCxn id="139" idx="1"/>
          </p:cNvCxnSpPr>
          <p:nvPr/>
        </p:nvCxnSpPr>
        <p:spPr>
          <a:xfrm>
            <a:off x="2067299" y="4865296"/>
            <a:ext cx="291310" cy="90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39" idx="3"/>
            <a:endCxn id="138" idx="1"/>
          </p:cNvCxnSpPr>
          <p:nvPr/>
        </p:nvCxnSpPr>
        <p:spPr>
          <a:xfrm>
            <a:off x="2868533" y="5774072"/>
            <a:ext cx="639086" cy="1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50" idx="3"/>
            <a:endCxn id="128" idx="1"/>
          </p:cNvCxnSpPr>
          <p:nvPr/>
        </p:nvCxnSpPr>
        <p:spPr>
          <a:xfrm flipV="1">
            <a:off x="2067299" y="4185671"/>
            <a:ext cx="292803" cy="67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endCxn id="131" idx="1"/>
          </p:cNvCxnSpPr>
          <p:nvPr/>
        </p:nvCxnSpPr>
        <p:spPr>
          <a:xfrm flipV="1">
            <a:off x="3153191" y="3897634"/>
            <a:ext cx="322638" cy="28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28" idx="3"/>
            <a:endCxn id="132" idx="1"/>
          </p:cNvCxnSpPr>
          <p:nvPr/>
        </p:nvCxnSpPr>
        <p:spPr>
          <a:xfrm>
            <a:off x="3136634" y="4185671"/>
            <a:ext cx="339195" cy="9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2" idx="3"/>
            <a:endCxn id="135" idx="1"/>
          </p:cNvCxnSpPr>
          <p:nvPr/>
        </p:nvCxnSpPr>
        <p:spPr>
          <a:xfrm flipV="1">
            <a:off x="4255900" y="4127865"/>
            <a:ext cx="481372" cy="15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31" idx="3"/>
            <a:endCxn id="135" idx="1"/>
          </p:cNvCxnSpPr>
          <p:nvPr/>
        </p:nvCxnSpPr>
        <p:spPr>
          <a:xfrm>
            <a:off x="4503749" y="3897634"/>
            <a:ext cx="233523" cy="2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8" idx="3"/>
            <a:endCxn id="140" idx="1"/>
          </p:cNvCxnSpPr>
          <p:nvPr/>
        </p:nvCxnSpPr>
        <p:spPr>
          <a:xfrm>
            <a:off x="4017543" y="5786399"/>
            <a:ext cx="71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40" idx="3"/>
            <a:endCxn id="141" idx="1"/>
          </p:cNvCxnSpPr>
          <p:nvPr/>
        </p:nvCxnSpPr>
        <p:spPr>
          <a:xfrm>
            <a:off x="5237732" y="5786399"/>
            <a:ext cx="633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6856849" y="5771066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224243" y="4651910"/>
            <a:ext cx="64537" cy="10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35" idx="3"/>
            <a:endCxn id="80" idx="2"/>
          </p:cNvCxnSpPr>
          <p:nvPr/>
        </p:nvCxnSpPr>
        <p:spPr>
          <a:xfrm>
            <a:off x="5524770" y="4127865"/>
            <a:ext cx="546747" cy="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36" idx="3"/>
            <a:endCxn id="189" idx="2"/>
          </p:cNvCxnSpPr>
          <p:nvPr/>
        </p:nvCxnSpPr>
        <p:spPr>
          <a:xfrm flipV="1">
            <a:off x="6955329" y="4703943"/>
            <a:ext cx="268914" cy="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41" idx="3"/>
            <a:endCxn id="188" idx="2"/>
          </p:cNvCxnSpPr>
          <p:nvPr/>
        </p:nvCxnSpPr>
        <p:spPr>
          <a:xfrm>
            <a:off x="6380985" y="5786399"/>
            <a:ext cx="475864" cy="3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941281" y="4179898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end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071365" y="4753076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end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698886" y="5846576"/>
            <a:ext cx="1315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dirty="0" smtClean="0">
                <a:latin typeface="HY나무M"/>
                <a:ea typeface="HY나무M"/>
              </a:rPr>
              <a:t>end</a:t>
            </a:r>
            <a:endParaRPr lang="en-US" altLang="ko-KR" sz="1400" b="1" dirty="0">
              <a:latin typeface="HY나무M"/>
              <a:ea typeface="HY나무M"/>
            </a:endParaRPr>
          </a:p>
        </p:txBody>
      </p:sp>
      <p:sp>
        <p:nvSpPr>
          <p:cNvPr id="210" name="왼쪽/오른쪽 화살표 209"/>
          <p:cNvSpPr/>
          <p:nvPr/>
        </p:nvSpPr>
        <p:spPr>
          <a:xfrm rot="18952688">
            <a:off x="7457639" y="1701090"/>
            <a:ext cx="581718" cy="1712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왼쪽/오른쪽 화살표 210"/>
          <p:cNvSpPr/>
          <p:nvPr/>
        </p:nvSpPr>
        <p:spPr>
          <a:xfrm rot="2949723">
            <a:off x="7420674" y="5344790"/>
            <a:ext cx="567512" cy="1637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왼쪽/오른쪽 화살표 211"/>
          <p:cNvSpPr/>
          <p:nvPr/>
        </p:nvSpPr>
        <p:spPr>
          <a:xfrm rot="151040">
            <a:off x="7496939" y="2767761"/>
            <a:ext cx="581718" cy="1712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6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63888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latin typeface="Segoe UI Black"/>
                <a:ea typeface="Segoe UI Black"/>
              </a:rPr>
              <a:t>Wireframe</a:t>
            </a:r>
            <a:endParaRPr lang="ko-KR" altLang="en-US" sz="4800">
              <a:latin typeface="Segoe UI Black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CFC07BF-F009-4742-B05C-0F235214E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" y="2113761"/>
            <a:ext cx="1347888" cy="22787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A18E9F6-8CEB-4C19-BBE4-7668917EF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946961"/>
            <a:ext cx="1419445" cy="233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15A860D-66AD-455D-9722-AB1F509E6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9" y="1134253"/>
            <a:ext cx="1367805" cy="22947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9678BDD-F906-46B4-9622-F045A5836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23605"/>
            <a:ext cx="1405596" cy="23387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03D2915-B6AF-4036-94BD-4B55A69DB2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5" y="4327182"/>
            <a:ext cx="1407010" cy="23398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51EF698-1986-4665-A764-BA75AA8756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60" y="4318553"/>
            <a:ext cx="1405596" cy="23335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EA3DE0E8-8F31-40C2-A8B5-82BFFFD337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57" y="4318553"/>
            <a:ext cx="1362709" cy="22787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089B170B-F0F4-4B0A-AAB2-CB99FBABEE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91" y="4323614"/>
            <a:ext cx="1362709" cy="2273691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8C5B89BB-5D30-4317-980F-0E2293DEC0DA}"/>
              </a:ext>
            </a:extLst>
          </p:cNvPr>
          <p:cNvCxnSpPr>
            <a:endCxn id="14" idx="0"/>
          </p:cNvCxnSpPr>
          <p:nvPr/>
        </p:nvCxnSpPr>
        <p:spPr>
          <a:xfrm flipV="1">
            <a:off x="1547664" y="946961"/>
            <a:ext cx="5606267" cy="1473927"/>
          </a:xfrm>
          <a:prstGeom prst="bentConnector4">
            <a:avLst>
              <a:gd name="adj1" fmla="val 43670"/>
              <a:gd name="adj2" fmla="val 115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="" xmlns:a16="http://schemas.microsoft.com/office/drawing/2014/main" id="{0DEA8F64-61DC-485A-B54D-A2B71B19F622}"/>
              </a:ext>
            </a:extLst>
          </p:cNvPr>
          <p:cNvCxnSpPr>
            <a:endCxn id="16" idx="0"/>
          </p:cNvCxnSpPr>
          <p:nvPr/>
        </p:nvCxnSpPr>
        <p:spPr>
          <a:xfrm flipV="1">
            <a:off x="395536" y="1134253"/>
            <a:ext cx="2504366" cy="1070611"/>
          </a:xfrm>
          <a:prstGeom prst="bentConnector4">
            <a:avLst>
              <a:gd name="adj1" fmla="val 36346"/>
              <a:gd name="adj2" fmla="val 121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25D80BC3-EBDF-4DE4-A39C-4E4A130844D8}"/>
              </a:ext>
            </a:extLst>
          </p:cNvPr>
          <p:cNvCxnSpPr>
            <a:endCxn id="18" idx="0"/>
          </p:cNvCxnSpPr>
          <p:nvPr/>
        </p:nvCxnSpPr>
        <p:spPr>
          <a:xfrm flipV="1">
            <a:off x="2987824" y="1123605"/>
            <a:ext cx="1782918" cy="361179"/>
          </a:xfrm>
          <a:prstGeom prst="bentConnector4">
            <a:avLst>
              <a:gd name="adj1" fmla="val 30291"/>
              <a:gd name="adj2" fmla="val 16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="" xmlns:a16="http://schemas.microsoft.com/office/drawing/2014/main" id="{B7747763-2F3A-475D-B806-0FC99081BE12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374202" y="3666357"/>
            <a:ext cx="2572177" cy="108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="" xmlns:a16="http://schemas.microsoft.com/office/drawing/2014/main" id="{69AB8C55-C2D2-41EF-8161-6C4E043996F2}"/>
              </a:ext>
            </a:extLst>
          </p:cNvPr>
          <p:cNvCxnSpPr>
            <a:endCxn id="22" idx="1"/>
          </p:cNvCxnSpPr>
          <p:nvPr/>
        </p:nvCxnSpPr>
        <p:spPr>
          <a:xfrm rot="5400000" flipH="1" flipV="1">
            <a:off x="3311254" y="5589030"/>
            <a:ext cx="967983" cy="76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="" xmlns:a16="http://schemas.microsoft.com/office/drawing/2014/main" id="{21A705EC-F587-4413-8B45-09CE4FCA857F}"/>
              </a:ext>
            </a:extLst>
          </p:cNvPr>
          <p:cNvCxnSpPr>
            <a:endCxn id="24" idx="1"/>
          </p:cNvCxnSpPr>
          <p:nvPr/>
        </p:nvCxnSpPr>
        <p:spPr>
          <a:xfrm flipV="1">
            <a:off x="5004048" y="5457929"/>
            <a:ext cx="1084909" cy="1067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FDC91EC-9DE3-45F0-8D62-DAB4DB5D4935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7451666" y="5457929"/>
            <a:ext cx="329625" cy="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2120" y="200614"/>
            <a:ext cx="3672407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atin typeface="HY나무M"/>
                <a:ea typeface="HY나무M"/>
              </a:rPr>
              <a:t>기본 플랫폼</a:t>
            </a:r>
            <a:r>
              <a:rPr lang="en-US" altLang="ko-KR" sz="2400" b="1" dirty="0">
                <a:latin typeface="HY나무M"/>
                <a:ea typeface="HY나무M"/>
              </a:rPr>
              <a:t>(</a:t>
            </a:r>
            <a:r>
              <a:rPr lang="ko-KR" altLang="en-US" sz="2400" b="1" dirty="0" err="1">
                <a:latin typeface="HY나무M"/>
                <a:ea typeface="HY나무M"/>
              </a:rPr>
              <a:t>고객용</a:t>
            </a:r>
            <a:r>
              <a:rPr lang="en-US" altLang="ko-KR" sz="2400" b="1" dirty="0">
                <a:latin typeface="HY나무M"/>
                <a:ea typeface="HY나무M"/>
              </a:rPr>
              <a:t>)</a:t>
            </a:r>
            <a:endParaRPr lang="ko-KR" altLang="en-US" sz="2400" b="1" dirty="0">
              <a:latin typeface="HY나무M"/>
              <a:ea typeface="HY나무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8B8A90F-284C-4FD3-A6F6-BA5ACA16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1513005" cy="2521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89E7E-3F78-41DD-9AAA-BC8F675D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28" y="2335991"/>
            <a:ext cx="1514669" cy="2521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17CA700-14F5-45DF-86F4-D03E67CC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92" y="2348880"/>
            <a:ext cx="1503956" cy="25121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3A5A749-6234-43D9-9E81-485014362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60" y="2341741"/>
            <a:ext cx="1503957" cy="252881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7CAAD818-9433-40A5-97AF-FE8764995B9F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2196573" y="3596829"/>
            <a:ext cx="665055" cy="1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FB25C2CA-DCA9-4F83-9791-9DE67966C4A8}"/>
              </a:ext>
            </a:extLst>
          </p:cNvPr>
          <p:cNvCxnSpPr>
            <a:endCxn id="17" idx="1"/>
          </p:cNvCxnSpPr>
          <p:nvPr/>
        </p:nvCxnSpPr>
        <p:spPr>
          <a:xfrm flipV="1">
            <a:off x="3635896" y="3604955"/>
            <a:ext cx="1387096" cy="112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B5D048D6-CB35-4CD6-AFBA-CC11B93A4FDB}"/>
              </a:ext>
            </a:extLst>
          </p:cNvPr>
          <p:cNvCxnSpPr>
            <a:endCxn id="19" idx="1"/>
          </p:cNvCxnSpPr>
          <p:nvPr/>
        </p:nvCxnSpPr>
        <p:spPr>
          <a:xfrm>
            <a:off x="5580112" y="2996952"/>
            <a:ext cx="1452948" cy="609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60648"/>
            <a:ext cx="4320481" cy="451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>
                <a:latin typeface="HY나무M"/>
                <a:ea typeface="HY나무M"/>
              </a:rPr>
              <a:t>기본 플랫폼</a:t>
            </a:r>
            <a:r>
              <a:rPr lang="en-US" altLang="ko-KR" sz="2400" b="1" dirty="0">
                <a:latin typeface="HY나무M"/>
                <a:ea typeface="HY나무M"/>
              </a:rPr>
              <a:t>(</a:t>
            </a:r>
            <a:r>
              <a:rPr lang="ko-KR" altLang="en-US" sz="2400" b="1" dirty="0">
                <a:latin typeface="HY나무M"/>
                <a:ea typeface="HY나무M"/>
              </a:rPr>
              <a:t>매점 관리자용</a:t>
            </a:r>
            <a:r>
              <a:rPr lang="en-US" altLang="ko-KR" sz="2400" b="1" dirty="0">
                <a:latin typeface="HY나무M"/>
                <a:ea typeface="HY나무M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504</Words>
  <Application>Microsoft Office PowerPoint</Application>
  <PresentationFormat>화면 슬라이드 쇼(4:3)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hy나</vt:lpstr>
      <vt:lpstr>HY나무M</vt:lpstr>
      <vt:lpstr>HY센스L</vt:lpstr>
      <vt:lpstr>inherit</vt:lpstr>
      <vt:lpstr>맑은 고딕</vt:lpstr>
      <vt:lpstr>Arial</vt:lpstr>
      <vt:lpstr>Brush Script MT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모바일sw 스튜디오 16조</dc:title>
  <dc:subject/>
  <dc:creator>chawoong</dc:creator>
  <cp:keywords/>
  <dc:description/>
  <cp:lastModifiedBy>고병욱</cp:lastModifiedBy>
  <cp:revision>75</cp:revision>
  <dcterms:created xsi:type="dcterms:W3CDTF">2019-09-09T07:44:23Z</dcterms:created>
  <dcterms:modified xsi:type="dcterms:W3CDTF">2019-09-16T17:43:21Z</dcterms:modified>
  <cp:category/>
</cp:coreProperties>
</file>