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23"/>
  </p:notesMasterIdLst>
  <p:sldIdLst>
    <p:sldId id="256" r:id="rId2"/>
    <p:sldId id="257" r:id="rId3"/>
    <p:sldId id="306" r:id="rId4"/>
    <p:sldId id="259" r:id="rId5"/>
    <p:sldId id="318" r:id="rId6"/>
    <p:sldId id="268" r:id="rId7"/>
    <p:sldId id="319" r:id="rId8"/>
    <p:sldId id="320" r:id="rId9"/>
    <p:sldId id="272" r:id="rId10"/>
    <p:sldId id="271" r:id="rId11"/>
    <p:sldId id="311" r:id="rId12"/>
    <p:sldId id="305" r:id="rId13"/>
    <p:sldId id="286" r:id="rId14"/>
    <p:sldId id="287" r:id="rId15"/>
    <p:sldId id="293" r:id="rId16"/>
    <p:sldId id="294" r:id="rId17"/>
    <p:sldId id="300" r:id="rId18"/>
    <p:sldId id="302" r:id="rId19"/>
    <p:sldId id="299" r:id="rId20"/>
    <p:sldId id="303" r:id="rId21"/>
    <p:sldId id="262" r:id="rId22"/>
  </p:sldIdLst>
  <p:sldSz cx="12188825" cy="6858000"/>
  <p:notesSz cx="7315200" cy="9601200"/>
  <p:defaultTextStyle>
    <a:defPPr>
      <a:defRPr lang="en-US"/>
    </a:defPPr>
    <a:lvl1pPr marL="0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338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6775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016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3551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1693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0326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371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47102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2">
          <p15:clr>
            <a:srgbClr val="A4A3A4"/>
          </p15:clr>
        </p15:guide>
        <p15:guide id="2" orient="horz" pos="4282">
          <p15:clr>
            <a:srgbClr val="A4A3A4"/>
          </p15:clr>
        </p15:guide>
        <p15:guide id="3" orient="horz" pos="3048">
          <p15:clr>
            <a:srgbClr val="A4A3A4"/>
          </p15:clr>
        </p15:guide>
        <p15:guide id="4" orient="horz" pos="68">
          <p15:clr>
            <a:srgbClr val="A4A3A4"/>
          </p15:clr>
        </p15:guide>
        <p15:guide id="5" orient="horz" pos="2212">
          <p15:clr>
            <a:srgbClr val="A4A3A4"/>
          </p15:clr>
        </p15:guide>
        <p15:guide id="6" orient="horz" pos="318">
          <p15:clr>
            <a:srgbClr val="A4A3A4"/>
          </p15:clr>
        </p15:guide>
        <p15:guide id="7" pos="7376">
          <p15:clr>
            <a:srgbClr val="A4A3A4"/>
          </p15:clr>
        </p15:guide>
        <p15:guide id="8" pos="7613">
          <p15:clr>
            <a:srgbClr val="A4A3A4"/>
          </p15:clr>
        </p15:guide>
        <p15:guide id="9" pos="3841">
          <p15:clr>
            <a:srgbClr val="A4A3A4"/>
          </p15:clr>
        </p15:guide>
        <p15:guide id="10" pos="303">
          <p15:clr>
            <a:srgbClr val="A4A3A4"/>
          </p15:clr>
        </p15:guide>
        <p15:guide id="11" orient="horz" pos="2160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>
      <p:cViewPr varScale="1">
        <p:scale>
          <a:sx n="90" d="100"/>
          <a:sy n="90" d="100"/>
        </p:scale>
        <p:origin x="84" y="456"/>
      </p:cViewPr>
      <p:guideLst>
        <p:guide orient="horz" pos="1092"/>
        <p:guide orient="horz" pos="4282"/>
        <p:guide orient="horz" pos="3048"/>
        <p:guide orient="horz" pos="68"/>
        <p:guide orient="horz" pos="2212"/>
        <p:guide orient="horz" pos="318"/>
        <p:guide pos="7376"/>
        <p:guide pos="7613"/>
        <p:guide pos="3841"/>
        <p:guide pos="303"/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4108-0192-4A9F-9F26-4B789C2F2C7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9DBB-4148-45AA-B504-CCF49D957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C60E50-3C27-4815-BEC2-F2EE66228B7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600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410A4-7C6D-4CC3-AF28-14B7F2E532B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6004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D4BDEA-73D0-42B1-A4FA-036A0892992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42580-AE5A-4693-B639-FD9ACECD0E6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9"/>
          <a:stretch/>
        </p:blipFill>
        <p:spPr>
          <a:xfrm rot="10800000">
            <a:off x="-1" y="-857"/>
            <a:ext cx="60944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27590" y="2889534"/>
            <a:ext cx="5415809" cy="1077218"/>
          </a:xfrm>
        </p:spPr>
        <p:txBody>
          <a:bodyPr wrap="square" tIns="91440" anchor="ctr" anchorCtr="0">
            <a:spAutoFit/>
          </a:bodyPr>
          <a:lstStyle>
            <a:lvl1pPr>
              <a:lnSpc>
                <a:spcPct val="80000"/>
              </a:lnSpc>
              <a:defRPr sz="3999" b="0" cap="all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591" y="5448376"/>
            <a:ext cx="5423533" cy="276999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999" b="0">
                <a:solidFill>
                  <a:schemeClr val="bg1"/>
                </a:solidFill>
                <a:effectLst/>
                <a:latin typeface="+mn-lt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591" y="5759942"/>
            <a:ext cx="5423533" cy="221599"/>
          </a:xfrm>
        </p:spPr>
        <p:txBody>
          <a:bodyPr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591" y="6247690"/>
            <a:ext cx="5423533" cy="19389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12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189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251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6066988" y="0"/>
            <a:ext cx="548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30" y="2733717"/>
            <a:ext cx="3579378" cy="139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95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30418" y="1222376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468455" y="1222376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468455" y="3808384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430418" y="3808384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Over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31645" y="1222375"/>
            <a:ext cx="11338190" cy="236905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431645" y="3808382"/>
            <a:ext cx="11338190" cy="236905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263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9455" y="1222375"/>
            <a:ext cx="7120379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602" y="1222375"/>
            <a:ext cx="3865341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736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09387" y="1220583"/>
            <a:ext cx="7149021" cy="495604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1644" y="1220583"/>
            <a:ext cx="3865388" cy="4956048"/>
          </a:xfrm>
        </p:spPr>
        <p:txBody>
          <a:bodyPr>
            <a:normAutofit/>
          </a:bodyPr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373" y="347471"/>
            <a:ext cx="10256896" cy="347472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55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8992" y="1220583"/>
            <a:ext cx="11350843" cy="4979800"/>
          </a:xfrm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914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30607" y="1024137"/>
            <a:ext cx="6058219" cy="54806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7" y="1024137"/>
            <a:ext cx="6079649" cy="54806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53735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7396" y="5028290"/>
            <a:ext cx="5312873" cy="465138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97082" y="5015593"/>
            <a:ext cx="5324379" cy="490537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084619" y="1024137"/>
            <a:ext cx="45707" cy="5480643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6073077" y="-5091612"/>
            <a:ext cx="45719" cy="12185778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933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9546" y="1024128"/>
            <a:ext cx="4041197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157174" y="1024128"/>
            <a:ext cx="4031652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077792" y="1024128"/>
            <a:ext cx="4033242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49813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74218" y="5024368"/>
            <a:ext cx="3673671" cy="46513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253601" y="5011671"/>
            <a:ext cx="3681626" cy="490537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336163" y="5015637"/>
            <a:ext cx="3673672" cy="482600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31651" y="1024128"/>
            <a:ext cx="45707" cy="54806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111033" y="1024128"/>
            <a:ext cx="47854" cy="54806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6073077" y="-5091621"/>
            <a:ext cx="45719" cy="12185778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561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9545" y="1"/>
            <a:ext cx="12198372" cy="6858000"/>
          </a:xfrm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5033360"/>
            <a:ext cx="12198372" cy="902866"/>
          </a:xfrm>
          <a:solidFill>
            <a:srgbClr val="000000">
              <a:alpha val="90000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93116" y="5239527"/>
            <a:ext cx="11602597" cy="49053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611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17266" y="1"/>
            <a:ext cx="6071559" cy="6857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6071558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53735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7396" y="5028290"/>
            <a:ext cx="5312873" cy="465138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97082" y="5015593"/>
            <a:ext cx="5324379" cy="490537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071560" y="0"/>
            <a:ext cx="45707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32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9546" y="0"/>
            <a:ext cx="4041197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157174" y="0"/>
            <a:ext cx="4031652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077792" y="0"/>
            <a:ext cx="4033242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49813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74218" y="5024368"/>
            <a:ext cx="3673671" cy="46513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253601" y="5011671"/>
            <a:ext cx="3681626" cy="490537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336163" y="5015637"/>
            <a:ext cx="3673672" cy="482600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31650" y="0"/>
            <a:ext cx="45708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111033" y="0"/>
            <a:ext cx="45708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04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7465" y="1222375"/>
            <a:ext cx="11468945" cy="4956048"/>
          </a:xfrm>
        </p:spPr>
        <p:txBody>
          <a:bodyPr>
            <a:normAutofit/>
          </a:bodyPr>
          <a:lstStyle>
            <a:lvl1pPr marL="273500" indent="-273500">
              <a:lnSpc>
                <a:spcPct val="90000"/>
              </a:lnSpc>
              <a:spcBef>
                <a:spcPts val="2138"/>
              </a:spcBef>
              <a:buClr>
                <a:schemeClr val="tx1"/>
              </a:buClr>
              <a:defRPr sz="2199" b="0">
                <a:solidFill>
                  <a:schemeClr val="tx1"/>
                </a:solidFill>
                <a:latin typeface="+mn-lt"/>
              </a:defRPr>
            </a:lvl1pPr>
            <a:lvl2pPr marL="812951" indent="-271612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defRPr sz="1999" b="0">
                <a:solidFill>
                  <a:schemeClr val="tx1"/>
                </a:solidFill>
                <a:latin typeface="+mn-lt"/>
              </a:defRPr>
            </a:lvl2pPr>
            <a:lvl3pPr marL="1358062" indent="-271612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defRPr sz="1799" b="0">
                <a:solidFill>
                  <a:schemeClr val="tx1"/>
                </a:solidFill>
                <a:latin typeface="+mn-lt"/>
              </a:defRPr>
            </a:lvl3pPr>
            <a:lvl4pPr marL="1901381" indent="-271612">
              <a:lnSpc>
                <a:spcPct val="90000"/>
              </a:lnSpc>
              <a:defRPr sz="1600" b="0">
                <a:solidFill>
                  <a:schemeClr val="tx1"/>
                </a:solidFill>
                <a:latin typeface="+mn-lt"/>
              </a:defRPr>
            </a:lvl4pPr>
            <a:lvl5pPr marL="2440716" indent="-271612">
              <a:lnSpc>
                <a:spcPct val="90000"/>
              </a:lnSpc>
              <a:defRPr sz="14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819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7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Half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5"/>
          <a:stretch/>
        </p:blipFill>
        <p:spPr>
          <a:xfrm>
            <a:off x="2467" y="-1"/>
            <a:ext cx="6064521" cy="685800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121838" y="0"/>
            <a:ext cx="6066987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27853" y="2738406"/>
            <a:ext cx="5415809" cy="1077218"/>
          </a:xfrm>
        </p:spPr>
        <p:txBody>
          <a:bodyPr wrap="square" tIns="91440" anchor="ctr" anchorCtr="0">
            <a:spAutoFit/>
          </a:bodyPr>
          <a:lstStyle>
            <a:lvl1pPr>
              <a:lnSpc>
                <a:spcPct val="80000"/>
              </a:lnSpc>
              <a:defRPr sz="3999" b="0" cap="all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854" y="5450091"/>
            <a:ext cx="5423533" cy="276999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999" b="0">
                <a:solidFill>
                  <a:schemeClr val="bg1"/>
                </a:solidFill>
                <a:effectLst/>
                <a:latin typeface="+mn-lt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854" y="5761657"/>
            <a:ext cx="5423533" cy="221599"/>
          </a:xfrm>
        </p:spPr>
        <p:txBody>
          <a:bodyPr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854" y="6249405"/>
            <a:ext cx="5423533" cy="19389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12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189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251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6066988" y="0"/>
            <a:ext cx="548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3" y="422412"/>
            <a:ext cx="1538458" cy="59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0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3474002"/>
            <a:ext cx="6104214" cy="2774398"/>
          </a:xfrm>
          <a:solidFill>
            <a:srgbClr val="000000">
              <a:alpha val="70000"/>
            </a:srgbClr>
          </a:solidFill>
        </p:spPr>
        <p:txBody>
          <a:bodyPr/>
          <a:lstStyle>
            <a:lvl1pPr marL="0" indent="0">
              <a:buNone/>
              <a:defRPr/>
            </a:lvl1pPr>
            <a:lvl2pPr marL="541339" indent="0">
              <a:buNone/>
              <a:defRPr/>
            </a:lvl2pPr>
            <a:lvl3pPr marL="1086450" indent="0">
              <a:buNone/>
              <a:defRPr/>
            </a:lvl3pPr>
            <a:lvl4pPr marL="1629674" indent="0">
              <a:buNone/>
              <a:defRPr/>
            </a:lvl4pPr>
            <a:lvl5pPr marL="2172899" indent="0"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6840" y="3759913"/>
            <a:ext cx="5684836" cy="886397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80000"/>
              </a:lnSpc>
              <a:defRPr sz="3599" b="0" i="0" cap="all" baseline="0">
                <a:solidFill>
                  <a:schemeClr val="bg1"/>
                </a:solidFill>
                <a:effectLst/>
                <a:latin typeface="+mj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6840" y="5001757"/>
            <a:ext cx="5684836" cy="246221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None/>
              <a:defRPr sz="1999" b="0">
                <a:solidFill>
                  <a:schemeClr val="bg1"/>
                </a:solidFill>
                <a:effectLst/>
                <a:latin typeface="+mn-lt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6840" y="5282544"/>
            <a:ext cx="5684836" cy="221599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6840" y="5793138"/>
            <a:ext cx="2242061" cy="193899"/>
          </a:xfrm>
        </p:spPr>
        <p:txBody>
          <a:bodyPr wrap="square"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12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189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251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301622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196" y="2493034"/>
            <a:ext cx="4818433" cy="18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06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ccent Color Slide Option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771" y="1505406"/>
            <a:ext cx="10471293" cy="384720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496" dirty="0">
                <a:solidFill>
                  <a:schemeClr val="bg1"/>
                </a:solidFill>
              </a:rPr>
              <a:t>Accent Color</a:t>
            </a:r>
            <a:br>
              <a:rPr lang="en-US" sz="12496" dirty="0">
                <a:solidFill>
                  <a:schemeClr val="bg1"/>
                </a:solidFill>
              </a:rPr>
            </a:br>
            <a:r>
              <a:rPr lang="en-US" sz="12496" dirty="0">
                <a:solidFill>
                  <a:schemeClr val="bg1"/>
                </a:solidFill>
              </a:rPr>
              <a:t>Slide Options</a:t>
            </a:r>
          </a:p>
        </p:txBody>
      </p:sp>
    </p:spTree>
    <p:extLst>
      <p:ext uri="{BB962C8B-B14F-4D97-AF65-F5344CB8AC3E}">
        <p14:creationId xmlns:p14="http://schemas.microsoft.com/office/powerpoint/2010/main" val="218636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2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26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2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  <a:noFill/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650"/>
          <a:stretch/>
        </p:blipFill>
        <p:spPr>
          <a:xfrm rot="10800000">
            <a:off x="1" y="1"/>
            <a:ext cx="2586240" cy="6857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650"/>
          <a:stretch/>
        </p:blipFill>
        <p:spPr>
          <a:xfrm>
            <a:off x="9600117" y="1"/>
            <a:ext cx="2586240" cy="6857999"/>
          </a:xfrm>
          <a:prstGeom prst="rect">
            <a:avLst/>
          </a:prstGeom>
        </p:spPr>
      </p:pic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gray">
          <a:xfrm>
            <a:off x="2584873" y="0"/>
            <a:ext cx="70190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2984164" y="627503"/>
            <a:ext cx="6220500" cy="344710"/>
          </a:xfrm>
        </p:spPr>
        <p:txBody>
          <a:bodyPr wrap="square" anchor="ctr">
            <a:spAutoFit/>
          </a:bodyPr>
          <a:lstStyle>
            <a:lvl1pPr algn="l">
              <a:lnSpc>
                <a:spcPct val="80000"/>
              </a:lnSpc>
              <a:defRPr sz="2799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add agenda 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984164" y="1334814"/>
            <a:ext cx="6220500" cy="5145885"/>
          </a:xfrm>
        </p:spPr>
        <p:txBody>
          <a:bodyPr anchor="t">
            <a:normAutofit/>
          </a:bodyPr>
          <a:lstStyle>
            <a:lvl1pPr marL="457063" indent="-457063">
              <a:buClr>
                <a:schemeClr val="tx1"/>
              </a:buClr>
              <a:buFont typeface="+mj-lt"/>
              <a:buAutoNum type="arabicPeriod"/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00117" y="0"/>
            <a:ext cx="548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33860" y="0"/>
            <a:ext cx="548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62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2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5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Acc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7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93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DO NOT DE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8057" y="182880"/>
            <a:ext cx="10597896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88058" y="934532"/>
            <a:ext cx="11484864" cy="41139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88059" y="1380744"/>
            <a:ext cx="11484864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7436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6842" y="3133536"/>
            <a:ext cx="10183523" cy="590931"/>
          </a:xfrm>
        </p:spPr>
        <p:txBody>
          <a:bodyPr wrap="square" anchor="ctr">
            <a:spAutoFit/>
          </a:bodyPr>
          <a:lstStyle>
            <a:lvl1pPr algn="l">
              <a:lnSpc>
                <a:spcPct val="80000"/>
              </a:lnSpc>
              <a:defRPr sz="4799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2" y="1380744"/>
            <a:ext cx="11596629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2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20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92608" y="932688"/>
            <a:ext cx="11591573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119958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245225"/>
            <a:ext cx="284405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245225"/>
            <a:ext cx="385979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245225"/>
            <a:ext cx="284405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CD0228-0629-407F-9BA9-CC8B2DE968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0935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587601" y="4257052"/>
            <a:ext cx="11003972" cy="338328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88282" y="3064727"/>
            <a:ext cx="11003972" cy="457200"/>
          </a:xfrm>
        </p:spPr>
        <p:txBody>
          <a:bodyPr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4988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2" y="1380744"/>
            <a:ext cx="11596629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2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20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92608" y="932688"/>
            <a:ext cx="11591573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63224487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2" y="1380744"/>
            <a:ext cx="11596629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2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20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92608" y="932688"/>
            <a:ext cx="11591573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15520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Color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6"/>
          <a:stretch/>
        </p:blipFill>
        <p:spPr>
          <a:xfrm>
            <a:off x="0" y="-1"/>
            <a:ext cx="4235581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93415" y="772358"/>
            <a:ext cx="7080733" cy="5477522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30434" y="2984945"/>
            <a:ext cx="3270447" cy="886397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1574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6400800"/>
            <a:ext cx="1218882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9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3602" y="1222375"/>
            <a:ext cx="5428944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9497" y="1222375"/>
            <a:ext cx="5430122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7229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3602" y="1222375"/>
            <a:ext cx="3525900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 hasCustomPrompt="1"/>
          </p:nvPr>
        </p:nvSpPr>
        <p:spPr>
          <a:xfrm>
            <a:off x="4333807" y="1222375"/>
            <a:ext cx="353086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 hasCustomPrompt="1"/>
          </p:nvPr>
        </p:nvSpPr>
        <p:spPr>
          <a:xfrm>
            <a:off x="8238974" y="1222375"/>
            <a:ext cx="353086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37"/>
          <a:stretch/>
        </p:blipFill>
        <p:spPr>
          <a:xfrm flipV="1">
            <a:off x="0" y="6496906"/>
            <a:ext cx="12188825" cy="3610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834" y="350933"/>
            <a:ext cx="10256896" cy="34471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841" y="1222375"/>
            <a:ext cx="11456102" cy="49560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1305951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2" r:id="rId40"/>
    <p:sldLayoutId id="2147483716" r:id="rId41"/>
    <p:sldLayoutId id="2147483723" r:id="rId42"/>
    <p:sldLayoutId id="2147483727" r:id="rId43"/>
    <p:sldLayoutId id="2147483728" r:id="rId44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086449" rtl="0" eaLnBrk="1" latinLnBrk="0" hangingPunct="1">
        <a:lnSpc>
          <a:spcPct val="80000"/>
        </a:lnSpc>
        <a:spcBef>
          <a:spcPct val="0"/>
        </a:spcBef>
        <a:buNone/>
        <a:defRPr sz="2799" b="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3500" indent="-273500" algn="l" defTabSz="1086449" rtl="0" eaLnBrk="1" latinLnBrk="0" hangingPunct="1">
        <a:lnSpc>
          <a:spcPct val="90000"/>
        </a:lnSpc>
        <a:spcBef>
          <a:spcPts val="2138"/>
        </a:spcBef>
        <a:buClr>
          <a:schemeClr val="tx1"/>
        </a:buClr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812951" indent="-271612" algn="l" defTabSz="108644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358062" indent="-271612" algn="l" defTabSz="129015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901286" indent="-271612" algn="l" defTabSz="108644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44511" indent="-271612" algn="l" defTabSz="108644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»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87735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530960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074185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617410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543225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2pPr>
      <a:lvl3pPr marL="1086449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3pPr>
      <a:lvl4pPr marL="1629674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4pPr>
      <a:lvl5pPr marL="2172899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5pPr>
      <a:lvl6pPr marL="2716123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59348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802572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345798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64">
          <p15:clr>
            <a:srgbClr val="F26B43"/>
          </p15:clr>
        </p15:guide>
        <p15:guide id="4" pos="74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j/0797/hood0797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kalidas/Python/tree/master/MCS_project_sem_III" TargetMode="External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telmond:4370/PUB/Other/obj_list.txt" TargetMode="Externa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34" y="494096"/>
            <a:ext cx="5415809" cy="2553904"/>
          </a:xfrm>
        </p:spPr>
        <p:txBody>
          <a:bodyPr/>
          <a:lstStyle/>
          <a:p>
            <a:pPr algn="ctr"/>
            <a:r>
              <a:rPr lang="en-US" dirty="0"/>
              <a:t>Efficient clustering algorithm to segregate tests on their execution behavior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4265612" y="5211369"/>
            <a:ext cx="1399621" cy="276999"/>
          </a:xfrm>
        </p:spPr>
        <p:txBody>
          <a:bodyPr/>
          <a:lstStyle/>
          <a:p>
            <a:r>
              <a:rPr lang="en-US" dirty="0"/>
              <a:t>Ganesh 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65612" y="5525287"/>
            <a:ext cx="1171021" cy="443198"/>
          </a:xfrm>
        </p:spPr>
        <p:txBody>
          <a:bodyPr/>
          <a:lstStyle/>
          <a:p>
            <a:r>
              <a:rPr lang="en-IN" dirty="0"/>
              <a:t>Intern R&amp;D</a:t>
            </a:r>
            <a:br>
              <a:rPr lang="en-IN" dirty="0"/>
            </a:br>
            <a:r>
              <a:rPr lang="en-IN" dirty="0"/>
              <a:t>GS &amp;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Command line tools – you can invoke directly from the shell</a:t>
            </a:r>
          </a:p>
          <a:p>
            <a:r>
              <a:rPr lang="en-US" dirty="0">
                <a:solidFill>
                  <a:schemeClr val="tx1"/>
                </a:solidFill>
              </a:rPr>
              <a:t>Compiler – transform C/C++ code to machine code (*.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Linker – mashes together object files to an executable or </a:t>
            </a:r>
            <a:r>
              <a:rPr lang="en-US" dirty="0" err="1">
                <a:solidFill>
                  <a:schemeClr val="tx1"/>
                </a:solidFill>
              </a:rPr>
              <a:t>dll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tools and concept work in similar ways on Sun, Linux and Mac OS X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All commands in this presentation are for Microsoft Visual Studio, on Windows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Platform used - Windows</a:t>
            </a:r>
          </a:p>
        </p:txBody>
      </p:sp>
    </p:spTree>
    <p:extLst>
      <p:ext uri="{BB962C8B-B14F-4D97-AF65-F5344CB8AC3E}">
        <p14:creationId xmlns:p14="http://schemas.microsoft.com/office/powerpoint/2010/main" val="3028628420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92650" y="1329508"/>
            <a:ext cx="7081838" cy="43640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0434" y="3206608"/>
            <a:ext cx="3270447" cy="443070"/>
          </a:xfrm>
        </p:spPr>
        <p:txBody>
          <a:bodyPr/>
          <a:lstStyle/>
          <a:p>
            <a:r>
              <a:rPr lang="en-US" dirty="0"/>
              <a:t>UiGtm</a:t>
            </a:r>
          </a:p>
        </p:txBody>
      </p:sp>
    </p:spTree>
    <p:extLst>
      <p:ext uri="{BB962C8B-B14F-4D97-AF65-F5344CB8AC3E}">
        <p14:creationId xmlns:p14="http://schemas.microsoft.com/office/powerpoint/2010/main" val="146081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all works together</a:t>
            </a:r>
          </a:p>
        </p:txBody>
      </p:sp>
    </p:spTree>
    <p:extLst>
      <p:ext uri="{BB962C8B-B14F-4D97-AF65-F5344CB8AC3E}">
        <p14:creationId xmlns:p14="http://schemas.microsoft.com/office/powerpoint/2010/main" val="410524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your Header File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Fetch a header file to your project</a:t>
            </a:r>
          </a:p>
          <a:p>
            <a:r>
              <a:rPr lang="en-US" altLang="en-US" dirty="0"/>
              <a:t>Update the makefile</a:t>
            </a:r>
          </a:p>
          <a:p>
            <a:pPr lvl="1"/>
            <a:r>
              <a:rPr lang="en-US" altLang="en-US" dirty="0"/>
              <a:t>The include search path will be modified – to first look at your project files</a:t>
            </a:r>
          </a:p>
          <a:p>
            <a:r>
              <a:rPr lang="en-US" altLang="en-US" dirty="0"/>
              <a:t>Whenever you write an #include inside a header file, make sure you use &lt;&gt; (and not “” )</a:t>
            </a:r>
          </a:p>
          <a:p>
            <a:pPr marL="0" indent="0">
              <a:buNone/>
            </a:pPr>
            <a:r>
              <a:rPr lang="en-US" altLang="en-US" dirty="0"/>
              <a:t>(Self learning) – why?</a:t>
            </a:r>
          </a:p>
          <a:p>
            <a:pPr marL="0" indent="0">
              <a:buNone/>
            </a:pPr>
            <a:r>
              <a:rPr lang="en-US" altLang="en-US" dirty="0"/>
              <a:t>Use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showIncludes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/>
              <a:t>compiler flag to research this</a:t>
            </a:r>
          </a:p>
        </p:txBody>
      </p:sp>
    </p:spTree>
    <p:extLst>
      <p:ext uri="{BB962C8B-B14F-4D97-AF65-F5344CB8AC3E}">
        <p14:creationId xmlns:p14="http://schemas.microsoft.com/office/powerpoint/2010/main" val="46201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Summary- compilation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compile all the source file in one directory at once</a:t>
            </a:r>
          </a:p>
          <a:p>
            <a:endParaRPr lang="en-US" altLang="en-US" dirty="0"/>
          </a:p>
          <a:p>
            <a:r>
              <a:rPr lang="en-US" altLang="en-US" dirty="0"/>
              <a:t>‘gmk’ tweaks the include search path so the project files override the system files</a:t>
            </a:r>
          </a:p>
          <a:p>
            <a:endParaRPr lang="en-US" altLang="en-US" dirty="0"/>
          </a:p>
          <a:p>
            <a:r>
              <a:rPr lang="en-US" altLang="en-US" dirty="0"/>
              <a:t>Always do “</a:t>
            </a:r>
            <a:r>
              <a:rPr lang="en-US" altLang="en-US" dirty="0" err="1"/>
              <a:t>Update&amp;Make</a:t>
            </a:r>
            <a:r>
              <a:rPr lang="en-US" altLang="en-US" dirty="0"/>
              <a:t>” after fetching a file (either .c or .h)</a:t>
            </a:r>
          </a:p>
        </p:txBody>
      </p:sp>
    </p:spTree>
    <p:extLst>
      <p:ext uri="{BB962C8B-B14F-4D97-AF65-F5344CB8AC3E}">
        <p14:creationId xmlns:p14="http://schemas.microsoft.com/office/powerpoint/2010/main" val="99995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The linker treats .OBJ and .LIB </a:t>
            </a:r>
            <a:r>
              <a:rPr lang="en-US" altLang="en-US" sz="2800" dirty="0" err="1"/>
              <a:t>differentlY</a:t>
            </a:r>
            <a:r>
              <a:rPr lang="en-US" altLang="en-US" dirty="0" err="1">
                <a:solidFill>
                  <a:srgbClr val="FFFFFF"/>
                </a:solidFill>
              </a:rPr>
              <a:t>of</a:t>
            </a:r>
            <a:r>
              <a:rPr lang="en-US" altLang="en-US" dirty="0">
                <a:solidFill>
                  <a:srgbClr val="FFFFFF"/>
                </a:solidFill>
              </a:rPr>
              <a:t> libraries</a:t>
            </a:r>
            <a:endParaRPr lang="en-US" altLang="en-US" sz="4000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06834" y="914400"/>
            <a:ext cx="11516880" cy="990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Clr>
                <a:srgbClr val="236192"/>
              </a:buClr>
              <a:buNone/>
            </a:pPr>
            <a:r>
              <a:rPr lang="en-US" sz="1600" dirty="0">
                <a:solidFill>
                  <a:srgbClr val="2361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f:\tmp\LL\shipsrcp20\spg\system_1\x86e_win64\libs\lightning\uitk_integ\obj\uitk_integ.lib f:\tmp\LL\shipsrcp20\spg\system_1\x86e_win64\proe\solvertools\objmd\solvertools_md.lib </a:t>
            </a:r>
            <a:r>
              <a:rPr lang="en-US" sz="1600" b="1" dirty="0">
                <a:solidFill>
                  <a:srgbClr val="2361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d:\home\aamit\proj\hrztestp20\x86e_win64\proe\geomtools\objmd\g_uv2dcntr_mt.obj </a:t>
            </a:r>
            <a:r>
              <a:rPr lang="en-US" sz="1600" dirty="0">
                <a:solidFill>
                  <a:srgbClr val="2361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f:\tmp\LL\shipsrcp20\spg\system_1\x86e_win64\proe\geomtools\objmd\geomtools_md.lib f:\tmp\LL\shipsrcp20\spg\system_1\x86e_win64\proe\unitmgr\objmd\unitmgr_md.lib</a:t>
            </a:r>
            <a:endParaRPr lang="en-US" altLang="en-US" sz="1600" dirty="0">
              <a:solidFill>
                <a:srgbClr val="23619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en-US" sz="2800" dirty="0"/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11776" y="2209800"/>
            <a:ext cx="10635635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linker won't include any stuff from an OBJ inside a library unless there's a reference to at least one symbol from that OBJ.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other words,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Explicitly named OBJs on the linker command line fly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class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are always included in the executable.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OBJs from LIB files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fly standby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are only included in the executable if referenced.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http://www.microsoft.com/msj/0797/hood0797.aspx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2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92532" y="1380744"/>
            <a:ext cx="11481873" cy="42580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err="1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main.c</a:t>
            </a: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altLang="en-US" sz="2000" dirty="0" err="1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main() { display(); }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f1.c   : void display() {printf(“from f1\n”);}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f2.c   : void display() {printf(“from f2\n”);}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lib /</a:t>
            </a:r>
            <a:r>
              <a:rPr lang="en-US" altLang="en-US" sz="2400" dirty="0" err="1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out:mylib.lib</a:t>
            </a:r>
            <a:r>
              <a:rPr lang="en-US" altLang="en-US" sz="24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f1.obj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en-US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link /out:f1.exe main.obj mylib.lib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% link /out:f2.exe main.obj f2.obj mylib.lib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2665412" y="4876800"/>
            <a:ext cx="2057400" cy="533400"/>
          </a:xfrm>
          <a:prstGeom prst="borderCallout1">
            <a:avLst>
              <a:gd name="adj1" fmla="val -95850"/>
              <a:gd name="adj2" fmla="val 145770"/>
              <a:gd name="adj3" fmla="val 8362"/>
              <a:gd name="adj4" fmla="val 9679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Class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7305451" y="4876800"/>
            <a:ext cx="2057400" cy="533400"/>
          </a:xfrm>
          <a:prstGeom prst="borderCallout1">
            <a:avLst>
              <a:gd name="adj1" fmla="val -94248"/>
              <a:gd name="adj2" fmla="val 11606"/>
              <a:gd name="adj3" fmla="val -1251"/>
              <a:gd name="adj4" fmla="val 4985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Standby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97872" y="5715000"/>
            <a:ext cx="8849880" cy="528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20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Compare </a:t>
            </a:r>
            <a:r>
              <a:rPr lang="en-US" alt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/verbose output</a:t>
            </a:r>
          </a:p>
        </p:txBody>
      </p:sp>
    </p:spTree>
    <p:extLst>
      <p:ext uri="{BB962C8B-B14F-4D97-AF65-F5344CB8AC3E}">
        <p14:creationId xmlns:p14="http://schemas.microsoft.com/office/powerpoint/2010/main" val="24871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</p:spTree>
    <p:extLst>
      <p:ext uri="{BB962C8B-B14F-4D97-AF65-F5344CB8AC3E}">
        <p14:creationId xmlns:p14="http://schemas.microsoft.com/office/powerpoint/2010/main" val="52202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The “Build Archives” option, tells gmk to generate a makefile that re-packages all the libraries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The makefile generated by ‘gmk’, calls ‘lib’ to generate library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combining your objects and the system’s objects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It could be used all the time. It is presumed to slow the build a bit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Always do ‘Build Archives’ at least once for your project before submission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Use Build Archives</a:t>
            </a:r>
          </a:p>
        </p:txBody>
      </p:sp>
    </p:spTree>
    <p:extLst>
      <p:ext uri="{BB962C8B-B14F-4D97-AF65-F5344CB8AC3E}">
        <p14:creationId xmlns:p14="http://schemas.microsoft.com/office/powerpoint/2010/main" val="3631740182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Slides</a:t>
            </a:r>
          </a:p>
        </p:txBody>
      </p:sp>
    </p:spTree>
    <p:extLst>
      <p:ext uri="{BB962C8B-B14F-4D97-AF65-F5344CB8AC3E}">
        <p14:creationId xmlns:p14="http://schemas.microsoft.com/office/powerpoint/2010/main" val="277842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  <a:p>
            <a:r>
              <a:rPr lang="en-US" dirty="0"/>
              <a:t>What is this project about?</a:t>
            </a:r>
          </a:p>
          <a:p>
            <a:r>
              <a:rPr lang="en-US" dirty="0"/>
              <a:t>What did I learn in PTC?</a:t>
            </a:r>
          </a:p>
        </p:txBody>
      </p:sp>
    </p:spTree>
    <p:extLst>
      <p:ext uri="{BB962C8B-B14F-4D97-AF65-F5344CB8AC3E}">
        <p14:creationId xmlns:p14="http://schemas.microsoft.com/office/powerpoint/2010/main" val="4125862979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github.com/gkalidas/Python/tree/master/</a:t>
            </a:r>
            <a:r>
              <a:rPr lang="en-US" dirty="0" err="1">
                <a:hlinkClick r:id="rId2"/>
              </a:rPr>
              <a:t>MCS_project_sem_III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more info</a:t>
            </a:r>
          </a:p>
        </p:txBody>
      </p:sp>
    </p:spTree>
    <p:extLst>
      <p:ext uri="{BB962C8B-B14F-4D97-AF65-F5344CB8AC3E}">
        <p14:creationId xmlns:p14="http://schemas.microsoft.com/office/powerpoint/2010/main" val="1979456870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88059" y="914400"/>
            <a:ext cx="11484864" cy="1210056"/>
          </a:xfrm>
        </p:spPr>
        <p:txBody>
          <a:bodyPr/>
          <a:lstStyle/>
          <a:p>
            <a:r>
              <a:rPr lang="en-US" dirty="0"/>
              <a:t>A developer can make changes and run his project and see the result</a:t>
            </a:r>
          </a:p>
        </p:txBody>
      </p:sp>
      <p:pic>
        <p:nvPicPr>
          <p:cNvPr id="2053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2517787"/>
            <a:ext cx="934517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2960" y="3731514"/>
            <a:ext cx="897941" cy="9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4" y="4953000"/>
            <a:ext cx="934517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Users\aamit\AppData\Local\Microsoft\Windows\Temporary Internet Files\Content.IE5\3PLKO3Z1\MC900438067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3267501"/>
            <a:ext cx="1828571" cy="18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D:\Users\aamit\AppData\Local\Microsoft\Windows\Temporary Internet Files\Content.IE5\3PLKO3Z1\MC90043806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2361287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Users\aamit\AppData\Local\Microsoft\Windows\Temporary Internet Files\Content.IE5\JKAC700K\MC900438066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59" y="3555003"/>
            <a:ext cx="1269707" cy="126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D:\Users\aamit\AppData\Local\Microsoft\Windows\Temporary Internet Files\Content.IE5\JKAC700K\MC900438066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4939145"/>
            <a:ext cx="1269707" cy="126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:\Users\aamit\AppData\Local\Microsoft\Windows\Temporary Internet Files\Content.IE5\KDRAJIFZ\MC90043474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15" y="3450117"/>
            <a:ext cx="281397" cy="2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 descr="D:\Users\aamit\AppData\Local\Microsoft\Windows\Temporary Internet Files\Content.IE5\KDRAJIFZ\MC90043474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2377088"/>
            <a:ext cx="281397" cy="2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 descr="D:\Users\aamit\AppData\Local\Microsoft\Windows\Temporary Internet Files\Content.IE5\KDRAJIFZ\MC90043474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1" y="3944239"/>
            <a:ext cx="281397" cy="2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 descr="D:\Users\aamit\AppData\Local\Microsoft\Windows\Temporary Internet Files\Content.IE5\KDRAJIFZ\MC90043474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199" y="5573998"/>
            <a:ext cx="281397" cy="2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2053" idx="3"/>
            <a:endCxn id="2059" idx="1"/>
          </p:cNvCxnSpPr>
          <p:nvPr/>
        </p:nvCxnSpPr>
        <p:spPr>
          <a:xfrm>
            <a:off x="1542529" y="2961271"/>
            <a:ext cx="3127486" cy="629545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98612" y="3638297"/>
            <a:ext cx="3071403" cy="44664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598612" y="3638296"/>
            <a:ext cx="3071403" cy="1758188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3412" y="6172200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Submission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70239" y="6172200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Integration Build</a:t>
            </a:r>
          </a:p>
        </p:txBody>
      </p:sp>
      <p:cxnSp>
        <p:nvCxnSpPr>
          <p:cNvPr id="34" name="Straight Arrow Connector 33"/>
          <p:cNvCxnSpPr>
            <a:stCxn id="2059" idx="1"/>
          </p:cNvCxnSpPr>
          <p:nvPr/>
        </p:nvCxnSpPr>
        <p:spPr>
          <a:xfrm flipV="1">
            <a:off x="4670015" y="2658486"/>
            <a:ext cx="2338797" cy="932330"/>
          </a:xfrm>
          <a:prstGeom prst="straightConnector1">
            <a:avLst/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1"/>
          </p:cNvCxnSpPr>
          <p:nvPr/>
        </p:nvCxnSpPr>
        <p:spPr>
          <a:xfrm>
            <a:off x="4670015" y="3638296"/>
            <a:ext cx="1767296" cy="446642"/>
          </a:xfrm>
          <a:prstGeom prst="straightConnector1">
            <a:avLst/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59" idx="1"/>
            <a:endCxn id="22" idx="1"/>
          </p:cNvCxnSpPr>
          <p:nvPr/>
        </p:nvCxnSpPr>
        <p:spPr>
          <a:xfrm>
            <a:off x="4670015" y="3590816"/>
            <a:ext cx="2163184" cy="2123881"/>
          </a:xfrm>
          <a:prstGeom prst="straightConnector1">
            <a:avLst/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53663" y="6172200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System Update</a:t>
            </a:r>
          </a:p>
        </p:txBody>
      </p:sp>
      <p:pic>
        <p:nvPicPr>
          <p:cNvPr id="45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464" y="2489055"/>
            <a:ext cx="934517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0412" y="3702782"/>
            <a:ext cx="897941" cy="9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836" y="4924268"/>
            <a:ext cx="934517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8075612" y="6172200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Updated $PTCSYS</a:t>
            </a:r>
          </a:p>
        </p:txBody>
      </p:sp>
    </p:spTree>
    <p:extLst>
      <p:ext uri="{BB962C8B-B14F-4D97-AF65-F5344CB8AC3E}">
        <p14:creationId xmlns:p14="http://schemas.microsoft.com/office/powerpoint/2010/main" val="173536743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the Numbers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1412" y="1223187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IN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</a:t>
            </a:r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058" y="1223187"/>
            <a:ext cx="42672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</a:t>
            </a:r>
            <a:endParaRPr lang="en-US" sz="3200" b="0" cap="none" spc="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7812" y="3200400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months</a:t>
            </a:r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1820" y="3200400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48295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Useful Tests</a:t>
            </a:r>
            <a:endParaRPr lang="en-US" sz="3200" b="0" cap="none" spc="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48052" y="1212301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172677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41365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I’m curious about</a:t>
            </a:r>
          </a:p>
          <a:p>
            <a:pPr lvl="1"/>
            <a:r>
              <a:rPr lang="en-US" dirty="0"/>
              <a:t>Artificial Intelligence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/>
              <a:t>Machine Learning</a:t>
            </a:r>
          </a:p>
          <a:p>
            <a:r>
              <a:rPr lang="en-US" dirty="0"/>
              <a:t>Next generation job opportunities</a:t>
            </a:r>
          </a:p>
          <a:p>
            <a:pPr lvl="1"/>
            <a:r>
              <a:rPr lang="en-US" dirty="0"/>
              <a:t>Artificial Intelligence</a:t>
            </a:r>
          </a:p>
          <a:p>
            <a:pPr lvl="1"/>
            <a:r>
              <a:rPr lang="en-US" dirty="0"/>
              <a:t>Bio-technology</a:t>
            </a:r>
          </a:p>
          <a:p>
            <a:pPr lvl="1"/>
            <a:r>
              <a:rPr lang="en-US" dirty="0"/>
              <a:t>Nano-technology</a:t>
            </a:r>
          </a:p>
        </p:txBody>
      </p:sp>
    </p:spTree>
    <p:extLst>
      <p:ext uri="{BB962C8B-B14F-4D97-AF65-F5344CB8AC3E}">
        <p14:creationId xmlns:p14="http://schemas.microsoft.com/office/powerpoint/2010/main" val="75114412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learnt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1</a:t>
            </a:r>
            <a:r>
              <a:rPr lang="en-US" dirty="0"/>
              <a:t>8 – relative path</a:t>
            </a:r>
          </a:p>
          <a:p>
            <a:r>
              <a:rPr lang="en-IN" dirty="0"/>
              <a:t>&gt;get values from string</a:t>
            </a:r>
          </a:p>
          <a:p>
            <a:r>
              <a:rPr lang="en-IN" dirty="0"/>
              <a:t>&gt;split that string</a:t>
            </a:r>
          </a:p>
          <a:p>
            <a:r>
              <a:rPr lang="en-IN" dirty="0"/>
              <a:t>&gt;pass split string to the web()</a:t>
            </a:r>
          </a:p>
          <a:p>
            <a:r>
              <a:rPr lang="en-IN" dirty="0"/>
              <a:t>19 – compared the version values dictionary</a:t>
            </a:r>
          </a:p>
          <a:p>
            <a:r>
              <a:rPr lang="en-IN" dirty="0"/>
              <a:t>20 – compared two keys</a:t>
            </a:r>
          </a:p>
          <a:p>
            <a:r>
              <a:rPr lang="en-IN" dirty="0"/>
              <a:t>&gt;cleaned old code</a:t>
            </a:r>
          </a:p>
          <a:p>
            <a:r>
              <a:rPr lang="en-IN" dirty="0"/>
              <a:t>&gt;removed </a:t>
            </a:r>
            <a:r>
              <a:rPr lang="en-IN" dirty="0" err="1"/>
              <a:t>confirmationMsg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760027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(48,295)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FCAC2-4F05-456D-83B7-3539B2FE2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5252" y="762000"/>
            <a:ext cx="11685223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42649-9C18-4BB6-B6D4-A4B23BE0A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7" y="762000"/>
            <a:ext cx="1164551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78838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(124,382)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FCAC2-4F05-456D-83B7-3539B2FE2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59" y="762000"/>
            <a:ext cx="11484864" cy="56479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66CE0-A90C-472A-B511-EE13C56D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" y="762000"/>
            <a:ext cx="11357018" cy="5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605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FCAC2-4F05-456D-83B7-3539B2FE2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58" y="762000"/>
            <a:ext cx="11612709" cy="56479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17446-1B2F-4690-8C07-C17792F73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7" y="761999"/>
            <a:ext cx="11612709" cy="56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69925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build this 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88059" y="1380744"/>
            <a:ext cx="11484864" cy="1895856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“Integration” pre-builds libraries and executables</a:t>
            </a:r>
          </a:p>
          <a:p>
            <a:r>
              <a:rPr lang="en-US" dirty="0">
                <a:sym typeface="Wingdings" panose="05000000000000000000" pitchFamily="2" charset="2"/>
              </a:rPr>
              <a:t>Developers relink the executable, using as many pre-built binaries as possible</a:t>
            </a:r>
          </a:p>
          <a:p>
            <a:r>
              <a:rPr lang="en-US" dirty="0">
                <a:sym typeface="Wingdings" panose="05000000000000000000" pitchFamily="2" charset="2"/>
              </a:rPr>
              <a:t>Usually, the resulting xtop.exe is 99.8% pre-built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85007"/>
              </p:ext>
            </p:extLst>
          </p:nvPr>
        </p:nvGraphicFramePr>
        <p:xfrm>
          <a:off x="4799012" y="4550472"/>
          <a:ext cx="4724400" cy="118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Objects built in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Pre-built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2674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4495800"/>
            <a:ext cx="3685715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2182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TC PPT Template">
  <a:themeElements>
    <a:clrScheme name="PTC 2016">
      <a:dk1>
        <a:srgbClr val="3D4647"/>
      </a:dk1>
      <a:lt1>
        <a:srgbClr val="FFFFFF"/>
      </a:lt1>
      <a:dk2>
        <a:srgbClr val="C8C9C7"/>
      </a:dk2>
      <a:lt2>
        <a:srgbClr val="6CC04A"/>
      </a:lt2>
      <a:accent1>
        <a:srgbClr val="236192"/>
      </a:accent1>
      <a:accent2>
        <a:srgbClr val="00ACC8"/>
      </a:accent2>
      <a:accent3>
        <a:srgbClr val="F38B00"/>
      </a:accent3>
      <a:accent4>
        <a:srgbClr val="007A3E"/>
      </a:accent4>
      <a:accent5>
        <a:srgbClr val="F1B434"/>
      </a:accent5>
      <a:accent6>
        <a:srgbClr val="912F46"/>
      </a:accent6>
      <a:hlink>
        <a:srgbClr val="8A204B"/>
      </a:hlink>
      <a:folHlink>
        <a:srgbClr val="833177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TC PPT Template" id="{5281375E-A3E8-4A11-86FE-396579024A83}" vid="{3E38EDBE-89E6-401A-A759-7E9510EC0A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5553</TotalTime>
  <Words>819</Words>
  <Application>Microsoft Office PowerPoint</Application>
  <PresentationFormat>Custom</PresentationFormat>
  <Paragraphs>111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MS PGothic</vt:lpstr>
      <vt:lpstr>Arial</vt:lpstr>
      <vt:lpstr>Arial Narrow</vt:lpstr>
      <vt:lpstr>Calibri</vt:lpstr>
      <vt:lpstr>Century Gothic</vt:lpstr>
      <vt:lpstr>Consolas</vt:lpstr>
      <vt:lpstr>Courier New</vt:lpstr>
      <vt:lpstr>DIN Pro Black</vt:lpstr>
      <vt:lpstr>Tahoma</vt:lpstr>
      <vt:lpstr>Wingdings</vt:lpstr>
      <vt:lpstr>PTC PPT Template</vt:lpstr>
      <vt:lpstr>Efficient clustering algorithm to segregate tests on their execution behavior</vt:lpstr>
      <vt:lpstr>Agenda</vt:lpstr>
      <vt:lpstr>BY the Numbers</vt:lpstr>
      <vt:lpstr>Why this project?</vt:lpstr>
      <vt:lpstr>What did I learnt </vt:lpstr>
      <vt:lpstr>Output – (48,295)</vt:lpstr>
      <vt:lpstr>Output – (124,382)</vt:lpstr>
      <vt:lpstr>Output</vt:lpstr>
      <vt:lpstr>Why do build this way</vt:lpstr>
      <vt:lpstr>How do we build</vt:lpstr>
      <vt:lpstr>UiGtm</vt:lpstr>
      <vt:lpstr>How it all works together</vt:lpstr>
      <vt:lpstr>Using your Header File</vt:lpstr>
      <vt:lpstr>Summary- compilation</vt:lpstr>
      <vt:lpstr>The linker treats .OBJ and .LIB differentlYof libraries</vt:lpstr>
      <vt:lpstr>Example</vt:lpstr>
      <vt:lpstr>Gotchas</vt:lpstr>
      <vt:lpstr>Solution</vt:lpstr>
      <vt:lpstr>Supporting Slides</vt:lpstr>
      <vt:lpstr>Where to get more info</vt:lpstr>
      <vt:lpstr>Submission</vt:lpstr>
    </vt:vector>
  </TitlesOfParts>
  <Company>PTC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 designers – Sharing Info</dc:title>
  <dc:creator>Amit, Asaf</dc:creator>
  <cp:lastModifiedBy>Londhe, Ganesh</cp:lastModifiedBy>
  <cp:revision>145</cp:revision>
  <dcterms:created xsi:type="dcterms:W3CDTF">2014-01-05T17:05:51Z</dcterms:created>
  <dcterms:modified xsi:type="dcterms:W3CDTF">2019-05-07T06:56:33Z</dcterms:modified>
</cp:coreProperties>
</file>