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443F1F0-4B21-441F-870E-FC52E62C9BC1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vertx.io/docs.html" TargetMode="External"/><Relationship Id="rId2" Type="http://schemas.openxmlformats.org/officeDocument/2006/relationships/hyperlink" Target="https://github.com/gkamal/instascore" TargetMode="External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 sz="8800"/>
              <a:t>Vert.X</a:t>
            </a:r>
            <a:endParaRPr/>
          </a:p>
          <a:p>
            <a:pPr algn="ctr"/>
            <a:r>
              <a:rPr lang="en-IN" sz="4000"/>
              <a:t>Asynchronous application </a:t>
            </a:r>
            <a:endParaRPr/>
          </a:p>
          <a:p>
            <a:pPr algn="ctr"/>
            <a:r>
              <a:rPr lang="en-IN" sz="4000"/>
              <a:t>development framework</a:t>
            </a:r>
            <a:endParaRPr/>
          </a:p>
          <a:p>
            <a:pPr algn="ctr"/>
            <a:endParaRPr/>
          </a:p>
          <a:p>
            <a:pPr algn="ctr"/>
            <a:r>
              <a:rPr lang="en-IN"/>
              <a:t>Kamal Govindraj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Questions?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Thank You!!!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Convergence of great ideas</a:t>
            </a:r>
            <a:endParaRPr/>
          </a:p>
        </p:txBody>
      </p:sp>
      <p:sp>
        <p:nvSpPr>
          <p:cNvPr id="39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Aynschronous / non blocking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Leverage Java platform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Event driven / Message passing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Simple concurrency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Ployglot (Java / Groovy / JRuby / Javascript)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Robust module system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720000" y="1728000"/>
            <a:ext cx="9000000" cy="453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1" name="CustomShape 2"/>
          <p:cNvSpPr/>
          <p:nvPr/>
        </p:nvSpPr>
        <p:spPr>
          <a:xfrm>
            <a:off x="2160000" y="1872000"/>
            <a:ext cx="6336000" cy="144000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Event Bus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864000" y="3888000"/>
            <a:ext cx="1008000" cy="2304000"/>
          </a:xfrm>
          <a:prstGeom prst="rect">
            <a:avLst/>
          </a:prstGeom>
          <a:solidFill>
            <a:srgbClr val="23ff23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Verticle1</a:t>
            </a:r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2016000" y="3888000"/>
            <a:ext cx="1008000" cy="2304000"/>
          </a:xfrm>
          <a:prstGeom prst="rect">
            <a:avLst/>
          </a:prstGeom>
          <a:solidFill>
            <a:srgbClr val="7da647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Verticle2</a:t>
            </a: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3096000" y="3888000"/>
            <a:ext cx="1008000" cy="2304000"/>
          </a:xfrm>
          <a:prstGeom prst="rect">
            <a:avLst/>
          </a:prstGeom>
          <a:solidFill>
            <a:srgbClr val="7da647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Verticle3</a:t>
            </a:r>
            <a:endParaRPr/>
          </a:p>
        </p:txBody>
      </p:sp>
      <p:sp>
        <p:nvSpPr>
          <p:cNvPr id="45" name="CustomShape 6"/>
          <p:cNvSpPr/>
          <p:nvPr/>
        </p:nvSpPr>
        <p:spPr>
          <a:xfrm>
            <a:off x="8568000" y="3888000"/>
            <a:ext cx="1008000" cy="2304000"/>
          </a:xfrm>
          <a:prstGeom prst="rect">
            <a:avLst/>
          </a:prstGeom>
          <a:solidFill>
            <a:srgbClr val="ffcc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Worker3</a:t>
            </a:r>
            <a:endParaRPr/>
          </a:p>
        </p:txBody>
      </p:sp>
      <p:sp>
        <p:nvSpPr>
          <p:cNvPr id="46" name="CustomShape 7"/>
          <p:cNvSpPr/>
          <p:nvPr/>
        </p:nvSpPr>
        <p:spPr>
          <a:xfrm>
            <a:off x="7416000" y="3888000"/>
            <a:ext cx="1008000" cy="2304000"/>
          </a:xfrm>
          <a:prstGeom prst="rect">
            <a:avLst/>
          </a:prstGeom>
          <a:solidFill>
            <a:srgbClr val="ffcc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Worker2</a:t>
            </a:r>
            <a:endParaRPr/>
          </a:p>
        </p:txBody>
      </p:sp>
      <p:sp>
        <p:nvSpPr>
          <p:cNvPr id="47" name="CustomShape 8"/>
          <p:cNvSpPr/>
          <p:nvPr/>
        </p:nvSpPr>
        <p:spPr>
          <a:xfrm>
            <a:off x="6336000" y="3888000"/>
            <a:ext cx="1008000" cy="2304000"/>
          </a:xfrm>
          <a:prstGeom prst="rect">
            <a:avLst/>
          </a:prstGeom>
          <a:solidFill>
            <a:srgbClr val="ffcc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Worker1</a:t>
            </a:r>
            <a:endParaRPr/>
          </a:p>
        </p:txBody>
      </p:sp>
      <p:sp>
        <p:nvSpPr>
          <p:cNvPr id="48" name="CustomShape 9"/>
          <p:cNvSpPr/>
          <p:nvPr/>
        </p:nvSpPr>
        <p:spPr>
          <a:xfrm>
            <a:off x="4176000" y="3888000"/>
            <a:ext cx="1008000" cy="2304000"/>
          </a:xfrm>
          <a:prstGeom prst="rect">
            <a:avLst/>
          </a:prstGeom>
          <a:solidFill>
            <a:srgbClr val="00ae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Verticle4</a:t>
            </a:r>
            <a:endParaRPr/>
          </a:p>
        </p:txBody>
      </p:sp>
      <p:sp>
        <p:nvSpPr>
          <p:cNvPr id="49" name="TextShape 1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Architecture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Clustering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288000" y="4896000"/>
            <a:ext cx="3096000" cy="165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52" name="CustomShape 3"/>
          <p:cNvSpPr/>
          <p:nvPr/>
        </p:nvSpPr>
        <p:spPr>
          <a:xfrm>
            <a:off x="783360" y="4948560"/>
            <a:ext cx="2179800" cy="52560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EB</a:t>
            </a:r>
            <a:endParaRPr/>
          </a:p>
        </p:txBody>
      </p:sp>
      <p:sp>
        <p:nvSpPr>
          <p:cNvPr id="53" name="CustomShape 4"/>
          <p:cNvSpPr/>
          <p:nvPr/>
        </p:nvSpPr>
        <p:spPr>
          <a:xfrm>
            <a:off x="337320" y="5684400"/>
            <a:ext cx="347040" cy="841320"/>
          </a:xfrm>
          <a:prstGeom prst="rect">
            <a:avLst/>
          </a:prstGeom>
          <a:solidFill>
            <a:srgbClr val="23ff23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v1</a:t>
            </a:r>
            <a:endParaRPr/>
          </a:p>
        </p:txBody>
      </p:sp>
      <p:sp>
        <p:nvSpPr>
          <p:cNvPr id="54" name="CustomShape 5"/>
          <p:cNvSpPr/>
          <p:nvPr/>
        </p:nvSpPr>
        <p:spPr>
          <a:xfrm>
            <a:off x="734040" y="5684400"/>
            <a:ext cx="346320" cy="841320"/>
          </a:xfrm>
          <a:prstGeom prst="rect">
            <a:avLst/>
          </a:prstGeom>
          <a:solidFill>
            <a:srgbClr val="7da647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v2</a:t>
            </a:r>
            <a:endParaRPr/>
          </a:p>
        </p:txBody>
      </p:sp>
      <p:sp>
        <p:nvSpPr>
          <p:cNvPr id="55" name="CustomShape 6"/>
          <p:cNvSpPr/>
          <p:nvPr/>
        </p:nvSpPr>
        <p:spPr>
          <a:xfrm>
            <a:off x="1105560" y="5684400"/>
            <a:ext cx="346320" cy="841320"/>
          </a:xfrm>
          <a:prstGeom prst="rect">
            <a:avLst/>
          </a:prstGeom>
          <a:solidFill>
            <a:srgbClr val="7da647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v3</a:t>
            </a:r>
            <a:endParaRPr/>
          </a:p>
        </p:txBody>
      </p:sp>
      <p:sp>
        <p:nvSpPr>
          <p:cNvPr id="56" name="CustomShape 7"/>
          <p:cNvSpPr/>
          <p:nvPr/>
        </p:nvSpPr>
        <p:spPr>
          <a:xfrm>
            <a:off x="2987640" y="5684400"/>
            <a:ext cx="347040" cy="841320"/>
          </a:xfrm>
          <a:prstGeom prst="rect">
            <a:avLst/>
          </a:prstGeom>
          <a:solidFill>
            <a:srgbClr val="ffcc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W3</a:t>
            </a:r>
            <a:endParaRPr/>
          </a:p>
        </p:txBody>
      </p:sp>
      <p:sp>
        <p:nvSpPr>
          <p:cNvPr id="57" name="CustomShape 8"/>
          <p:cNvSpPr/>
          <p:nvPr/>
        </p:nvSpPr>
        <p:spPr>
          <a:xfrm>
            <a:off x="2591640" y="5684400"/>
            <a:ext cx="346320" cy="841320"/>
          </a:xfrm>
          <a:prstGeom prst="rect">
            <a:avLst/>
          </a:prstGeom>
          <a:solidFill>
            <a:srgbClr val="ffcc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w2</a:t>
            </a:r>
            <a:endParaRPr/>
          </a:p>
        </p:txBody>
      </p:sp>
      <p:sp>
        <p:nvSpPr>
          <p:cNvPr id="58" name="CustomShape 9"/>
          <p:cNvSpPr/>
          <p:nvPr/>
        </p:nvSpPr>
        <p:spPr>
          <a:xfrm>
            <a:off x="2220120" y="5684400"/>
            <a:ext cx="346320" cy="841320"/>
          </a:xfrm>
          <a:prstGeom prst="rect">
            <a:avLst/>
          </a:prstGeom>
          <a:solidFill>
            <a:srgbClr val="ffcc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W1</a:t>
            </a:r>
            <a:endParaRPr/>
          </a:p>
        </p:txBody>
      </p:sp>
      <p:sp>
        <p:nvSpPr>
          <p:cNvPr id="59" name="CustomShape 10"/>
          <p:cNvSpPr/>
          <p:nvPr/>
        </p:nvSpPr>
        <p:spPr>
          <a:xfrm>
            <a:off x="1477080" y="5684400"/>
            <a:ext cx="346320" cy="841320"/>
          </a:xfrm>
          <a:prstGeom prst="rect">
            <a:avLst/>
          </a:prstGeom>
          <a:solidFill>
            <a:srgbClr val="00ae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v4</a:t>
            </a:r>
            <a:endParaRPr/>
          </a:p>
        </p:txBody>
      </p:sp>
      <p:sp>
        <p:nvSpPr>
          <p:cNvPr id="60" name="CustomShape 11"/>
          <p:cNvSpPr/>
          <p:nvPr/>
        </p:nvSpPr>
        <p:spPr>
          <a:xfrm>
            <a:off x="3672000" y="4896000"/>
            <a:ext cx="3096000" cy="165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61" name="CustomShape 12"/>
          <p:cNvSpPr/>
          <p:nvPr/>
        </p:nvSpPr>
        <p:spPr>
          <a:xfrm>
            <a:off x="4167360" y="4948560"/>
            <a:ext cx="2179800" cy="52560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EB</a:t>
            </a:r>
            <a:endParaRPr/>
          </a:p>
        </p:txBody>
      </p:sp>
      <p:sp>
        <p:nvSpPr>
          <p:cNvPr id="62" name="CustomShape 13"/>
          <p:cNvSpPr/>
          <p:nvPr/>
        </p:nvSpPr>
        <p:spPr>
          <a:xfrm>
            <a:off x="3721320" y="5684400"/>
            <a:ext cx="347040" cy="841320"/>
          </a:xfrm>
          <a:prstGeom prst="rect">
            <a:avLst/>
          </a:prstGeom>
          <a:solidFill>
            <a:srgbClr val="23ff23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v1</a:t>
            </a:r>
            <a:endParaRPr/>
          </a:p>
        </p:txBody>
      </p:sp>
      <p:sp>
        <p:nvSpPr>
          <p:cNvPr id="63" name="CustomShape 14"/>
          <p:cNvSpPr/>
          <p:nvPr/>
        </p:nvSpPr>
        <p:spPr>
          <a:xfrm>
            <a:off x="4118040" y="5684400"/>
            <a:ext cx="346320" cy="841320"/>
          </a:xfrm>
          <a:prstGeom prst="rect">
            <a:avLst/>
          </a:prstGeom>
          <a:solidFill>
            <a:srgbClr val="7da647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v2</a:t>
            </a:r>
            <a:endParaRPr/>
          </a:p>
        </p:txBody>
      </p:sp>
      <p:sp>
        <p:nvSpPr>
          <p:cNvPr id="64" name="CustomShape 15"/>
          <p:cNvSpPr/>
          <p:nvPr/>
        </p:nvSpPr>
        <p:spPr>
          <a:xfrm>
            <a:off x="4489560" y="5684400"/>
            <a:ext cx="346320" cy="841320"/>
          </a:xfrm>
          <a:prstGeom prst="rect">
            <a:avLst/>
          </a:prstGeom>
          <a:solidFill>
            <a:srgbClr val="7da647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v3</a:t>
            </a:r>
            <a:endParaRPr/>
          </a:p>
        </p:txBody>
      </p:sp>
      <p:sp>
        <p:nvSpPr>
          <p:cNvPr id="65" name="CustomShape 16"/>
          <p:cNvSpPr/>
          <p:nvPr/>
        </p:nvSpPr>
        <p:spPr>
          <a:xfrm>
            <a:off x="6371640" y="5684400"/>
            <a:ext cx="347040" cy="841320"/>
          </a:xfrm>
          <a:prstGeom prst="rect">
            <a:avLst/>
          </a:prstGeom>
          <a:solidFill>
            <a:srgbClr val="ffcc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W3</a:t>
            </a:r>
            <a:endParaRPr/>
          </a:p>
        </p:txBody>
      </p:sp>
      <p:sp>
        <p:nvSpPr>
          <p:cNvPr id="66" name="CustomShape 17"/>
          <p:cNvSpPr/>
          <p:nvPr/>
        </p:nvSpPr>
        <p:spPr>
          <a:xfrm>
            <a:off x="5975640" y="5684400"/>
            <a:ext cx="346320" cy="841320"/>
          </a:xfrm>
          <a:prstGeom prst="rect">
            <a:avLst/>
          </a:prstGeom>
          <a:solidFill>
            <a:srgbClr val="ffcc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w2</a:t>
            </a:r>
            <a:endParaRPr/>
          </a:p>
        </p:txBody>
      </p:sp>
      <p:sp>
        <p:nvSpPr>
          <p:cNvPr id="67" name="CustomShape 18"/>
          <p:cNvSpPr/>
          <p:nvPr/>
        </p:nvSpPr>
        <p:spPr>
          <a:xfrm>
            <a:off x="5604120" y="5684400"/>
            <a:ext cx="346320" cy="841320"/>
          </a:xfrm>
          <a:prstGeom prst="rect">
            <a:avLst/>
          </a:prstGeom>
          <a:solidFill>
            <a:srgbClr val="ffcc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W1</a:t>
            </a:r>
            <a:endParaRPr/>
          </a:p>
        </p:txBody>
      </p:sp>
      <p:sp>
        <p:nvSpPr>
          <p:cNvPr id="68" name="CustomShape 19"/>
          <p:cNvSpPr/>
          <p:nvPr/>
        </p:nvSpPr>
        <p:spPr>
          <a:xfrm>
            <a:off x="4861080" y="5684400"/>
            <a:ext cx="346320" cy="841320"/>
          </a:xfrm>
          <a:prstGeom prst="rect">
            <a:avLst/>
          </a:prstGeom>
          <a:solidFill>
            <a:srgbClr val="00ae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v4</a:t>
            </a:r>
            <a:endParaRPr/>
          </a:p>
        </p:txBody>
      </p:sp>
      <p:sp>
        <p:nvSpPr>
          <p:cNvPr id="69" name="CustomShape 20"/>
          <p:cNvSpPr/>
          <p:nvPr/>
        </p:nvSpPr>
        <p:spPr>
          <a:xfrm>
            <a:off x="6912000" y="4896000"/>
            <a:ext cx="3096000" cy="1656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70" name="CustomShape 21"/>
          <p:cNvSpPr/>
          <p:nvPr/>
        </p:nvSpPr>
        <p:spPr>
          <a:xfrm>
            <a:off x="7407360" y="4948560"/>
            <a:ext cx="2179800" cy="52560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EB</a:t>
            </a:r>
            <a:endParaRPr/>
          </a:p>
        </p:txBody>
      </p:sp>
      <p:sp>
        <p:nvSpPr>
          <p:cNvPr id="71" name="CustomShape 22"/>
          <p:cNvSpPr/>
          <p:nvPr/>
        </p:nvSpPr>
        <p:spPr>
          <a:xfrm>
            <a:off x="6961320" y="5684400"/>
            <a:ext cx="347040" cy="841320"/>
          </a:xfrm>
          <a:prstGeom prst="rect">
            <a:avLst/>
          </a:prstGeom>
          <a:solidFill>
            <a:srgbClr val="23ff23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v1</a:t>
            </a:r>
            <a:endParaRPr/>
          </a:p>
        </p:txBody>
      </p:sp>
      <p:sp>
        <p:nvSpPr>
          <p:cNvPr id="72" name="CustomShape 23"/>
          <p:cNvSpPr/>
          <p:nvPr/>
        </p:nvSpPr>
        <p:spPr>
          <a:xfrm>
            <a:off x="7358040" y="5684400"/>
            <a:ext cx="346320" cy="841320"/>
          </a:xfrm>
          <a:prstGeom prst="rect">
            <a:avLst/>
          </a:prstGeom>
          <a:solidFill>
            <a:srgbClr val="7da647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v2</a:t>
            </a:r>
            <a:endParaRPr/>
          </a:p>
        </p:txBody>
      </p:sp>
      <p:sp>
        <p:nvSpPr>
          <p:cNvPr id="73" name="CustomShape 24"/>
          <p:cNvSpPr/>
          <p:nvPr/>
        </p:nvSpPr>
        <p:spPr>
          <a:xfrm>
            <a:off x="7729560" y="5684400"/>
            <a:ext cx="346320" cy="841320"/>
          </a:xfrm>
          <a:prstGeom prst="rect">
            <a:avLst/>
          </a:prstGeom>
          <a:solidFill>
            <a:srgbClr val="7da647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v3</a:t>
            </a:r>
            <a:endParaRPr/>
          </a:p>
        </p:txBody>
      </p:sp>
      <p:sp>
        <p:nvSpPr>
          <p:cNvPr id="74" name="CustomShape 25"/>
          <p:cNvSpPr/>
          <p:nvPr/>
        </p:nvSpPr>
        <p:spPr>
          <a:xfrm>
            <a:off x="9611640" y="5684400"/>
            <a:ext cx="347040" cy="841320"/>
          </a:xfrm>
          <a:prstGeom prst="rect">
            <a:avLst/>
          </a:prstGeom>
          <a:solidFill>
            <a:srgbClr val="ffcc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W3</a:t>
            </a:r>
            <a:endParaRPr/>
          </a:p>
        </p:txBody>
      </p:sp>
      <p:sp>
        <p:nvSpPr>
          <p:cNvPr id="75" name="CustomShape 26"/>
          <p:cNvSpPr/>
          <p:nvPr/>
        </p:nvSpPr>
        <p:spPr>
          <a:xfrm>
            <a:off x="9215640" y="5684400"/>
            <a:ext cx="346320" cy="841320"/>
          </a:xfrm>
          <a:prstGeom prst="rect">
            <a:avLst/>
          </a:prstGeom>
          <a:solidFill>
            <a:srgbClr val="ffcc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w2</a:t>
            </a:r>
            <a:endParaRPr/>
          </a:p>
        </p:txBody>
      </p:sp>
      <p:sp>
        <p:nvSpPr>
          <p:cNvPr id="76" name="CustomShape 27"/>
          <p:cNvSpPr/>
          <p:nvPr/>
        </p:nvSpPr>
        <p:spPr>
          <a:xfrm>
            <a:off x="8844120" y="5684400"/>
            <a:ext cx="346320" cy="841320"/>
          </a:xfrm>
          <a:prstGeom prst="rect">
            <a:avLst/>
          </a:prstGeom>
          <a:solidFill>
            <a:srgbClr val="ffcc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W1</a:t>
            </a:r>
            <a:endParaRPr/>
          </a:p>
        </p:txBody>
      </p:sp>
      <p:sp>
        <p:nvSpPr>
          <p:cNvPr id="77" name="CustomShape 28"/>
          <p:cNvSpPr/>
          <p:nvPr/>
        </p:nvSpPr>
        <p:spPr>
          <a:xfrm>
            <a:off x="8101080" y="5684400"/>
            <a:ext cx="346320" cy="841320"/>
          </a:xfrm>
          <a:prstGeom prst="rect">
            <a:avLst/>
          </a:prstGeom>
          <a:solidFill>
            <a:srgbClr val="00ae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v4</a:t>
            </a:r>
            <a:endParaRPr/>
          </a:p>
        </p:txBody>
      </p:sp>
      <p:sp>
        <p:nvSpPr>
          <p:cNvPr id="78" name="CustomShape 29"/>
          <p:cNvSpPr/>
          <p:nvPr/>
        </p:nvSpPr>
        <p:spPr>
          <a:xfrm>
            <a:off x="1080000" y="3672000"/>
            <a:ext cx="8064000" cy="86400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Distributed Event Bus</a:t>
            </a:r>
            <a:endParaRPr/>
          </a:p>
        </p:txBody>
      </p:sp>
      <p:sp>
        <p:nvSpPr>
          <p:cNvPr id="79" name="CustomShape 30"/>
          <p:cNvSpPr/>
          <p:nvPr/>
        </p:nvSpPr>
        <p:spPr>
          <a:xfrm>
            <a:off x="7272000" y="2736000"/>
            <a:ext cx="360" cy="7200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0" name="CustomShape 31"/>
          <p:cNvSpPr/>
          <p:nvPr/>
        </p:nvSpPr>
        <p:spPr>
          <a:xfrm>
            <a:off x="1728000" y="4536000"/>
            <a:ext cx="144000" cy="412560"/>
          </a:xfrm>
          <a:prstGeom prst="upDownArrow">
            <a:avLst>
              <a:gd fmla="val 5400" name="adj1"/>
              <a:gd fmla="val 43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1" name="CustomShape 32"/>
          <p:cNvSpPr/>
          <p:nvPr/>
        </p:nvSpPr>
        <p:spPr>
          <a:xfrm>
            <a:off x="4968000" y="4536000"/>
            <a:ext cx="144000" cy="412560"/>
          </a:xfrm>
          <a:prstGeom prst="upDownArrow">
            <a:avLst>
              <a:gd fmla="val 5400" name="adj1"/>
              <a:gd fmla="val 43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2" name="CustomShape 33"/>
          <p:cNvSpPr/>
          <p:nvPr/>
        </p:nvSpPr>
        <p:spPr>
          <a:xfrm>
            <a:off x="8136000" y="4536000"/>
            <a:ext cx="144000" cy="412560"/>
          </a:xfrm>
          <a:prstGeom prst="upDownArrow">
            <a:avLst>
              <a:gd fmla="val 5400" name="adj1"/>
              <a:gd fmla="val 43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3" name="CustomShape 34"/>
          <p:cNvSpPr/>
          <p:nvPr/>
        </p:nvSpPr>
        <p:spPr>
          <a:xfrm>
            <a:off x="1296000" y="1656000"/>
            <a:ext cx="1656000" cy="100800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Browser</a:t>
            </a:r>
            <a:endParaRPr/>
          </a:p>
        </p:txBody>
      </p:sp>
      <p:sp>
        <p:nvSpPr>
          <p:cNvPr id="84" name="CustomShape 35"/>
          <p:cNvSpPr/>
          <p:nvPr/>
        </p:nvSpPr>
        <p:spPr>
          <a:xfrm>
            <a:off x="3600000" y="1656000"/>
            <a:ext cx="1656000" cy="100800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Browser</a:t>
            </a:r>
            <a:endParaRPr/>
          </a:p>
        </p:txBody>
      </p:sp>
      <p:sp>
        <p:nvSpPr>
          <p:cNvPr id="85" name="CustomShape 36"/>
          <p:cNvSpPr/>
          <p:nvPr/>
        </p:nvSpPr>
        <p:spPr>
          <a:xfrm>
            <a:off x="5832000" y="1656000"/>
            <a:ext cx="1656000" cy="100800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Browser</a:t>
            </a:r>
            <a:endParaRPr/>
          </a:p>
        </p:txBody>
      </p:sp>
      <p:sp>
        <p:nvSpPr>
          <p:cNvPr id="86" name="CustomShape 37"/>
          <p:cNvSpPr/>
          <p:nvPr/>
        </p:nvSpPr>
        <p:spPr>
          <a:xfrm>
            <a:off x="1944000" y="2664000"/>
            <a:ext cx="144000" cy="1008000"/>
          </a:xfrm>
          <a:prstGeom prst="upDownArrow">
            <a:avLst>
              <a:gd fmla="val 5400" name="adj1"/>
              <a:gd fmla="val 43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7" name="CustomShape 38"/>
          <p:cNvSpPr/>
          <p:nvPr/>
        </p:nvSpPr>
        <p:spPr>
          <a:xfrm>
            <a:off x="4464000" y="2664000"/>
            <a:ext cx="144000" cy="1008000"/>
          </a:xfrm>
          <a:prstGeom prst="upDownArrow">
            <a:avLst>
              <a:gd fmla="val 5400" name="adj1"/>
              <a:gd fmla="val 43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8" name="CustomShape 39"/>
          <p:cNvSpPr/>
          <p:nvPr/>
        </p:nvSpPr>
        <p:spPr>
          <a:xfrm>
            <a:off x="6624000" y="2664000"/>
            <a:ext cx="144000" cy="1008000"/>
          </a:xfrm>
          <a:prstGeom prst="upDownArrow">
            <a:avLst>
              <a:gd fmla="val 5400" name="adj1"/>
              <a:gd fmla="val 43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9" name="CustomShape 40"/>
          <p:cNvSpPr/>
          <p:nvPr/>
        </p:nvSpPr>
        <p:spPr>
          <a:xfrm>
            <a:off x="8280000" y="1656000"/>
            <a:ext cx="1584000" cy="1152000"/>
          </a:xfrm>
          <a:prstGeom prst="wedgeRoundRectCallout">
            <a:avLst>
              <a:gd fmla="val -20701" name="adj1"/>
              <a:gd fmla="val 29569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Websocket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Simple webserver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32000" y="1584000"/>
            <a:ext cx="9072000" cy="439200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IN" sz="2600"/>
              <a:t>Vertx vertx = Vertx.newVertx();</a:t>
            </a:r>
            <a:endParaRPr/>
          </a:p>
          <a:p>
            <a:endParaRPr/>
          </a:p>
          <a:p>
            <a:r>
              <a:rPr lang="en-IN" sz="2600"/>
              <a:t>vertx.createHttpServer().requestHandler(</a:t>
            </a:r>
            <a:endParaRPr/>
          </a:p>
          <a:p>
            <a:r>
              <a:rPr lang="en-IN" sz="2600"/>
              <a:t>	</a:t>
            </a:r>
            <a:r>
              <a:rPr lang="en-IN" sz="2600"/>
              <a:t>new Handler&lt;HttpServerRequest&gt;() {</a:t>
            </a:r>
            <a:endParaRPr/>
          </a:p>
          <a:p>
            <a:r>
              <a:rPr lang="en-IN" sz="2600"/>
              <a:t>  </a:t>
            </a:r>
            <a:endParaRPr/>
          </a:p>
          <a:p>
            <a:r>
              <a:rPr lang="en-IN" sz="2600"/>
              <a:t>    </a:t>
            </a:r>
            <a:r>
              <a:rPr lang="en-IN" sz="2600"/>
              <a:t>public void handle(HttpServerRequest req) {</a:t>
            </a:r>
            <a:endParaRPr/>
          </a:p>
          <a:p>
            <a:r>
              <a:rPr lang="en-IN" sz="2600"/>
              <a:t>        </a:t>
            </a:r>
            <a:r>
              <a:rPr lang="en-IN" sz="2600"/>
              <a:t>String file = req.path.equals("/") ? "index.html" : req.path;</a:t>
            </a:r>
            <a:endParaRPr/>
          </a:p>
          <a:p>
            <a:r>
              <a:rPr lang="en-IN" sz="2600"/>
              <a:t>        </a:t>
            </a:r>
            <a:r>
              <a:rPr lang="en-IN" sz="2600"/>
              <a:t>req.response.sendFile("webroot/" + file);</a:t>
            </a:r>
            <a:endParaRPr/>
          </a:p>
          <a:p>
            <a:r>
              <a:rPr lang="en-IN" sz="2600"/>
              <a:t>    </a:t>
            </a:r>
            <a:r>
              <a:rPr lang="en-IN" sz="2600"/>
              <a:t>}</a:t>
            </a:r>
            <a:endParaRPr/>
          </a:p>
          <a:p>
            <a:endParaRPr/>
          </a:p>
          <a:p>
            <a:r>
              <a:rPr lang="en-IN" sz="2600"/>
              <a:t>}).listen(8080);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432000" y="6264000"/>
            <a:ext cx="9000000" cy="115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IN" sz="2200"/>
              <a:t>vertx run com.acme.MyVerticle -cp "classes:lib/myjar.jar" -instances 10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Route Matcher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32000" y="1584000"/>
            <a:ext cx="9072000" cy="540000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IN" sz="2200"/>
              <a:t>HttpServer server = vertx.createHttpServer();</a:t>
            </a:r>
            <a:endParaRPr/>
          </a:p>
          <a:p>
            <a:r>
              <a:rPr lang="en-IN" sz="2200"/>
              <a:t>RouteMatcher routeMatcher = new RouteMatcher();</a:t>
            </a:r>
            <a:endParaRPr/>
          </a:p>
          <a:p>
            <a:endParaRPr/>
          </a:p>
          <a:p>
            <a:r>
              <a:rPr lang="en-IN" sz="2200"/>
              <a:t>routeMatcher.get("/:blogname/:post", </a:t>
            </a:r>
            <a:endParaRPr/>
          </a:p>
          <a:p>
            <a:r>
              <a:rPr lang="en-IN" sz="2200"/>
              <a:t>	</a:t>
            </a:r>
            <a:r>
              <a:rPr lang="en-IN" sz="2200"/>
              <a:t>	</a:t>
            </a:r>
            <a:r>
              <a:rPr lang="en-IN" sz="2200"/>
              <a:t>	</a:t>
            </a:r>
            <a:r>
              <a:rPr lang="en-IN" sz="2200"/>
              <a:t>new Handler&lt;HttpServerRequest&gt;() {</a:t>
            </a:r>
            <a:endParaRPr/>
          </a:p>
          <a:p>
            <a:r>
              <a:rPr lang="en-IN" sz="2200"/>
              <a:t>    </a:t>
            </a:r>
            <a:r>
              <a:rPr lang="en-IN" sz="2200"/>
              <a:t>public void handle(HttpServerRequest req) {</a:t>
            </a:r>
            <a:endParaRPr/>
          </a:p>
          <a:p>
            <a:endParaRPr/>
          </a:p>
          <a:p>
            <a:r>
              <a:rPr lang="en-IN" sz="2200"/>
              <a:t>        </a:t>
            </a:r>
            <a:r>
              <a:rPr lang="en-IN" sz="2200"/>
              <a:t>String blogName = req.getAllParams().get("blogname");</a:t>
            </a:r>
            <a:endParaRPr/>
          </a:p>
          <a:p>
            <a:r>
              <a:rPr lang="en-IN" sz="2200"/>
              <a:t>        </a:t>
            </a:r>
            <a:r>
              <a:rPr lang="en-IN" sz="2200"/>
              <a:t>String post = req.getAllParams().get("post");</a:t>
            </a:r>
            <a:endParaRPr/>
          </a:p>
          <a:p>
            <a:r>
              <a:rPr lang="en-IN" sz="2200"/>
              <a:t>        </a:t>
            </a:r>
            <a:r>
              <a:rPr lang="en-IN" sz="2200"/>
              <a:t>req.response.end("blogname is " + </a:t>
            </a:r>
            <a:endParaRPr/>
          </a:p>
          <a:p>
            <a:r>
              <a:rPr lang="en-IN" sz="2200"/>
              <a:t>	</a:t>
            </a:r>
            <a:r>
              <a:rPr lang="en-IN" sz="2200"/>
              <a:t>	</a:t>
            </a:r>
            <a:r>
              <a:rPr lang="en-IN" sz="2200"/>
              <a:t>	</a:t>
            </a:r>
            <a:r>
              <a:rPr lang="en-IN" sz="2200"/>
              <a:t>blogName + ", post is " + post);    </a:t>
            </a:r>
            <a:endParaRPr/>
          </a:p>
          <a:p>
            <a:r>
              <a:rPr lang="en-IN" sz="2200"/>
              <a:t>    </a:t>
            </a:r>
            <a:r>
              <a:rPr lang="en-IN" sz="2200"/>
              <a:t>}</a:t>
            </a:r>
            <a:endParaRPr/>
          </a:p>
          <a:p>
            <a:r>
              <a:rPr lang="en-IN" sz="2200"/>
              <a:t>});</a:t>
            </a:r>
            <a:endParaRPr/>
          </a:p>
          <a:p>
            <a:endParaRPr/>
          </a:p>
          <a:p>
            <a:r>
              <a:rPr lang="en-IN" sz="2200"/>
              <a:t>server.requestHandler(routeMatcher)</a:t>
            </a:r>
            <a:endParaRPr/>
          </a:p>
          <a:p>
            <a:r>
              <a:rPr lang="en-IN" sz="2200"/>
              <a:t>	</a:t>
            </a:r>
            <a:r>
              <a:rPr lang="en-IN" sz="2200"/>
              <a:t>	</a:t>
            </a:r>
            <a:r>
              <a:rPr lang="en-IN" sz="2200"/>
              <a:t>.listen(8080, "localhost");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Event Bus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32000" y="1584000"/>
            <a:ext cx="9072000" cy="439200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IN" sz="2400"/>
              <a:t>EventBus eb = vertx.eventBus();</a:t>
            </a:r>
            <a:endParaRPr/>
          </a:p>
          <a:p>
            <a:endParaRPr/>
          </a:p>
          <a:p>
            <a:r>
              <a:rPr lang="en-IN" sz="2400"/>
              <a:t>Handler&lt;Message&gt; myHandler = new Handler&lt;Message&gt;() {</a:t>
            </a:r>
            <a:endParaRPr/>
          </a:p>
          <a:p>
            <a:r>
              <a:rPr lang="en-IN" sz="2400"/>
              <a:t>    </a:t>
            </a:r>
            <a:r>
              <a:rPr lang="en-IN" sz="2400"/>
              <a:t>public void handle(Message message) {</a:t>
            </a:r>
            <a:endParaRPr/>
          </a:p>
          <a:p>
            <a:r>
              <a:rPr lang="en-IN" sz="2400"/>
              <a:t>        </a:t>
            </a:r>
            <a:r>
              <a:rPr lang="en-IN" sz="2400"/>
              <a:t>System.out.println("I received a message " + message.body);</a:t>
            </a:r>
            <a:endParaRPr/>
          </a:p>
          <a:p>
            <a:r>
              <a:rPr lang="en-IN" sz="2400"/>
              <a:t>    </a:t>
            </a:r>
            <a:r>
              <a:rPr lang="en-IN" sz="2400"/>
              <a:t>}</a:t>
            </a:r>
            <a:endParaRPr/>
          </a:p>
          <a:p>
            <a:r>
              <a:rPr lang="en-IN" sz="2400"/>
              <a:t>};</a:t>
            </a:r>
            <a:endParaRPr/>
          </a:p>
          <a:p>
            <a:r>
              <a:rPr lang="en-IN" sz="2400"/>
              <a:t>eb.registerHandler("test.address", myHandler);</a:t>
            </a:r>
            <a:endParaRPr/>
          </a:p>
          <a:p>
            <a:endParaRPr/>
          </a:p>
          <a:p>
            <a:r>
              <a:rPr lang="en-IN" sz="2400"/>
              <a:t>eb.publish("test.address", "hello world");</a:t>
            </a:r>
            <a:endParaRPr/>
          </a:p>
          <a:p>
            <a:r>
              <a:rPr lang="en-IN" sz="2400"/>
              <a:t>eb.send("test.address", "hello world");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Demo &amp; Code Walkthrough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References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>
                <a:hlinkClick r:id="rId1"/>
              </a:rPr>
              <a:t>http://vertx.io/docs.html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>
                <a:hlinkClick r:id="rId2"/>
              </a:rPr>
              <a:t>https://github.com/gkamal/instascore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