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47"/>
  </p:notesMasterIdLst>
  <p:sldIdLst>
    <p:sldId id="318" r:id="rId6"/>
    <p:sldId id="261" r:id="rId7"/>
    <p:sldId id="262" r:id="rId8"/>
    <p:sldId id="292" r:id="rId9"/>
    <p:sldId id="293" r:id="rId10"/>
    <p:sldId id="294" r:id="rId11"/>
    <p:sldId id="295" r:id="rId12"/>
    <p:sldId id="296" r:id="rId13"/>
    <p:sldId id="299" r:id="rId14"/>
    <p:sldId id="300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45" r:id="rId42"/>
    <p:sldId id="357" r:id="rId43"/>
    <p:sldId id="302" r:id="rId44"/>
    <p:sldId id="263" r:id="rId45"/>
    <p:sldId id="265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1TDSG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4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1ºTDSH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2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Java</a:t>
            </a:r>
            <a:r>
              <a:rPr lang="pt-BR" baseline="0" dirty="0"/>
              <a:t> surgiu de uma cafezinho na esquina entre alguns amigos que trabalhavam na Sun, e atribuíram o nome Java em homenagem ao local (Java é uma ilha) de onde provinha o café que estavam tomando. A Sun entrou firme no mercado com o Java a partir de 1993 impulsionados pela internet, a partir de 1995 o Java passou de linguagem de programação para plataforma de desenvolvimento. A Oracle comprou os direitos sobre o Java em abril de 2009.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29.jpeg"/><Relationship Id="rId4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8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br/url?sa=i&amp;rct=j&amp;q=&amp;esrc=s&amp;source=images&amp;cd=&amp;cad=rja&amp;uact=8&amp;ved=0CAcQjRw&amp;url=http://www.diocesecaraguatatuba.com.br/agenda-2015/&amp;ei=aYDTVPWFL-qRsQTchIH4Dw&amp;bvm=bv.85464276,d.cWc&amp;psig=AFQjCNHOEsfoC8q1viFxayU6sQZi54AD3A&amp;ust=1423233503290043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jpe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jpeg"/><Relationship Id="rId10" Type="http://schemas.openxmlformats.org/officeDocument/2006/relationships/image" Target="../media/image56.png"/><Relationship Id="rId4" Type="http://schemas.openxmlformats.org/officeDocument/2006/relationships/image" Target="../media/image50.jpeg"/><Relationship Id="rId9" Type="http://schemas.openxmlformats.org/officeDocument/2006/relationships/image" Target="../media/image55.png"/><Relationship Id="rId14" Type="http://schemas.openxmlformats.org/officeDocument/2006/relationships/image" Target="../media/image6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K49T77VQOQ&amp;feature=youtube_gdata_player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emf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898" r="22582"/>
          <a:stretch/>
        </p:blipFill>
        <p:spPr>
          <a:xfrm>
            <a:off x="0" y="2603033"/>
            <a:ext cx="9155651" cy="2789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solidFill>
                  <a:srgbClr val="303030"/>
                </a:solidFill>
                <a:latin typeface="Gotham-Bold"/>
                <a:cs typeface="Gotham-Bold"/>
              </a:rPr>
              <a:t>Versão</a:t>
            </a: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 &lt;4&gt; – &lt;02/2018&gt;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1882" y="3430148"/>
            <a:ext cx="799938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  <a:latin typeface="Gotham-Book"/>
                <a:cs typeface="Gotham-Book"/>
              </a:rPr>
              <a:t>Domain Driven Design</a:t>
            </a:r>
            <a:endParaRPr lang="en-US" sz="2200" dirty="0">
              <a:solidFill>
                <a:srgbClr val="FFFFFF"/>
              </a:solidFill>
              <a:latin typeface="Gotham-Book"/>
              <a:cs typeface="Gotham-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1882" y="4444109"/>
            <a:ext cx="7084983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PROF. HUMBERTO DELGADO DE SOUSA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humberto@fiap.com.br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(11) 99615-1212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Analogia com informática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53680" cy="4525963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defRPr/>
            </a:pPr>
            <a:r>
              <a:rPr lang="pt-BR" sz="2400" b="1" dirty="0"/>
              <a:t>Sistema de Vendas pela Internet (e-commerce)</a:t>
            </a:r>
          </a:p>
          <a:p>
            <a:pPr algn="just" eaLnBrk="1" hangingPunct="1">
              <a:defRPr/>
            </a:pPr>
            <a:endParaRPr lang="pt-BR" sz="1200" dirty="0"/>
          </a:p>
          <a:p>
            <a:pPr lvl="1" algn="just" eaLnBrk="1" hangingPunct="1">
              <a:defRPr/>
            </a:pPr>
            <a:r>
              <a:rPr lang="pt-BR" sz="1800" dirty="0"/>
              <a:t>Objeto: Produto</a:t>
            </a:r>
          </a:p>
          <a:p>
            <a:pPr lvl="2" algn="just" eaLnBrk="1" hangingPunct="1">
              <a:defRPr/>
            </a:pPr>
            <a:r>
              <a:rPr lang="pt-BR" sz="1800" dirty="0"/>
              <a:t>Nome</a:t>
            </a:r>
          </a:p>
          <a:p>
            <a:pPr lvl="2" algn="just" eaLnBrk="1" hangingPunct="1">
              <a:defRPr/>
            </a:pPr>
            <a:r>
              <a:rPr lang="pt-BR" sz="1800" dirty="0"/>
              <a:t>Descrição</a:t>
            </a:r>
          </a:p>
          <a:p>
            <a:pPr lvl="2" algn="just" eaLnBrk="1" hangingPunct="1">
              <a:defRPr/>
            </a:pPr>
            <a:r>
              <a:rPr lang="pt-BR" sz="1800" dirty="0"/>
              <a:t>Valor</a:t>
            </a:r>
          </a:p>
          <a:p>
            <a:pPr lvl="1" algn="just" eaLnBrk="1" hangingPunct="1">
              <a:defRPr/>
            </a:pPr>
            <a:endParaRPr lang="pt-BR" sz="1200" dirty="0"/>
          </a:p>
          <a:p>
            <a:pPr lvl="1" algn="just" eaLnBrk="1" hangingPunct="1">
              <a:defRPr/>
            </a:pPr>
            <a:r>
              <a:rPr lang="pt-BR" sz="1800" dirty="0"/>
              <a:t>Objeto: Estoque</a:t>
            </a:r>
          </a:p>
          <a:p>
            <a:pPr lvl="2" algn="just" eaLnBrk="1" hangingPunct="1">
              <a:defRPr/>
            </a:pPr>
            <a:r>
              <a:rPr lang="pt-BR" sz="1800" dirty="0"/>
              <a:t>Produto</a:t>
            </a:r>
          </a:p>
          <a:p>
            <a:pPr lvl="2" algn="just" eaLnBrk="1" hangingPunct="1">
              <a:defRPr/>
            </a:pPr>
            <a:r>
              <a:rPr lang="pt-BR" sz="1800" dirty="0"/>
              <a:t>Quantidade</a:t>
            </a:r>
          </a:p>
          <a:p>
            <a:pPr lvl="2" algn="just" eaLnBrk="1" hangingPunct="1">
              <a:defRPr/>
            </a:pPr>
            <a:r>
              <a:rPr lang="pt-BR" sz="1800" dirty="0"/>
              <a:t>Prazo de Validade</a:t>
            </a:r>
          </a:p>
          <a:p>
            <a:pPr lvl="1" algn="just" eaLnBrk="1" hangingPunct="1">
              <a:defRPr/>
            </a:pPr>
            <a:endParaRPr lang="pt-BR" sz="1200" dirty="0"/>
          </a:p>
          <a:p>
            <a:pPr lvl="1" algn="just" eaLnBrk="1" hangingPunct="1">
              <a:defRPr/>
            </a:pPr>
            <a:r>
              <a:rPr lang="pt-BR" sz="1800" dirty="0"/>
              <a:t>Objeto: Cliente</a:t>
            </a:r>
          </a:p>
          <a:p>
            <a:pPr lvl="2" algn="just" eaLnBrk="1" hangingPunct="1">
              <a:defRPr/>
            </a:pPr>
            <a:r>
              <a:rPr lang="pt-BR" sz="1800" dirty="0"/>
              <a:t>Cadastro</a:t>
            </a:r>
          </a:p>
          <a:p>
            <a:pPr lvl="2" algn="just" eaLnBrk="1" hangingPunct="1">
              <a:defRPr/>
            </a:pPr>
            <a:r>
              <a:rPr lang="pt-BR" sz="1800" dirty="0"/>
              <a:t>Senha do Cadastro</a:t>
            </a:r>
          </a:p>
          <a:p>
            <a:pPr lvl="2" algn="just" eaLnBrk="1" hangingPunct="1">
              <a:defRPr/>
            </a:pPr>
            <a:r>
              <a:rPr lang="pt-BR" sz="1800" dirty="0"/>
              <a:t>Nome</a:t>
            </a:r>
          </a:p>
          <a:p>
            <a:pPr lvl="2" algn="just" eaLnBrk="1" hangingPunct="1">
              <a:defRPr/>
            </a:pPr>
            <a:r>
              <a:rPr lang="pt-BR" sz="1800" dirty="0"/>
              <a:t>Endereço</a:t>
            </a:r>
          </a:p>
          <a:p>
            <a:pPr lvl="2" algn="just" eaLnBrk="1" hangingPunct="1">
              <a:defRPr/>
            </a:pPr>
            <a:r>
              <a:rPr lang="pt-BR" sz="1800" dirty="0"/>
              <a:t>CPF</a:t>
            </a:r>
          </a:p>
          <a:p>
            <a:pPr lvl="2" algn="just" eaLnBrk="1" hangingPunct="1">
              <a:defRPr/>
            </a:pPr>
            <a:r>
              <a:rPr lang="pt-BR" sz="1800" dirty="0"/>
              <a:t>RG</a:t>
            </a:r>
          </a:p>
        </p:txBody>
      </p:sp>
      <p:grpSp>
        <p:nvGrpSpPr>
          <p:cNvPr id="28" name="Grupo 27"/>
          <p:cNvGrpSpPr/>
          <p:nvPr/>
        </p:nvGrpSpPr>
        <p:grpSpPr>
          <a:xfrm>
            <a:off x="2344995" y="2212260"/>
            <a:ext cx="752168" cy="1253612"/>
            <a:chOff x="2418735" y="2271252"/>
            <a:chExt cx="752168" cy="1253612"/>
          </a:xfrm>
        </p:grpSpPr>
        <p:cxnSp>
          <p:nvCxnSpPr>
            <p:cNvPr id="22" name="Conector reto 21"/>
            <p:cNvCxnSpPr/>
            <p:nvPr/>
          </p:nvCxnSpPr>
          <p:spPr>
            <a:xfrm>
              <a:off x="2639961" y="2271252"/>
              <a:ext cx="5309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170903" y="2271252"/>
              <a:ext cx="0" cy="12388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H="1">
              <a:off x="2418735" y="3524864"/>
              <a:ext cx="752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835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O QUE É UMA CLASSE?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7037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Calibri" pitchFamily="34" charset="0"/>
              </a:rPr>
              <a:t>As abstrações são representadas 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Calibri" pitchFamily="34" charset="0"/>
              </a:rPr>
              <a:t>pelas classes.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/>
            </a:pPr>
            <a:endParaRPr lang="pt-B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Calibri" pitchFamily="34" charset="0"/>
              </a:rPr>
              <a:t>Uma classe deve conter 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Calibri" pitchFamily="34" charset="0"/>
              </a:rPr>
              <a:t>apenas os elementos necessários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Calibri" pitchFamily="34" charset="0"/>
              </a:rPr>
              <a:t>para resolver um aspecto bem definido do sistema.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/>
            </a:pPr>
            <a:endParaRPr lang="pt-B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Calibri" pitchFamily="34" charset="0"/>
              </a:rPr>
              <a:t>A </a:t>
            </a:r>
            <a:r>
              <a:rPr lang="pt-BR" sz="2400" u="sng" dirty="0">
                <a:solidFill>
                  <a:srgbClr val="000000"/>
                </a:solidFill>
                <a:latin typeface="Calibri" pitchFamily="34" charset="0"/>
              </a:rPr>
              <a:t>classe é uma descrição</a:t>
            </a:r>
            <a:r>
              <a:rPr lang="pt-BR" sz="2400" dirty="0">
                <a:solidFill>
                  <a:srgbClr val="000000"/>
                </a:solidFill>
                <a:latin typeface="Calibri" pitchFamily="34" charset="0"/>
              </a:rPr>
              <a:t> nomeada para um grupo de entidades (chamadas </a:t>
            </a:r>
            <a:r>
              <a:rPr lang="pt-BR" sz="2400" u="sng" dirty="0">
                <a:solidFill>
                  <a:srgbClr val="000000"/>
                </a:solidFill>
                <a:latin typeface="Calibri" pitchFamily="34" charset="0"/>
              </a:rPr>
              <a:t>de objetos</a:t>
            </a:r>
            <a:r>
              <a:rPr lang="pt-BR" sz="2400" dirty="0">
                <a:solidFill>
                  <a:srgbClr val="000000"/>
                </a:solidFill>
                <a:latin typeface="Calibri" pitchFamily="34" charset="0"/>
              </a:rPr>
              <a:t> ou instâncias de classe) </a:t>
            </a:r>
            <a:r>
              <a:rPr lang="pt-BR" sz="2400" u="sng" dirty="0">
                <a:solidFill>
                  <a:srgbClr val="000000"/>
                </a:solidFill>
                <a:latin typeface="Calibri" pitchFamily="34" charset="0"/>
              </a:rPr>
              <a:t>que têm as mesmas características.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sz="2400" dirty="0" err="1"/>
          </a:p>
        </p:txBody>
      </p:sp>
      <p:pic>
        <p:nvPicPr>
          <p:cNvPr id="7170" name="Picture 2" descr="https://pauloparisi.files.wordpress.com/2011/12/classe_c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59" y="1295400"/>
            <a:ext cx="3105713" cy="245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1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O QUE É UMA CLASSE?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467468"/>
            <a:ext cx="3583584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/>
              <a:t>Estas características são os atributos(propriedades, campos de dados) e as operações(comportamentos, métodos, funções) que podem ser executadas nestes objetos</a:t>
            </a:r>
          </a:p>
          <a:p>
            <a:pPr algn="just"/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Em outros termos, uma classe descreve os serviços providos por seus objetos e quais informações eles  podem armazenar</a:t>
            </a:r>
          </a:p>
          <a:p>
            <a:pPr algn="just"/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Na programação orientada a objetos a </a:t>
            </a:r>
            <a:r>
              <a:rPr lang="pt-BR" sz="1600" u="sng" dirty="0"/>
              <a:t>classe é a unidade básica de programação</a:t>
            </a:r>
          </a:p>
          <a:p>
            <a:pPr algn="just"/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Todos os </a:t>
            </a:r>
            <a:r>
              <a:rPr lang="pt-BR" sz="1600" u="sng" dirty="0"/>
              <a:t>programas são escritos como um conjunto de classes</a:t>
            </a:r>
            <a:r>
              <a:rPr lang="pt-BR" sz="1600" dirty="0"/>
              <a:t>, e todos os códigos que você escrever devem fazer parte de uma classe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sz="1600" dirty="0" err="1"/>
          </a:p>
        </p:txBody>
      </p:sp>
      <p:pic>
        <p:nvPicPr>
          <p:cNvPr id="8194" name="Picture 2" descr="http://videos.web-03.net/artigos/Thiago_Varallo/Introducao_POO_Java/Introducao_POO_Java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784" y="1361767"/>
            <a:ext cx="4270096" cy="51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11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O QUE É UMA CLASSE?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467468"/>
            <a:ext cx="7870370" cy="4525963"/>
          </a:xfrm>
        </p:spPr>
        <p:txBody>
          <a:bodyPr>
            <a:noAutofit/>
          </a:bodyPr>
          <a:lstStyle/>
          <a:p>
            <a:pPr algn="just" fontAlgn="t"/>
            <a:r>
              <a:rPr lang="en-US" sz="2400" dirty="0"/>
              <a:t>Uma </a:t>
            </a:r>
            <a:r>
              <a:rPr lang="en-US" sz="2400" dirty="0" err="1"/>
              <a:t>classe</a:t>
            </a:r>
            <a:r>
              <a:rPr lang="en-US" sz="2400" dirty="0"/>
              <a:t> é a </a:t>
            </a:r>
            <a:r>
              <a:rPr lang="en-US" sz="2400" dirty="0" err="1"/>
              <a:t>descrição</a:t>
            </a:r>
            <a:r>
              <a:rPr lang="en-US" sz="2400" dirty="0"/>
              <a:t> de um </a:t>
            </a:r>
            <a:r>
              <a:rPr lang="en-US" sz="2400" dirty="0" err="1"/>
              <a:t>conjunto</a:t>
            </a:r>
            <a:r>
              <a:rPr lang="en-US" sz="2400" dirty="0"/>
              <a:t> de </a:t>
            </a:r>
            <a:r>
              <a:rPr lang="en-US" sz="2400" dirty="0" err="1"/>
              <a:t>objetos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compartilham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mesmos</a:t>
            </a:r>
            <a:r>
              <a:rPr lang="en-US" sz="2400" dirty="0"/>
              <a:t> </a:t>
            </a:r>
            <a:r>
              <a:rPr lang="en-US" sz="2400" b="1" i="1" dirty="0" err="1"/>
              <a:t>atributos</a:t>
            </a:r>
            <a:r>
              <a:rPr lang="en-US" sz="2400" b="1" dirty="0"/>
              <a:t>, </a:t>
            </a:r>
            <a:r>
              <a:rPr lang="en-US" sz="2400" b="1" i="1" dirty="0" err="1"/>
              <a:t>operações</a:t>
            </a:r>
            <a:r>
              <a:rPr lang="en-US" sz="2400" b="1" dirty="0"/>
              <a:t>, </a:t>
            </a:r>
            <a:r>
              <a:rPr lang="en-US" sz="2400" b="1" i="1" dirty="0" err="1"/>
              <a:t>relações</a:t>
            </a:r>
            <a:r>
              <a:rPr lang="en-US" sz="2400" b="1" dirty="0"/>
              <a:t>,</a:t>
            </a:r>
            <a:r>
              <a:rPr lang="en-US" sz="2400" dirty="0"/>
              <a:t> e </a:t>
            </a:r>
            <a:r>
              <a:rPr lang="en-US" sz="2400" b="1" i="1" dirty="0" err="1"/>
              <a:t>semânticas</a:t>
            </a:r>
            <a:endParaRPr lang="en-US" sz="2400" dirty="0"/>
          </a:p>
          <a:p>
            <a:pPr lvl="1" algn="just"/>
            <a:r>
              <a:rPr lang="en-US" sz="2000" b="1" i="1" dirty="0"/>
              <a:t>Um </a:t>
            </a:r>
            <a:r>
              <a:rPr lang="en-US" sz="2000" b="1" i="1" dirty="0" err="1"/>
              <a:t>objeto</a:t>
            </a:r>
            <a:r>
              <a:rPr lang="en-US" sz="2000" b="1" i="1" dirty="0"/>
              <a:t> é </a:t>
            </a:r>
            <a:r>
              <a:rPr lang="en-US" sz="2000" b="1" i="1" dirty="0" err="1"/>
              <a:t>uma</a:t>
            </a:r>
            <a:r>
              <a:rPr lang="en-US" sz="2000" b="1" i="1" dirty="0"/>
              <a:t> </a:t>
            </a:r>
            <a:r>
              <a:rPr lang="en-US" sz="2000" b="1" i="1" dirty="0" err="1"/>
              <a:t>instância</a:t>
            </a:r>
            <a:r>
              <a:rPr lang="en-US" sz="2000" b="1" i="1" dirty="0"/>
              <a:t> de </a:t>
            </a:r>
            <a:r>
              <a:rPr lang="en-US" sz="2000" b="1" i="1" dirty="0" err="1"/>
              <a:t>uma</a:t>
            </a:r>
            <a:r>
              <a:rPr lang="en-US" sz="2000" b="1" i="1" dirty="0"/>
              <a:t> </a:t>
            </a:r>
            <a:r>
              <a:rPr lang="en-US" sz="2000" b="1" i="1" dirty="0" err="1"/>
              <a:t>classe</a:t>
            </a:r>
            <a:endParaRPr lang="en-US" sz="2000" i="1" dirty="0"/>
          </a:p>
          <a:p>
            <a:pPr lvl="1" algn="just"/>
            <a:endParaRPr lang="en-US" sz="2000" dirty="0"/>
          </a:p>
          <a:p>
            <a:pPr algn="just"/>
            <a:r>
              <a:rPr lang="en-US" sz="2400" dirty="0"/>
              <a:t>Uma </a:t>
            </a:r>
            <a:r>
              <a:rPr lang="en-US" sz="2400" dirty="0" err="1"/>
              <a:t>classe</a:t>
            </a:r>
            <a:r>
              <a:rPr lang="en-US" sz="2400" dirty="0"/>
              <a:t> é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abstração</a:t>
            </a:r>
            <a:r>
              <a:rPr lang="en-US" sz="2400" dirty="0"/>
              <a:t>,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vez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:</a:t>
            </a:r>
          </a:p>
          <a:p>
            <a:pPr lvl="1" algn="just"/>
            <a:r>
              <a:rPr lang="en-US" sz="2000" dirty="0" err="1"/>
              <a:t>Enfatiza</a:t>
            </a:r>
            <a:r>
              <a:rPr lang="en-US" sz="2000" dirty="0"/>
              <a:t> </a:t>
            </a:r>
            <a:r>
              <a:rPr lang="en-US" sz="2000" dirty="0" err="1"/>
              <a:t>características</a:t>
            </a:r>
            <a:r>
              <a:rPr lang="en-US" sz="2000" dirty="0"/>
              <a:t> </a:t>
            </a:r>
            <a:r>
              <a:rPr lang="en-US" sz="2000" dirty="0" err="1"/>
              <a:t>relevantes</a:t>
            </a:r>
            <a:endParaRPr lang="en-US" sz="2000" dirty="0"/>
          </a:p>
          <a:p>
            <a:pPr lvl="1" algn="just"/>
            <a:r>
              <a:rPr lang="en-US" sz="2000" dirty="0" err="1"/>
              <a:t>Suprime</a:t>
            </a:r>
            <a:r>
              <a:rPr lang="en-US" sz="2000" dirty="0"/>
              <a:t> </a:t>
            </a:r>
            <a:r>
              <a:rPr lang="en-US" sz="2000" dirty="0" err="1"/>
              <a:t>outras</a:t>
            </a:r>
            <a:r>
              <a:rPr lang="en-US" sz="2000" dirty="0"/>
              <a:t> </a:t>
            </a:r>
            <a:r>
              <a:rPr lang="en-US" sz="2000" dirty="0" err="1"/>
              <a:t>características</a:t>
            </a:r>
            <a:endParaRPr lang="en-US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sz="1200" dirty="0" err="1"/>
          </a:p>
        </p:txBody>
      </p:sp>
      <p:pic>
        <p:nvPicPr>
          <p:cNvPr id="13" name="Imagem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4841466"/>
            <a:ext cx="2520950" cy="169545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5" name="Imagem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5663" y="4833528"/>
            <a:ext cx="2270125" cy="170338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6" name="Imagem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07138" y="4833528"/>
            <a:ext cx="2297112" cy="171767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pic>
      <p:cxnSp>
        <p:nvCxnSpPr>
          <p:cNvPr id="18" name="Conector de seta reta 17"/>
          <p:cNvCxnSpPr/>
          <p:nvPr/>
        </p:nvCxnSpPr>
        <p:spPr bwMode="auto">
          <a:xfrm>
            <a:off x="2916238" y="5692366"/>
            <a:ext cx="36036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 bwMode="auto">
          <a:xfrm>
            <a:off x="5795963" y="5720941"/>
            <a:ext cx="36036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250825" y="6479133"/>
            <a:ext cx="2520950" cy="35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950" tIns="53975" rIns="107950" bIns="53975">
            <a:spAutoFit/>
          </a:bodyPr>
          <a:lstStyle/>
          <a:p>
            <a:pPr algn="ctr">
              <a:defRPr/>
            </a:pPr>
            <a:r>
              <a:rPr lang="en-US" sz="1600" b="1" dirty="0" err="1">
                <a:latin typeface="+mn-lt"/>
              </a:rPr>
              <a:t>Classe</a:t>
            </a:r>
            <a:endParaRPr lang="en-US" sz="1600" b="1" dirty="0">
              <a:latin typeface="+mn-lt"/>
            </a:endParaRP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3395663" y="6501358"/>
            <a:ext cx="2270125" cy="35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950" tIns="53975" rIns="107950" bIns="53975">
            <a:spAutoFit/>
          </a:bodyPr>
          <a:lstStyle/>
          <a:p>
            <a:pPr algn="ctr">
              <a:defRPr/>
            </a:pPr>
            <a:r>
              <a:rPr lang="en-US" sz="1600" b="1" dirty="0" err="1">
                <a:latin typeface="+mn-lt"/>
              </a:rPr>
              <a:t>Instanciação</a:t>
            </a:r>
            <a:endParaRPr lang="en-US" sz="1600" b="1" dirty="0">
              <a:latin typeface="+mn-lt"/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6307138" y="6509296"/>
            <a:ext cx="2297112" cy="35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950" tIns="53975" rIns="107950" bIns="53975">
            <a:spAutoFit/>
          </a:bodyPr>
          <a:lstStyle/>
          <a:p>
            <a:pPr algn="ctr">
              <a:defRPr/>
            </a:pPr>
            <a:r>
              <a:rPr lang="en-US" sz="1600" b="1" dirty="0" err="1">
                <a:latin typeface="+mn-lt"/>
              </a:rPr>
              <a:t>Objeto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420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EXEMPLO DE CLASSE?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4092575" y="1921069"/>
            <a:ext cx="84613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 u="sng" dirty="0" err="1">
                <a:latin typeface="+mn-lt"/>
              </a:rPr>
              <a:t>Classe</a:t>
            </a:r>
            <a:endParaRPr lang="en-US" sz="2000" b="1" u="sng" dirty="0">
              <a:latin typeface="+mn-lt"/>
            </a:endParaRPr>
          </a:p>
          <a:p>
            <a:pPr>
              <a:defRPr/>
            </a:pPr>
            <a:r>
              <a:rPr lang="en-US" dirty="0" err="1">
                <a:latin typeface="+mn-lt"/>
              </a:rPr>
              <a:t>Curso</a:t>
            </a:r>
            <a:endParaRPr lang="en-US" dirty="0">
              <a:latin typeface="+mn-lt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17500" y="2751332"/>
            <a:ext cx="1747838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 u="sng" dirty="0" err="1">
                <a:latin typeface="+mn-lt"/>
              </a:rPr>
              <a:t>Propriedades</a:t>
            </a:r>
            <a:endParaRPr lang="en-US" sz="2000" b="1" dirty="0">
              <a:latin typeface="+mn-lt"/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Nome</a:t>
            </a:r>
          </a:p>
          <a:p>
            <a:pPr>
              <a:defRPr/>
            </a:pPr>
            <a:r>
              <a:rPr lang="en-US" dirty="0">
                <a:latin typeface="+mn-lt"/>
              </a:rPr>
              <a:t>Local</a:t>
            </a:r>
          </a:p>
          <a:p>
            <a:pPr>
              <a:defRPr/>
            </a:pPr>
            <a:r>
              <a:rPr lang="en-US" dirty="0">
                <a:latin typeface="+mn-lt"/>
              </a:rPr>
              <a:t>Dias </a:t>
            </a:r>
            <a:r>
              <a:rPr lang="en-US" dirty="0" err="1">
                <a:latin typeface="+mn-lt"/>
              </a:rPr>
              <a:t>oferecidos</a:t>
            </a:r>
            <a:endParaRPr lang="en-US" dirty="0">
              <a:latin typeface="+mn-lt"/>
            </a:endParaRPr>
          </a:p>
          <a:p>
            <a:pPr>
              <a:defRPr/>
            </a:pPr>
            <a:r>
              <a:rPr lang="en-US" dirty="0" err="1">
                <a:latin typeface="+mn-lt"/>
              </a:rPr>
              <a:t>Carga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horária</a:t>
            </a:r>
            <a:endParaRPr lang="en-US" dirty="0">
              <a:latin typeface="+mn-lt"/>
            </a:endParaRPr>
          </a:p>
          <a:p>
            <a:pPr>
              <a:defRPr/>
            </a:pPr>
            <a:r>
              <a:rPr lang="en-US" dirty="0" err="1">
                <a:latin typeface="+mn-lt"/>
              </a:rPr>
              <a:t>Hora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Início</a:t>
            </a:r>
            <a:endParaRPr lang="en-US" dirty="0">
              <a:latin typeface="+mn-lt"/>
            </a:endParaRPr>
          </a:p>
          <a:p>
            <a:pPr>
              <a:defRPr/>
            </a:pPr>
            <a:r>
              <a:rPr lang="en-US" dirty="0" err="1">
                <a:latin typeface="+mn-lt"/>
              </a:rPr>
              <a:t>Hora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Término</a:t>
            </a:r>
            <a:endParaRPr lang="en-US" dirty="0">
              <a:latin typeface="+mn-lt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6486525" y="2751332"/>
            <a:ext cx="222567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 u="sng" dirty="0" err="1">
                <a:latin typeface="+mn-lt"/>
              </a:rPr>
              <a:t>Comportamento</a:t>
            </a:r>
            <a:endParaRPr lang="en-US" sz="2000" b="1" u="sng" dirty="0">
              <a:latin typeface="+mn-lt"/>
            </a:endParaRPr>
          </a:p>
          <a:p>
            <a:pPr>
              <a:defRPr/>
            </a:pPr>
            <a:r>
              <a:rPr lang="en-US" dirty="0" err="1">
                <a:latin typeface="+mn-lt"/>
              </a:rPr>
              <a:t>Adicionar</a:t>
            </a:r>
            <a:r>
              <a:rPr lang="en-US" dirty="0">
                <a:latin typeface="+mn-lt"/>
              </a:rPr>
              <a:t> um </a:t>
            </a:r>
            <a:r>
              <a:rPr lang="en-US" dirty="0" err="1">
                <a:latin typeface="+mn-lt"/>
              </a:rPr>
              <a:t>aluno</a:t>
            </a:r>
            <a:endParaRPr lang="en-US" dirty="0">
              <a:latin typeface="+mn-lt"/>
            </a:endParaRPr>
          </a:p>
          <a:p>
            <a:pPr>
              <a:defRPr/>
            </a:pPr>
            <a:r>
              <a:rPr lang="en-US" dirty="0" err="1">
                <a:latin typeface="+mn-lt"/>
              </a:rPr>
              <a:t>Excluir</a:t>
            </a:r>
            <a:r>
              <a:rPr lang="en-US" dirty="0">
                <a:latin typeface="+mn-lt"/>
              </a:rPr>
              <a:t> um </a:t>
            </a:r>
            <a:r>
              <a:rPr lang="en-US" dirty="0" err="1">
                <a:latin typeface="+mn-lt"/>
              </a:rPr>
              <a:t>aluno</a:t>
            </a:r>
            <a:endParaRPr lang="en-US" dirty="0">
              <a:latin typeface="+mn-lt"/>
            </a:endParaRPr>
          </a:p>
          <a:p>
            <a:pPr>
              <a:defRPr/>
            </a:pPr>
            <a:r>
              <a:rPr lang="en-US" dirty="0" err="1">
                <a:latin typeface="+mn-lt"/>
              </a:rPr>
              <a:t>Obter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lista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alunos</a:t>
            </a:r>
            <a:endParaRPr lang="en-US" dirty="0">
              <a:latin typeface="+mn-lt"/>
            </a:endParaRPr>
          </a:p>
          <a:p>
            <a:pPr>
              <a:defRPr/>
            </a:pPr>
            <a:r>
              <a:rPr lang="en-US" dirty="0" err="1">
                <a:latin typeface="+mn-lt"/>
              </a:rPr>
              <a:t>Verificar</a:t>
            </a:r>
            <a:r>
              <a:rPr lang="en-US" dirty="0">
                <a:latin typeface="+mn-lt"/>
              </a:rPr>
              <a:t> se </a:t>
            </a:r>
            <a:r>
              <a:rPr lang="en-US" dirty="0" err="1">
                <a:latin typeface="+mn-lt"/>
              </a:rPr>
              <a:t>está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cheio</a:t>
            </a:r>
            <a:endParaRPr lang="en-US" dirty="0">
              <a:latin typeface="+mn-lt"/>
            </a:endParaRPr>
          </a:p>
        </p:txBody>
      </p:sp>
      <p:pic>
        <p:nvPicPr>
          <p:cNvPr id="26" name="Imagem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7" y="2727735"/>
            <a:ext cx="3529013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02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REPRESENTAÇÃO GRÁFICA DE UMA CLASSE?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7870370" cy="2101644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É possível representar graficamente uma classe através de um diagrama de classes (UML), este diagrama é uma representação da estrutura e relações das classes que servem de modelo para objetos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Uma </a:t>
            </a:r>
            <a:r>
              <a:rPr lang="en-US" sz="2000" dirty="0" err="1"/>
              <a:t>classe</a:t>
            </a:r>
            <a:r>
              <a:rPr lang="en-US" sz="2000" dirty="0"/>
              <a:t> é </a:t>
            </a:r>
            <a:r>
              <a:rPr lang="en-US" sz="2000" dirty="0" err="1"/>
              <a:t>representada</a:t>
            </a:r>
            <a:r>
              <a:rPr lang="en-US" sz="2000" dirty="0"/>
              <a:t> </a:t>
            </a:r>
            <a:r>
              <a:rPr lang="en-US" sz="2000" dirty="0" err="1"/>
              <a:t>através</a:t>
            </a:r>
            <a:r>
              <a:rPr lang="en-US" sz="2000" dirty="0"/>
              <a:t> de um </a:t>
            </a:r>
            <a:r>
              <a:rPr lang="en-US" sz="2000" dirty="0" err="1"/>
              <a:t>retângulo</a:t>
            </a:r>
            <a:r>
              <a:rPr lang="en-US" sz="2000" dirty="0"/>
              <a:t> com </a:t>
            </a:r>
            <a:r>
              <a:rPr lang="en-US" sz="2000" dirty="0" err="1"/>
              <a:t>três</a:t>
            </a:r>
            <a:r>
              <a:rPr lang="en-US" sz="2000" dirty="0"/>
              <a:t> </a:t>
            </a:r>
            <a:r>
              <a:rPr lang="en-US" sz="2000" dirty="0" err="1"/>
              <a:t>compartimentos</a:t>
            </a:r>
            <a:endParaRPr lang="en-US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sz="2000" dirty="0" err="1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416" y="3674481"/>
            <a:ext cx="3508375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Conector de seta reta 15"/>
          <p:cNvCxnSpPr/>
          <p:nvPr/>
        </p:nvCxnSpPr>
        <p:spPr bwMode="auto">
          <a:xfrm>
            <a:off x="3942066" y="4012619"/>
            <a:ext cx="165576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 bwMode="auto">
          <a:xfrm>
            <a:off x="3942066" y="4974644"/>
            <a:ext cx="165576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 bwMode="auto">
          <a:xfrm>
            <a:off x="4086529" y="6125226"/>
            <a:ext cx="165576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tângulo de cantos arredondados 19"/>
          <p:cNvSpPr/>
          <p:nvPr/>
        </p:nvSpPr>
        <p:spPr bwMode="auto">
          <a:xfrm>
            <a:off x="5742291" y="3784019"/>
            <a:ext cx="20161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b="1" dirty="0">
                <a:solidFill>
                  <a:schemeClr val="tx1"/>
                </a:solidFill>
              </a:rPr>
              <a:t>Nome da classe</a:t>
            </a:r>
          </a:p>
        </p:txBody>
      </p:sp>
      <p:sp>
        <p:nvSpPr>
          <p:cNvPr id="21" name="Retângulo de cantos arredondados 20"/>
          <p:cNvSpPr/>
          <p:nvPr/>
        </p:nvSpPr>
        <p:spPr bwMode="auto">
          <a:xfrm>
            <a:off x="5734353" y="4746044"/>
            <a:ext cx="20161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b="1" dirty="0">
                <a:solidFill>
                  <a:schemeClr val="tx1"/>
                </a:solidFill>
              </a:rPr>
              <a:t>Atributos</a:t>
            </a:r>
          </a:p>
        </p:txBody>
      </p:sp>
      <p:sp>
        <p:nvSpPr>
          <p:cNvPr id="22" name="Retângulo de cantos arredondados 21"/>
          <p:cNvSpPr/>
          <p:nvPr/>
        </p:nvSpPr>
        <p:spPr bwMode="auto">
          <a:xfrm>
            <a:off x="5812892" y="5912417"/>
            <a:ext cx="20161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b="1" dirty="0">
                <a:solidFill>
                  <a:schemeClr val="tx1"/>
                </a:solidFill>
              </a:rPr>
              <a:t>Operações</a:t>
            </a:r>
          </a:p>
        </p:txBody>
      </p:sp>
    </p:spTree>
    <p:extLst>
      <p:ext uri="{BB962C8B-B14F-4D97-AF65-F5344CB8AC3E}">
        <p14:creationId xmlns:p14="http://schemas.microsoft.com/office/powerpoint/2010/main" val="171048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O QUE É UM ATRIBUTO?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7870370" cy="2101644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Um atributo é o nome que se dá à propriedade de uma classe</a:t>
            </a:r>
          </a:p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O atributo descreve o tipo de valores que a propriedade possui</a:t>
            </a:r>
          </a:p>
          <a:p>
            <a:pPr lvl="1" algn="just"/>
            <a:r>
              <a:rPr lang="pt-BR" sz="2000" dirty="0"/>
              <a:t>Um classe pode ter qualquer número de atributos ou nenhum atributo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sz="1400" dirty="0" err="1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3486902"/>
            <a:ext cx="33178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ector de seta reta 23"/>
          <p:cNvCxnSpPr/>
          <p:nvPr/>
        </p:nvCxnSpPr>
        <p:spPr bwMode="auto">
          <a:xfrm>
            <a:off x="3779838" y="4796589"/>
            <a:ext cx="165576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 bwMode="auto">
          <a:xfrm>
            <a:off x="5572125" y="4567989"/>
            <a:ext cx="20161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b="1" dirty="0">
                <a:solidFill>
                  <a:schemeClr val="tx1"/>
                </a:solidFill>
              </a:rPr>
              <a:t>Atributos</a:t>
            </a:r>
          </a:p>
        </p:txBody>
      </p:sp>
    </p:spTree>
    <p:extLst>
      <p:ext uri="{BB962C8B-B14F-4D97-AF65-F5344CB8AC3E}">
        <p14:creationId xmlns:p14="http://schemas.microsoft.com/office/powerpoint/2010/main" val="373774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O QUE É UMA OPERAÇÃO?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7870370" cy="2101644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Um serviço que pode ser solicitado a partir de um objeto para efeito de comportamento. Uma operação tem uma assinatura, que pode restringir os parâmetros reais que são possíveis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Um classe pode ter qualquer número de operações ou nenhuma operação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sz="1400" dirty="0" err="1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613" y="3755868"/>
            <a:ext cx="3951287" cy="255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Conector de seta reta 15"/>
          <p:cNvCxnSpPr/>
          <p:nvPr/>
        </p:nvCxnSpPr>
        <p:spPr bwMode="auto">
          <a:xfrm>
            <a:off x="4435475" y="5173505"/>
            <a:ext cx="1655763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tângulo de cantos arredondados 17"/>
          <p:cNvSpPr/>
          <p:nvPr/>
        </p:nvSpPr>
        <p:spPr bwMode="auto">
          <a:xfrm>
            <a:off x="6227763" y="4944905"/>
            <a:ext cx="20161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b="1" dirty="0">
                <a:solidFill>
                  <a:schemeClr val="tx1"/>
                </a:solidFill>
              </a:rPr>
              <a:t>Operações</a:t>
            </a:r>
          </a:p>
        </p:txBody>
      </p:sp>
    </p:spTree>
    <p:extLst>
      <p:ext uri="{BB962C8B-B14F-4D97-AF65-F5344CB8AC3E}">
        <p14:creationId xmlns:p14="http://schemas.microsoft.com/office/powerpoint/2010/main" val="6840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RELAÇÃO ENTRE CLASSES E OBJETOS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7870370" cy="2101644"/>
          </a:xfrm>
        </p:spPr>
        <p:txBody>
          <a:bodyPr>
            <a:noAutofit/>
          </a:bodyPr>
          <a:lstStyle/>
          <a:p>
            <a:pPr marL="0" indent="0" algn="just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A classe Pessoa possui os seguintes atributos e operações:</a:t>
            </a:r>
          </a:p>
          <a:p>
            <a:pPr marL="0" indent="0" algn="just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685800" lvl="1" indent="-228600" algn="just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–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Atributos:</a:t>
            </a:r>
          </a:p>
          <a:p>
            <a:pPr lvl="2" algn="just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»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nome</a:t>
            </a:r>
          </a:p>
          <a:p>
            <a:pPr lvl="2" algn="just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»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sexo</a:t>
            </a:r>
          </a:p>
          <a:p>
            <a:pPr lvl="2" algn="just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»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idade</a:t>
            </a:r>
          </a:p>
          <a:p>
            <a:pPr lvl="2" algn="just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»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casa</a:t>
            </a:r>
          </a:p>
          <a:p>
            <a:pPr lvl="2" algn="just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»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carro</a:t>
            </a:r>
          </a:p>
          <a:p>
            <a:pPr lvl="2" algn="just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»"/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685800" lvl="1" indent="-228600" algn="just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–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Operações:</a:t>
            </a:r>
          </a:p>
          <a:p>
            <a:pPr lvl="2" algn="just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»"/>
            </a:pPr>
            <a:r>
              <a:rPr lang="pt-BR" sz="2000" dirty="0" err="1">
                <a:solidFill>
                  <a:srgbClr val="000000"/>
                </a:solidFill>
                <a:latin typeface="Calibri" pitchFamily="34" charset="0"/>
              </a:rPr>
              <a:t>exibirDadosPessoais</a:t>
            </a: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lvl="2" algn="just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»"/>
            </a:pPr>
            <a:r>
              <a:rPr lang="pt-BR" sz="2000" dirty="0" err="1">
                <a:solidFill>
                  <a:srgbClr val="000000"/>
                </a:solidFill>
                <a:latin typeface="Calibri" pitchFamily="34" charset="0"/>
              </a:rPr>
              <a:t>exibirPatrimonio</a:t>
            </a: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sz="1400" dirty="0" err="1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4398" y="3701845"/>
            <a:ext cx="1533525" cy="220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789" y="2135546"/>
            <a:ext cx="411321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761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RELAÇÃO ENTRE CLASSES E OBJETOS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1425" y="4341813"/>
            <a:ext cx="1543050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3263" y="4330700"/>
            <a:ext cx="15970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6550" y="4341813"/>
            <a:ext cx="1590675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upo 18"/>
          <p:cNvGrpSpPr/>
          <p:nvPr/>
        </p:nvGrpSpPr>
        <p:grpSpPr>
          <a:xfrm>
            <a:off x="323850" y="1285875"/>
            <a:ext cx="2336800" cy="2862263"/>
            <a:chOff x="323850" y="1285875"/>
            <a:chExt cx="2336800" cy="2862263"/>
          </a:xfrm>
        </p:grpSpPr>
        <p:sp>
          <p:nvSpPr>
            <p:cNvPr id="20" name="CaixaDeTexto 19"/>
            <p:cNvSpPr txBox="1"/>
            <p:nvPr/>
          </p:nvSpPr>
          <p:spPr>
            <a:xfrm>
              <a:off x="323850" y="1285875"/>
              <a:ext cx="2336800" cy="286226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Objeto #1</a:t>
              </a:r>
            </a:p>
            <a:p>
              <a:pPr>
                <a:defRPr/>
              </a:pPr>
              <a:endParaRPr lang="pt-B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pt-BR" dirty="0">
                  <a:solidFill>
                    <a:schemeClr val="tx1"/>
                  </a:solidFill>
                </a:rPr>
                <a:t>nome = “Pedro”</a:t>
              </a:r>
            </a:p>
            <a:p>
              <a:pPr>
                <a:defRPr/>
              </a:pPr>
              <a:r>
                <a:rPr lang="pt-BR" dirty="0">
                  <a:solidFill>
                    <a:schemeClr val="tx1"/>
                  </a:solidFill>
                </a:rPr>
                <a:t>idade = 52</a:t>
              </a:r>
            </a:p>
            <a:p>
              <a:pPr>
                <a:defRPr/>
              </a:pPr>
              <a:r>
                <a:rPr lang="pt-BR" dirty="0">
                  <a:solidFill>
                    <a:schemeClr val="tx1"/>
                  </a:solidFill>
                </a:rPr>
                <a:t>sexo = “Masculino”</a:t>
              </a:r>
            </a:p>
            <a:p>
              <a:pPr>
                <a:defRPr/>
              </a:pPr>
              <a:r>
                <a:rPr lang="pt-BR" dirty="0">
                  <a:solidFill>
                    <a:schemeClr val="tx1"/>
                  </a:solidFill>
                </a:rPr>
                <a:t>casa = </a:t>
              </a:r>
            </a:p>
            <a:p>
              <a:pPr>
                <a:defRPr/>
              </a:pPr>
              <a:r>
                <a:rPr lang="pt-BR" dirty="0">
                  <a:solidFill>
                    <a:schemeClr val="tx1"/>
                  </a:solidFill>
                </a:rPr>
                <a:t>carro  =</a:t>
              </a:r>
            </a:p>
            <a:p>
              <a:pPr>
                <a:defRPr/>
              </a:pPr>
              <a:endParaRPr lang="pt-B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pt-BR" dirty="0" err="1">
                  <a:solidFill>
                    <a:schemeClr val="tx1"/>
                  </a:solidFill>
                </a:rPr>
                <a:t>exibirDadosPessoais</a:t>
              </a:r>
              <a:r>
                <a:rPr lang="pt-BR" dirty="0">
                  <a:solidFill>
                    <a:schemeClr val="tx1"/>
                  </a:solidFill>
                </a:rPr>
                <a:t>()</a:t>
              </a:r>
            </a:p>
            <a:p>
              <a:pPr>
                <a:defRPr/>
              </a:pPr>
              <a:r>
                <a:rPr lang="pt-BR" dirty="0" err="1">
                  <a:solidFill>
                    <a:schemeClr val="tx1"/>
                  </a:solidFill>
                </a:rPr>
                <a:t>exibirPatrimonio</a:t>
              </a:r>
              <a:r>
                <a:rPr lang="pt-BR" dirty="0">
                  <a:solidFill>
                    <a:schemeClr val="tx1"/>
                  </a:solidFill>
                </a:rPr>
                <a:t>()</a:t>
              </a:r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103313" y="2700338"/>
              <a:ext cx="261937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206500" y="2898775"/>
              <a:ext cx="573088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" name="Conector reto 24"/>
            <p:cNvCxnSpPr/>
            <p:nvPr/>
          </p:nvCxnSpPr>
          <p:spPr bwMode="auto">
            <a:xfrm>
              <a:off x="323850" y="1772816"/>
              <a:ext cx="2336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 bwMode="auto">
            <a:xfrm>
              <a:off x="323850" y="3429000"/>
              <a:ext cx="2336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o 26"/>
          <p:cNvGrpSpPr/>
          <p:nvPr/>
        </p:nvGrpSpPr>
        <p:grpSpPr>
          <a:xfrm>
            <a:off x="3384550" y="1285875"/>
            <a:ext cx="2228850" cy="2862263"/>
            <a:chOff x="3384550" y="1285875"/>
            <a:chExt cx="2228850" cy="2862263"/>
          </a:xfrm>
        </p:grpSpPr>
        <p:sp>
          <p:nvSpPr>
            <p:cNvPr id="28" name="CaixaDeTexto 27"/>
            <p:cNvSpPr txBox="1"/>
            <p:nvPr/>
          </p:nvSpPr>
          <p:spPr>
            <a:xfrm>
              <a:off x="3390900" y="1285875"/>
              <a:ext cx="2222500" cy="286226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Objeto #2</a:t>
              </a:r>
            </a:p>
            <a:p>
              <a:pPr>
                <a:defRPr/>
              </a:pPr>
              <a:endParaRPr lang="pt-B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pt-BR" dirty="0">
                  <a:solidFill>
                    <a:schemeClr val="tx1"/>
                  </a:solidFill>
                </a:rPr>
                <a:t>nome = “</a:t>
              </a:r>
              <a:r>
                <a:rPr lang="pt-BR" dirty="0" err="1">
                  <a:solidFill>
                    <a:schemeClr val="tx1"/>
                  </a:solidFill>
                </a:rPr>
                <a:t>Julio</a:t>
              </a:r>
              <a:r>
                <a:rPr lang="pt-BR" dirty="0">
                  <a:solidFill>
                    <a:schemeClr val="tx1"/>
                  </a:solidFill>
                </a:rPr>
                <a:t>”</a:t>
              </a:r>
            </a:p>
            <a:p>
              <a:pPr>
                <a:defRPr/>
              </a:pPr>
              <a:r>
                <a:rPr lang="pt-BR" dirty="0">
                  <a:solidFill>
                    <a:schemeClr val="tx1"/>
                  </a:solidFill>
                </a:rPr>
                <a:t>idade = 25</a:t>
              </a:r>
            </a:p>
            <a:p>
              <a:pPr>
                <a:defRPr/>
              </a:pPr>
              <a:r>
                <a:rPr lang="pt-BR" dirty="0">
                  <a:solidFill>
                    <a:schemeClr val="tx1"/>
                  </a:solidFill>
                </a:rPr>
                <a:t>sexo = “Masculino”</a:t>
              </a:r>
            </a:p>
            <a:p>
              <a:pPr>
                <a:defRPr/>
              </a:pPr>
              <a:r>
                <a:rPr lang="pt-BR" dirty="0">
                  <a:solidFill>
                    <a:schemeClr val="tx1"/>
                  </a:solidFill>
                </a:rPr>
                <a:t>casa = </a:t>
              </a:r>
            </a:p>
            <a:p>
              <a:pPr>
                <a:defRPr/>
              </a:pPr>
              <a:r>
                <a:rPr lang="pt-BR" dirty="0">
                  <a:solidFill>
                    <a:schemeClr val="tx1"/>
                  </a:solidFill>
                </a:rPr>
                <a:t>carro  =</a:t>
              </a:r>
            </a:p>
            <a:p>
              <a:pPr>
                <a:defRPr/>
              </a:pPr>
              <a:endParaRPr lang="pt-B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pt-BR" dirty="0" err="1">
                  <a:solidFill>
                    <a:schemeClr val="tx1"/>
                  </a:solidFill>
                </a:rPr>
                <a:t>exibirDadosPessoais</a:t>
              </a:r>
              <a:r>
                <a:rPr lang="pt-BR" dirty="0">
                  <a:solidFill>
                    <a:schemeClr val="tx1"/>
                  </a:solidFill>
                </a:rPr>
                <a:t>()</a:t>
              </a:r>
            </a:p>
            <a:p>
              <a:pPr>
                <a:defRPr/>
              </a:pPr>
              <a:r>
                <a:rPr lang="pt-BR" dirty="0" err="1">
                  <a:solidFill>
                    <a:schemeClr val="tx1"/>
                  </a:solidFill>
                </a:rPr>
                <a:t>exibirPatrimonio</a:t>
              </a:r>
              <a:r>
                <a:rPr lang="pt-BR" dirty="0">
                  <a:solidFill>
                    <a:schemeClr val="tx1"/>
                  </a:solidFill>
                </a:rPr>
                <a:t>()</a:t>
              </a:r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270375" y="2906713"/>
              <a:ext cx="3968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Conector reto 29"/>
            <p:cNvCxnSpPr/>
            <p:nvPr/>
          </p:nvCxnSpPr>
          <p:spPr bwMode="auto">
            <a:xfrm>
              <a:off x="3384550" y="1772816"/>
              <a:ext cx="222885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 bwMode="auto">
            <a:xfrm>
              <a:off x="3387328" y="3429000"/>
              <a:ext cx="222607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/>
          <p:cNvGrpSpPr/>
          <p:nvPr/>
        </p:nvGrpSpPr>
        <p:grpSpPr>
          <a:xfrm>
            <a:off x="6306368" y="1268413"/>
            <a:ext cx="2258195" cy="2862262"/>
            <a:chOff x="6306368" y="1268413"/>
            <a:chExt cx="2258195" cy="2862262"/>
          </a:xfrm>
        </p:grpSpPr>
        <p:sp>
          <p:nvSpPr>
            <p:cNvPr id="33" name="CaixaDeTexto 32"/>
            <p:cNvSpPr txBox="1"/>
            <p:nvPr/>
          </p:nvSpPr>
          <p:spPr>
            <a:xfrm>
              <a:off x="6311900" y="1268413"/>
              <a:ext cx="2252663" cy="286226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Objeto #3</a:t>
              </a:r>
            </a:p>
            <a:p>
              <a:pPr>
                <a:defRPr/>
              </a:pPr>
              <a:endParaRPr lang="pt-B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pt-BR" dirty="0">
                  <a:solidFill>
                    <a:schemeClr val="tx1"/>
                  </a:solidFill>
                </a:rPr>
                <a:t>nome = “Telma”</a:t>
              </a:r>
            </a:p>
            <a:p>
              <a:pPr>
                <a:defRPr/>
              </a:pPr>
              <a:r>
                <a:rPr lang="pt-BR" dirty="0">
                  <a:solidFill>
                    <a:schemeClr val="tx1"/>
                  </a:solidFill>
                </a:rPr>
                <a:t>idade = 17</a:t>
              </a:r>
            </a:p>
            <a:p>
              <a:pPr>
                <a:defRPr/>
              </a:pPr>
              <a:r>
                <a:rPr lang="pt-BR" dirty="0">
                  <a:solidFill>
                    <a:schemeClr val="tx1"/>
                  </a:solidFill>
                </a:rPr>
                <a:t>sexo = “Feminino”</a:t>
              </a:r>
            </a:p>
            <a:p>
              <a:pPr>
                <a:defRPr/>
              </a:pPr>
              <a:r>
                <a:rPr lang="pt-BR" dirty="0">
                  <a:solidFill>
                    <a:schemeClr val="tx1"/>
                  </a:solidFill>
                </a:rPr>
                <a:t>casa = </a:t>
              </a:r>
            </a:p>
            <a:p>
              <a:pPr>
                <a:defRPr/>
              </a:pPr>
              <a:r>
                <a:rPr lang="pt-BR" dirty="0">
                  <a:solidFill>
                    <a:schemeClr val="tx1"/>
                  </a:solidFill>
                </a:rPr>
                <a:t>carro  = </a:t>
              </a:r>
            </a:p>
            <a:p>
              <a:pPr>
                <a:defRPr/>
              </a:pPr>
              <a:endParaRPr lang="pt-B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pt-BR" dirty="0" err="1">
                  <a:solidFill>
                    <a:schemeClr val="tx1"/>
                  </a:solidFill>
                </a:rPr>
                <a:t>exibirDadosPessoais</a:t>
              </a:r>
              <a:r>
                <a:rPr lang="pt-BR" dirty="0">
                  <a:solidFill>
                    <a:schemeClr val="tx1"/>
                  </a:solidFill>
                </a:rPr>
                <a:t>()</a:t>
              </a:r>
            </a:p>
            <a:p>
              <a:pPr>
                <a:defRPr/>
              </a:pPr>
              <a:r>
                <a:rPr lang="pt-BR" dirty="0" err="1">
                  <a:solidFill>
                    <a:schemeClr val="tx1"/>
                  </a:solidFill>
                </a:rPr>
                <a:t>exibirPatrimonio</a:t>
              </a:r>
              <a:r>
                <a:rPr lang="pt-BR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34" name="Conector reto 33"/>
            <p:cNvCxnSpPr/>
            <p:nvPr/>
          </p:nvCxnSpPr>
          <p:spPr bwMode="auto">
            <a:xfrm>
              <a:off x="6311900" y="1772816"/>
              <a:ext cx="224155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 bwMode="auto">
            <a:xfrm>
              <a:off x="6306368" y="3429000"/>
              <a:ext cx="224708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0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51006" y="2790997"/>
            <a:ext cx="704198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1. ORIENTAÇÃO À OBJETOS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RELAÇÃO ENTRE CLASSES E OBJETOS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6" name="Tex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7870370" cy="2101644"/>
          </a:xfrm>
        </p:spPr>
        <p:txBody>
          <a:bodyPr>
            <a:noAutofit/>
          </a:bodyPr>
          <a:lstStyle/>
          <a:p>
            <a:r>
              <a:rPr lang="en-US" sz="2400" dirty="0"/>
              <a:t>Uma </a:t>
            </a:r>
            <a:r>
              <a:rPr lang="en-US" sz="2400" dirty="0" err="1"/>
              <a:t>classe</a:t>
            </a:r>
            <a:r>
              <a:rPr lang="en-US" sz="2400" dirty="0"/>
              <a:t> é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definição</a:t>
            </a:r>
            <a:r>
              <a:rPr lang="en-US" sz="2400" dirty="0"/>
              <a:t> </a:t>
            </a:r>
            <a:r>
              <a:rPr lang="en-US" sz="2400" dirty="0" err="1"/>
              <a:t>abstrata</a:t>
            </a:r>
            <a:r>
              <a:rPr lang="en-US" sz="2400" dirty="0"/>
              <a:t> de um </a:t>
            </a:r>
            <a:r>
              <a:rPr lang="en-US" sz="2400" dirty="0" err="1"/>
              <a:t>objeto</a:t>
            </a:r>
            <a:endParaRPr lang="en-US" sz="2400" dirty="0"/>
          </a:p>
          <a:p>
            <a:endParaRPr lang="en-US" sz="400" dirty="0"/>
          </a:p>
          <a:p>
            <a:pPr lvl="1"/>
            <a:r>
              <a:rPr lang="en-US" sz="2000" dirty="0" err="1"/>
              <a:t>Ela</a:t>
            </a:r>
            <a:r>
              <a:rPr lang="en-US" sz="2000" dirty="0"/>
              <a:t> define a </a:t>
            </a:r>
            <a:r>
              <a:rPr lang="en-US" sz="2000" dirty="0" err="1"/>
              <a:t>estrutura</a:t>
            </a:r>
            <a:r>
              <a:rPr lang="en-US" sz="2000" dirty="0"/>
              <a:t> e </a:t>
            </a:r>
            <a:r>
              <a:rPr lang="en-US" sz="2000" dirty="0" err="1"/>
              <a:t>comportamento</a:t>
            </a:r>
            <a:r>
              <a:rPr lang="en-US" sz="2000" dirty="0"/>
              <a:t> de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da </a:t>
            </a:r>
            <a:r>
              <a:rPr lang="en-US" sz="2000" dirty="0" err="1"/>
              <a:t>classe</a:t>
            </a:r>
            <a:endParaRPr lang="en-US" sz="2000" dirty="0"/>
          </a:p>
          <a:p>
            <a:pPr lvl="1"/>
            <a:endParaRPr lang="en-US" sz="400" dirty="0"/>
          </a:p>
          <a:p>
            <a:pPr lvl="1"/>
            <a:r>
              <a:rPr lang="en-US" sz="2000" dirty="0" err="1"/>
              <a:t>Ela</a:t>
            </a:r>
            <a:r>
              <a:rPr lang="en-US" sz="2000" dirty="0"/>
              <a:t> serve </a:t>
            </a:r>
            <a:r>
              <a:rPr lang="en-US" sz="2000" dirty="0" err="1"/>
              <a:t>como</a:t>
            </a:r>
            <a:r>
              <a:rPr lang="en-US" sz="2000" dirty="0"/>
              <a:t> um </a:t>
            </a:r>
            <a:r>
              <a:rPr lang="en-US" sz="2000" dirty="0" err="1"/>
              <a:t>modelo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a </a:t>
            </a:r>
            <a:r>
              <a:rPr lang="en-US" sz="2000" dirty="0" err="1"/>
              <a:t>criação</a:t>
            </a:r>
            <a:r>
              <a:rPr lang="en-US" sz="2000" dirty="0"/>
              <a:t> de </a:t>
            </a:r>
            <a:r>
              <a:rPr lang="en-US" sz="2000" dirty="0" err="1"/>
              <a:t>objetos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Classes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coleções</a:t>
            </a:r>
            <a:r>
              <a:rPr lang="en-US" sz="2400" dirty="0"/>
              <a:t> de </a:t>
            </a:r>
            <a:r>
              <a:rPr lang="en-US" sz="2400" dirty="0" err="1"/>
              <a:t>objetos</a:t>
            </a: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sz="1100" dirty="0" err="1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3921283" y="4881805"/>
            <a:ext cx="1295400" cy="0"/>
          </a:xfrm>
          <a:prstGeom prst="line">
            <a:avLst/>
          </a:prstGeom>
          <a:ln w="12700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>
              <a:solidFill>
                <a:schemeClr val="bg2"/>
              </a:solidFill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1483" y="3945180"/>
            <a:ext cx="814387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170" y="4665905"/>
            <a:ext cx="817563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06845" y="5240580"/>
            <a:ext cx="85407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3305" y="3735315"/>
            <a:ext cx="2603402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694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RELAÇÃO ENTRE CLASSES E OBJETOS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6" name="Tex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7870370" cy="21016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/>
              <a:t>Atributos</a:t>
            </a:r>
            <a:r>
              <a:rPr lang="en-US" sz="2400" b="1" dirty="0"/>
              <a:t> </a:t>
            </a:r>
            <a:r>
              <a:rPr lang="en-US" sz="2400" b="1" dirty="0" err="1"/>
              <a:t>em</a:t>
            </a:r>
            <a:r>
              <a:rPr lang="en-US" sz="2400" b="1" dirty="0"/>
              <a:t> classes e </a:t>
            </a:r>
            <a:r>
              <a:rPr lang="en-US" sz="2400" b="1" dirty="0" err="1"/>
              <a:t>objetos</a:t>
            </a:r>
            <a:r>
              <a:rPr lang="en-US" sz="2400" b="1" dirty="0"/>
              <a:t> </a:t>
            </a:r>
            <a:endParaRPr lang="en-US" sz="400" b="1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3" y="3154254"/>
            <a:ext cx="2763837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4"/>
          <p:cNvSpPr>
            <a:spLocks noChangeShapeType="1"/>
          </p:cNvSpPr>
          <p:nvPr/>
        </p:nvSpPr>
        <p:spPr bwMode="auto">
          <a:xfrm flipH="1">
            <a:off x="1617663" y="2520841"/>
            <a:ext cx="1587" cy="668338"/>
          </a:xfrm>
          <a:prstGeom prst="line">
            <a:avLst/>
          </a:prstGeom>
          <a:ln w="7620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217613" y="2128729"/>
            <a:ext cx="808037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pPr>
              <a:defRPr/>
            </a:pPr>
            <a:r>
              <a:rPr lang="en-US" b="1" dirty="0" err="1">
                <a:latin typeface="+mn-lt"/>
              </a:rPr>
              <a:t>Classe</a:t>
            </a:r>
            <a:endParaRPr lang="en-US" b="1" dirty="0">
              <a:latin typeface="+mn-lt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7761288" y="4225816"/>
            <a:ext cx="96361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pPr>
              <a:defRPr/>
            </a:pPr>
            <a:r>
              <a:rPr lang="en-US" b="1" dirty="0" err="1">
                <a:latin typeface="+mn-lt"/>
              </a:rPr>
              <a:t>Objetos</a:t>
            </a:r>
            <a:endParaRPr lang="en-US" b="1" dirty="0">
              <a:latin typeface="+mn-lt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7081838" y="4603641"/>
            <a:ext cx="746125" cy="731838"/>
          </a:xfrm>
          <a:prstGeom prst="line">
            <a:avLst/>
          </a:prstGeom>
          <a:ln w="7620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7164388" y="3463816"/>
            <a:ext cx="663575" cy="822325"/>
          </a:xfrm>
          <a:prstGeom prst="line">
            <a:avLst/>
          </a:prstGeom>
          <a:ln w="7620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95700" y="2416066"/>
            <a:ext cx="3370263" cy="387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94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DEFINIÇÃO – ORIENTAÇÃO À OBJETOS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5368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Um conjunto de princípios (abstração, encapsulamento, polimorfismo) guiando a construção do software, em conjunto com linguagens, bancos de dados e outras ferramentas que suportam esses princípios. </a:t>
            </a:r>
          </a:p>
          <a:p>
            <a:pPr marL="0" indent="0" algn="just">
              <a:buNone/>
            </a:pPr>
            <a:r>
              <a:rPr lang="pt-BR" sz="2800" i="1" dirty="0"/>
              <a:t>(</a:t>
            </a:r>
            <a:r>
              <a:rPr lang="pt-BR" sz="2800" i="1" dirty="0" err="1"/>
              <a:t>Object</a:t>
            </a:r>
            <a:r>
              <a:rPr lang="pt-BR" sz="2800" i="1" dirty="0"/>
              <a:t> Technology - A </a:t>
            </a:r>
            <a:r>
              <a:rPr lang="pt-BR" sz="2800" i="1" dirty="0" err="1"/>
              <a:t>Manager’s</a:t>
            </a:r>
            <a:r>
              <a:rPr lang="pt-BR" sz="2800" i="1" dirty="0"/>
              <a:t> </a:t>
            </a:r>
            <a:r>
              <a:rPr lang="pt-BR" sz="2800" i="1" dirty="0" err="1"/>
              <a:t>Guide</a:t>
            </a:r>
            <a:r>
              <a:rPr lang="pt-BR" sz="2800" i="1" dirty="0"/>
              <a:t>, Taylor, 1997.)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70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HISTÓRIA – ORIENTAÇÃO À OBJETOS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Seta entalhada para a direita 12"/>
          <p:cNvSpPr/>
          <p:nvPr/>
        </p:nvSpPr>
        <p:spPr>
          <a:xfrm>
            <a:off x="993276" y="2743612"/>
            <a:ext cx="7776864" cy="187220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upo 15"/>
          <p:cNvGrpSpPr/>
          <p:nvPr/>
        </p:nvGrpSpPr>
        <p:grpSpPr>
          <a:xfrm>
            <a:off x="1128169" y="1309960"/>
            <a:ext cx="1200418" cy="1872208"/>
            <a:chOff x="108012" y="0"/>
            <a:chExt cx="1200418" cy="1872208"/>
          </a:xfrm>
        </p:grpSpPr>
        <p:sp>
          <p:nvSpPr>
            <p:cNvPr id="43" name="Retângulo 42"/>
            <p:cNvSpPr/>
            <p:nvPr/>
          </p:nvSpPr>
          <p:spPr>
            <a:xfrm>
              <a:off x="108012" y="0"/>
              <a:ext cx="1200418" cy="187220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etângulo 43"/>
            <p:cNvSpPr/>
            <p:nvPr/>
          </p:nvSpPr>
          <p:spPr>
            <a:xfrm>
              <a:off x="108012" y="0"/>
              <a:ext cx="1200418" cy="1872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b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kern="1200" dirty="0">
                  <a:solidFill>
                    <a:schemeClr val="tx1"/>
                  </a:solidFill>
                </a:rPr>
                <a:t>1966</a:t>
              </a:r>
              <a:br>
                <a:rPr lang="pt-BR" sz="1500" b="1" kern="1200" dirty="0">
                  <a:solidFill>
                    <a:schemeClr val="tx1"/>
                  </a:solidFill>
                </a:rPr>
              </a:br>
              <a:r>
                <a:rPr lang="pt-BR" sz="1500" b="1" kern="1200" dirty="0">
                  <a:solidFill>
                    <a:schemeClr val="tx1"/>
                  </a:solidFill>
                </a:rPr>
                <a:t>Simula 67</a:t>
              </a:r>
            </a:p>
          </p:txBody>
        </p:sp>
      </p:grpSp>
      <p:sp>
        <p:nvSpPr>
          <p:cNvPr id="18" name="Elipse 17"/>
          <p:cNvSpPr/>
          <p:nvPr/>
        </p:nvSpPr>
        <p:spPr>
          <a:xfrm>
            <a:off x="1494350" y="3416194"/>
            <a:ext cx="468052" cy="468052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o 18"/>
          <p:cNvGrpSpPr/>
          <p:nvPr/>
        </p:nvGrpSpPr>
        <p:grpSpPr>
          <a:xfrm>
            <a:off x="2270045" y="4118272"/>
            <a:ext cx="1190929" cy="1872208"/>
            <a:chOff x="1249888" y="2808312"/>
            <a:chExt cx="1190929" cy="1872208"/>
          </a:xfrm>
        </p:grpSpPr>
        <p:sp>
          <p:nvSpPr>
            <p:cNvPr id="41" name="Retângulo 40"/>
            <p:cNvSpPr/>
            <p:nvPr/>
          </p:nvSpPr>
          <p:spPr>
            <a:xfrm>
              <a:off x="1249888" y="2808312"/>
              <a:ext cx="919325" cy="187220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etângulo 41"/>
            <p:cNvSpPr/>
            <p:nvPr/>
          </p:nvSpPr>
          <p:spPr>
            <a:xfrm>
              <a:off x="1249888" y="2808312"/>
              <a:ext cx="1190929" cy="1872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kern="1200" dirty="0">
                  <a:solidFill>
                    <a:schemeClr val="tx1"/>
                  </a:solidFill>
                </a:rPr>
                <a:t>1972 </a:t>
              </a:r>
              <a:r>
                <a:rPr lang="pt-BR" sz="1500" b="1" kern="1200" dirty="0" err="1">
                  <a:solidFill>
                    <a:schemeClr val="tx1"/>
                  </a:solidFill>
                </a:rPr>
                <a:t>Smalltalk</a:t>
              </a:r>
              <a:endParaRPr lang="pt-BR" sz="1500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Elipse 19"/>
          <p:cNvSpPr/>
          <p:nvPr/>
        </p:nvSpPr>
        <p:spPr>
          <a:xfrm>
            <a:off x="2495682" y="3416194"/>
            <a:ext cx="468052" cy="468052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1" name="Grupo 20"/>
          <p:cNvGrpSpPr/>
          <p:nvPr/>
        </p:nvGrpSpPr>
        <p:grpSpPr>
          <a:xfrm>
            <a:off x="3235337" y="1309960"/>
            <a:ext cx="919325" cy="1872208"/>
            <a:chOff x="2215180" y="0"/>
            <a:chExt cx="919325" cy="1872208"/>
          </a:xfrm>
        </p:grpSpPr>
        <p:sp>
          <p:nvSpPr>
            <p:cNvPr id="39" name="Retângulo 38"/>
            <p:cNvSpPr/>
            <p:nvPr/>
          </p:nvSpPr>
          <p:spPr>
            <a:xfrm>
              <a:off x="2215180" y="0"/>
              <a:ext cx="919325" cy="187220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etângulo 39"/>
            <p:cNvSpPr/>
            <p:nvPr/>
          </p:nvSpPr>
          <p:spPr>
            <a:xfrm>
              <a:off x="2215180" y="0"/>
              <a:ext cx="919325" cy="1872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b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kern="1200" dirty="0">
                  <a:solidFill>
                    <a:schemeClr val="tx1"/>
                  </a:solidFill>
                </a:rPr>
                <a:t>1983</a:t>
              </a:r>
              <a:br>
                <a:rPr lang="pt-BR" sz="1500" b="1" kern="1200" dirty="0">
                  <a:solidFill>
                    <a:schemeClr val="tx1"/>
                  </a:solidFill>
                </a:rPr>
              </a:br>
              <a:r>
                <a:rPr lang="pt-BR" sz="1500" b="1" kern="1200" dirty="0">
                  <a:solidFill>
                    <a:schemeClr val="tx1"/>
                  </a:solidFill>
                </a:rPr>
                <a:t>C++</a:t>
              </a:r>
            </a:p>
          </p:txBody>
        </p:sp>
      </p:grpSp>
      <p:sp>
        <p:nvSpPr>
          <p:cNvPr id="22" name="Elipse 21"/>
          <p:cNvSpPr/>
          <p:nvPr/>
        </p:nvSpPr>
        <p:spPr>
          <a:xfrm>
            <a:off x="3460974" y="3416194"/>
            <a:ext cx="468052" cy="468052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o 22"/>
          <p:cNvGrpSpPr/>
          <p:nvPr/>
        </p:nvGrpSpPr>
        <p:grpSpPr>
          <a:xfrm>
            <a:off x="4200629" y="4118272"/>
            <a:ext cx="919325" cy="1872208"/>
            <a:chOff x="3180472" y="2808312"/>
            <a:chExt cx="919325" cy="1872208"/>
          </a:xfrm>
        </p:grpSpPr>
        <p:sp>
          <p:nvSpPr>
            <p:cNvPr id="37" name="Retângulo 36"/>
            <p:cNvSpPr/>
            <p:nvPr/>
          </p:nvSpPr>
          <p:spPr>
            <a:xfrm>
              <a:off x="3180472" y="2808312"/>
              <a:ext cx="919325" cy="187220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etângulo 37"/>
            <p:cNvSpPr/>
            <p:nvPr/>
          </p:nvSpPr>
          <p:spPr>
            <a:xfrm>
              <a:off x="3180472" y="2808312"/>
              <a:ext cx="919325" cy="1872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kern="1200" dirty="0">
                  <a:solidFill>
                    <a:schemeClr val="tx1"/>
                  </a:solidFill>
                </a:rPr>
                <a:t>1995 Java</a:t>
              </a:r>
            </a:p>
          </p:txBody>
        </p:sp>
      </p:grpSp>
      <p:sp>
        <p:nvSpPr>
          <p:cNvPr id="24" name="Elipse 23"/>
          <p:cNvSpPr/>
          <p:nvPr/>
        </p:nvSpPr>
        <p:spPr>
          <a:xfrm>
            <a:off x="4426266" y="3416194"/>
            <a:ext cx="468052" cy="468052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5" name="Grupo 24"/>
          <p:cNvGrpSpPr/>
          <p:nvPr/>
        </p:nvGrpSpPr>
        <p:grpSpPr>
          <a:xfrm>
            <a:off x="5165921" y="1309960"/>
            <a:ext cx="919325" cy="1872208"/>
            <a:chOff x="4145764" y="0"/>
            <a:chExt cx="919325" cy="1872208"/>
          </a:xfrm>
        </p:grpSpPr>
        <p:sp>
          <p:nvSpPr>
            <p:cNvPr id="35" name="Retângulo 34"/>
            <p:cNvSpPr/>
            <p:nvPr/>
          </p:nvSpPr>
          <p:spPr>
            <a:xfrm>
              <a:off x="4145764" y="0"/>
              <a:ext cx="919325" cy="187220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etângulo 35"/>
            <p:cNvSpPr/>
            <p:nvPr/>
          </p:nvSpPr>
          <p:spPr>
            <a:xfrm>
              <a:off x="4145764" y="0"/>
              <a:ext cx="919325" cy="1872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b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kern="1200" dirty="0">
                  <a:solidFill>
                    <a:schemeClr val="tx1"/>
                  </a:solidFill>
                </a:rPr>
                <a:t>1997 UML</a:t>
              </a:r>
            </a:p>
          </p:txBody>
        </p:sp>
      </p:grpSp>
      <p:sp>
        <p:nvSpPr>
          <p:cNvPr id="26" name="Elipse 25"/>
          <p:cNvSpPr/>
          <p:nvPr/>
        </p:nvSpPr>
        <p:spPr>
          <a:xfrm>
            <a:off x="5391558" y="3416194"/>
            <a:ext cx="468052" cy="46805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7" name="Grupo 26"/>
          <p:cNvGrpSpPr/>
          <p:nvPr/>
        </p:nvGrpSpPr>
        <p:grpSpPr>
          <a:xfrm>
            <a:off x="6131213" y="4118272"/>
            <a:ext cx="919325" cy="1872208"/>
            <a:chOff x="5111056" y="2808312"/>
            <a:chExt cx="919325" cy="1872208"/>
          </a:xfrm>
        </p:grpSpPr>
        <p:sp>
          <p:nvSpPr>
            <p:cNvPr id="33" name="Retângulo 32"/>
            <p:cNvSpPr/>
            <p:nvPr/>
          </p:nvSpPr>
          <p:spPr>
            <a:xfrm>
              <a:off x="5111056" y="2808312"/>
              <a:ext cx="919325" cy="187220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tângulo 33"/>
            <p:cNvSpPr/>
            <p:nvPr/>
          </p:nvSpPr>
          <p:spPr>
            <a:xfrm>
              <a:off x="5111056" y="2808312"/>
              <a:ext cx="919325" cy="1872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kern="1200" dirty="0">
                  <a:solidFill>
                    <a:schemeClr val="tx1"/>
                  </a:solidFill>
                </a:rPr>
                <a:t>2000</a:t>
              </a:r>
              <a:br>
                <a:rPr lang="pt-BR" sz="1500" b="1" kern="1200" dirty="0">
                  <a:solidFill>
                    <a:schemeClr val="tx1"/>
                  </a:solidFill>
                </a:rPr>
              </a:br>
              <a:r>
                <a:rPr lang="pt-BR" sz="1500" b="1" kern="1200" dirty="0">
                  <a:solidFill>
                    <a:schemeClr val="tx1"/>
                  </a:solidFill>
                </a:rPr>
                <a:t>C#</a:t>
              </a:r>
            </a:p>
          </p:txBody>
        </p:sp>
      </p:grpSp>
      <p:sp>
        <p:nvSpPr>
          <p:cNvPr id="28" name="Elipse 27"/>
          <p:cNvSpPr/>
          <p:nvPr/>
        </p:nvSpPr>
        <p:spPr>
          <a:xfrm>
            <a:off x="6356849" y="3416194"/>
            <a:ext cx="468052" cy="468052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9" name="Grupo 28"/>
          <p:cNvGrpSpPr/>
          <p:nvPr/>
        </p:nvGrpSpPr>
        <p:grpSpPr>
          <a:xfrm>
            <a:off x="7096505" y="1309960"/>
            <a:ext cx="919325" cy="1872208"/>
            <a:chOff x="6076348" y="0"/>
            <a:chExt cx="919325" cy="1872208"/>
          </a:xfrm>
        </p:grpSpPr>
        <p:sp>
          <p:nvSpPr>
            <p:cNvPr id="31" name="Retângulo 30"/>
            <p:cNvSpPr/>
            <p:nvPr/>
          </p:nvSpPr>
          <p:spPr>
            <a:xfrm>
              <a:off x="6076348" y="0"/>
              <a:ext cx="919325" cy="187220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etângulo 31"/>
            <p:cNvSpPr/>
            <p:nvPr/>
          </p:nvSpPr>
          <p:spPr>
            <a:xfrm>
              <a:off x="6076348" y="0"/>
              <a:ext cx="919325" cy="1872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b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b="1" kern="1200" dirty="0">
                  <a:solidFill>
                    <a:schemeClr val="tx1"/>
                  </a:solidFill>
                </a:rPr>
                <a:t>2005 UML2</a:t>
              </a:r>
            </a:p>
          </p:txBody>
        </p:sp>
      </p:grpSp>
      <p:sp>
        <p:nvSpPr>
          <p:cNvPr id="30" name="Elipse 29"/>
          <p:cNvSpPr/>
          <p:nvPr/>
        </p:nvSpPr>
        <p:spPr>
          <a:xfrm>
            <a:off x="7322141" y="3416194"/>
            <a:ext cx="468052" cy="46805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3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O QUE É UM MODELO VISUAL?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53680" cy="5825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Um modelo é simplificação da realidade.</a:t>
            </a:r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055" y="2749017"/>
            <a:ext cx="3029346" cy="201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ta para a direita 14"/>
          <p:cNvSpPr/>
          <p:nvPr/>
        </p:nvSpPr>
        <p:spPr bwMode="auto">
          <a:xfrm>
            <a:off x="3928359" y="3419179"/>
            <a:ext cx="678466" cy="66086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Square721 BT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5" y="2683070"/>
            <a:ext cx="3029346" cy="20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8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PERGUNTA…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53680" cy="582561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2400" dirty="0"/>
              <a:t>É possível construir um prédio sem a maquete, as plantas, a estruturação total de elétrica, gás e hidráulica?</a:t>
            </a:r>
          </a:p>
          <a:p>
            <a:pPr marL="0" indent="0" algn="just">
              <a:buNone/>
              <a:defRPr/>
            </a:pPr>
            <a:endParaRPr lang="pt-BR" sz="2400" dirty="0"/>
          </a:p>
          <a:p>
            <a:pPr marL="0" indent="0" algn="just">
              <a:buNone/>
              <a:defRPr/>
            </a:pPr>
            <a:endParaRPr lang="pt-BR" sz="2400" dirty="0"/>
          </a:p>
          <a:p>
            <a:pPr marL="0" indent="0" algn="just">
              <a:buNone/>
              <a:defRPr/>
            </a:pPr>
            <a:r>
              <a:rPr lang="pt-BR" sz="2400" dirty="0"/>
              <a:t>Sim é possível(</a:t>
            </a:r>
            <a:r>
              <a:rPr lang="pt-BR" sz="2400" dirty="0" err="1"/>
              <a:t>heheh</a:t>
            </a:r>
            <a:r>
              <a:rPr lang="pt-BR" sz="2400" dirty="0"/>
              <a:t>), mas </a:t>
            </a:r>
            <a:r>
              <a:rPr lang="pt-BR" sz="1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sz="2400" dirty="0"/>
              <a:t> faça isto!</a:t>
            </a:r>
          </a:p>
          <a:p>
            <a:pPr marL="0" indent="0" algn="just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400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SENÃO…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4" y="1312605"/>
            <a:ext cx="7363756" cy="523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73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SENÃO…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8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9" y="1401096"/>
            <a:ext cx="7545501" cy="515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5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SENÃO…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8" y="1297708"/>
            <a:ext cx="7526191" cy="525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25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SENÃO…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8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67514"/>
            <a:ext cx="7483792" cy="538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1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2879725" eaLnBrk="1" hangingPunct="1">
              <a:defRPr/>
            </a:pPr>
            <a:r>
              <a:rPr lang="pt-BR" dirty="0"/>
              <a:t>Identificar o que é Orientação a Objetos</a:t>
            </a:r>
          </a:p>
          <a:p>
            <a:pPr marL="2687638" indent="-3175">
              <a:tabLst>
                <a:tab pos="2684463" algn="l"/>
              </a:tabLst>
            </a:pPr>
            <a:r>
              <a:rPr lang="pt-BR" dirty="0"/>
              <a:t> </a:t>
            </a:r>
            <a:r>
              <a:rPr lang="pt-BR" sz="2800" dirty="0"/>
              <a:t>Introdução à Orientação a Objetos</a:t>
            </a:r>
          </a:p>
          <a:p>
            <a:pPr marL="3233738" lvl="1" indent="-3175" defTabSz="855663">
              <a:tabLst>
                <a:tab pos="2506663" algn="l"/>
              </a:tabLst>
            </a:pPr>
            <a:r>
              <a:rPr lang="pt-BR" dirty="0"/>
              <a:t> </a:t>
            </a:r>
            <a:r>
              <a:rPr lang="pt-BR" sz="2400" dirty="0"/>
              <a:t>Definição</a:t>
            </a:r>
          </a:p>
          <a:p>
            <a:pPr marL="3233738" lvl="1" indent="-3175" defTabSz="855663">
              <a:tabLst>
                <a:tab pos="2506663" algn="l"/>
              </a:tabLst>
            </a:pPr>
            <a:r>
              <a:rPr lang="pt-BR" sz="2400" dirty="0"/>
              <a:t> História</a:t>
            </a:r>
          </a:p>
          <a:p>
            <a:pPr marL="342900" lvl="1" indent="-342900">
              <a:buFont typeface="Arial"/>
              <a:buChar char="•"/>
              <a:defRPr/>
            </a:pPr>
            <a:r>
              <a:rPr lang="pt-BR" sz="3200" dirty="0"/>
              <a:t>A importância da Modelagem Visual</a:t>
            </a:r>
          </a:p>
          <a:p>
            <a:pPr>
              <a:defRPr/>
            </a:pPr>
            <a:r>
              <a:rPr lang="pt-BR" dirty="0"/>
              <a:t>Classes e Atributos</a:t>
            </a:r>
          </a:p>
          <a:p>
            <a:pPr eaLnBrk="1" hangingPunct="1">
              <a:defRPr/>
            </a:pPr>
            <a:r>
              <a:rPr lang="pt-BR" dirty="0"/>
              <a:t>Descanso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/>
          </a:p>
        </p:txBody>
      </p:sp>
      <p:sp>
        <p:nvSpPr>
          <p:cNvPr id="3" name="AutoShape 4"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42291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42291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200" name="Picture 8" descr="http://www.diocesecaraguatatuba.com.br/wp-content/uploads/2015/01/agenda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1" y="1416518"/>
            <a:ext cx="2436762" cy="234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2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SENÃO…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4" y="1230266"/>
            <a:ext cx="7363755" cy="53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14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SENÃO…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8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9" y="1223963"/>
            <a:ext cx="7545501" cy="532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4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SENÃO…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 descr="falta-de-planejamento-5637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8" y="1297859"/>
            <a:ext cx="7473501" cy="524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0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SENÃO…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8" name="Imagem 7" descr="falta-de-planejamento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8" y="1320184"/>
            <a:ext cx="7545501" cy="539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77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POR QUE PRECISAMOS DE UM MODELO VISUAL?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53680" cy="4525963"/>
          </a:xfrm>
        </p:spPr>
        <p:txBody>
          <a:bodyPr>
            <a:noAutofit/>
          </a:bodyPr>
          <a:lstStyle/>
          <a:p>
            <a:pPr algn="just"/>
            <a:r>
              <a:rPr lang="pt-BR" sz="2000" b="1" dirty="0"/>
              <a:t>Modelagem atinge quatro objetivos:</a:t>
            </a:r>
          </a:p>
          <a:p>
            <a:pPr lvl="1" algn="just"/>
            <a:r>
              <a:rPr lang="pt-BR" sz="1600" dirty="0"/>
              <a:t>Ajuda a visualizar um sistema como deseja que ele seja </a:t>
            </a:r>
          </a:p>
          <a:p>
            <a:pPr lvl="1" algn="just"/>
            <a:r>
              <a:rPr lang="pt-BR" sz="1600" dirty="0"/>
              <a:t>Permite especificar a estrutura ou o comportamento de um sistema</a:t>
            </a:r>
          </a:p>
          <a:p>
            <a:pPr lvl="1" algn="just"/>
            <a:r>
              <a:rPr lang="pt-BR" sz="1600" dirty="0"/>
              <a:t>Disponibiliza um modelo que orienta na construção de um sistema</a:t>
            </a:r>
          </a:p>
          <a:p>
            <a:pPr lvl="1" algn="just"/>
            <a:r>
              <a:rPr lang="pt-BR" sz="1600" dirty="0"/>
              <a:t>Documenta as decisões realizadas</a:t>
            </a:r>
          </a:p>
          <a:p>
            <a:pPr algn="just"/>
            <a:r>
              <a:rPr lang="pt-BR" sz="2000" b="1" dirty="0"/>
              <a:t>Os modelos de sistemas são construídos porque não é possível compreender o sistema em sua totalidade</a:t>
            </a:r>
          </a:p>
          <a:p>
            <a:pPr algn="just"/>
            <a:r>
              <a:rPr lang="pt-BR" sz="2000" b="1" dirty="0"/>
              <a:t>Os modelos são construídos para melhor entendimento do sistema que está sendo desenvolvido</a:t>
            </a:r>
          </a:p>
          <a:p>
            <a:pPr algn="just"/>
            <a:r>
              <a:rPr lang="pt-BR" sz="2000" b="1" dirty="0"/>
              <a:t>Analogia: </a:t>
            </a:r>
          </a:p>
          <a:p>
            <a:pPr lvl="1" algn="just"/>
            <a:r>
              <a:rPr lang="pt-BR" sz="1600" dirty="0"/>
              <a:t>É possível construir um prédio sem a maquete, as plantas, a estruturação total de elétrica, gás e hidráulica?</a:t>
            </a:r>
          </a:p>
          <a:p>
            <a:pPr algn="just"/>
            <a:endParaRPr lang="pt-BR" sz="400" dirty="0"/>
          </a:p>
          <a:p>
            <a:pPr lvl="1" algn="just"/>
            <a:r>
              <a:rPr lang="pt-BR" sz="1600" dirty="0"/>
              <a:t>É possível viajar sem nenhum mapa do local do qual irá?</a:t>
            </a:r>
          </a:p>
          <a:p>
            <a:pPr marL="457200" lvl="1" indent="0" algn="just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110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A IMPORTÂNCIA DA MODELAGEM…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802734" y="5353731"/>
            <a:ext cx="1477777" cy="35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sz="1600" b="1">
                <a:latin typeface="+mn-lt"/>
              </a:rPr>
              <a:t>Avião de papel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066759" y="5353731"/>
            <a:ext cx="1236621" cy="35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sz="1600" b="1">
                <a:latin typeface="+mn-lt"/>
              </a:rPr>
              <a:t>Avião à Jato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1477296" y="2262187"/>
            <a:ext cx="5867400" cy="0"/>
          </a:xfrm>
          <a:prstGeom prst="line">
            <a:avLst/>
          </a:prstGeom>
          <a:ln w="76200">
            <a:headEnd type="triangl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endParaRPr lang="pt-BR" sz="1600" b="1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31159" y="1671545"/>
            <a:ext cx="1814599" cy="35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sz="1600" b="1" dirty="0">
                <a:latin typeface="+mn-lt"/>
              </a:rPr>
              <a:t>Menos Importante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545712" y="1671545"/>
            <a:ext cx="1641475" cy="35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sz="1600" b="1">
                <a:latin typeface="+mn-lt"/>
              </a:rPr>
              <a:t>Mais Importante</a:t>
            </a: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96" y="3720987"/>
            <a:ext cx="25908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296" y="3186794"/>
            <a:ext cx="2895600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35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POR ISSO É COMUM…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773238"/>
            <a:ext cx="3881437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844675"/>
            <a:ext cx="39147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773238"/>
            <a:ext cx="4032250" cy="39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844675"/>
            <a:ext cx="403542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844675"/>
            <a:ext cx="39751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844675"/>
            <a:ext cx="4014788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844675"/>
            <a:ext cx="3862387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916113"/>
            <a:ext cx="39179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060575"/>
            <a:ext cx="3816350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133600"/>
            <a:ext cx="38004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133600"/>
            <a:ext cx="4032250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989138"/>
            <a:ext cx="3529013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14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DESCANSO 1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6" name="Tex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7870370" cy="2101644"/>
          </a:xfrm>
        </p:spPr>
        <p:txBody>
          <a:bodyPr>
            <a:noAutofit/>
          </a:bodyPr>
          <a:lstStyle/>
          <a:p>
            <a:r>
              <a:rPr lang="pt-BR" sz="2800" dirty="0"/>
              <a:t>Represente graficamente as classes de forma que elas que abstraiam:</a:t>
            </a:r>
          </a:p>
          <a:p>
            <a:endParaRPr lang="pt-BR" sz="500" dirty="0"/>
          </a:p>
          <a:p>
            <a:pPr lvl="1"/>
            <a:r>
              <a:rPr lang="pt-BR" sz="2400" dirty="0"/>
              <a:t>Um candidato - no contexto de uma agência de empregos</a:t>
            </a:r>
          </a:p>
          <a:p>
            <a:endParaRPr lang="pt-BR" sz="500" dirty="0"/>
          </a:p>
          <a:p>
            <a:pPr lvl="1"/>
            <a:r>
              <a:rPr lang="pt-BR" sz="2400" dirty="0"/>
              <a:t>Um médico - no contexto de um hospital</a:t>
            </a:r>
          </a:p>
          <a:p>
            <a:endParaRPr lang="pt-BR" sz="500" dirty="0"/>
          </a:p>
          <a:p>
            <a:pPr lvl="1"/>
            <a:r>
              <a:rPr lang="pt-BR" sz="2400" dirty="0"/>
              <a:t>Um piloto - no contexto de uma corrida de Fórmula 1</a:t>
            </a:r>
          </a:p>
          <a:p>
            <a:endParaRPr lang="pt-BR" sz="2800" dirty="0"/>
          </a:p>
          <a:p>
            <a:r>
              <a:rPr lang="pt-BR" sz="2800" dirty="0"/>
              <a:t>Apresente de forma gráfica uma instância(objeto) de cada classe definida anteriormente</a:t>
            </a:r>
          </a:p>
        </p:txBody>
      </p:sp>
      <p:pic>
        <p:nvPicPr>
          <p:cNvPr id="9218" name="Picture 2" descr="http://www.ibahia.com/a/blogs/corrida/files/2013/01/descanso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33" y="302281"/>
            <a:ext cx="2857500" cy="131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18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DESCANSO - </a:t>
            </a:r>
            <a:r>
              <a:rPr lang="en-US" sz="2800" dirty="0" err="1">
                <a:solidFill>
                  <a:srgbClr val="303030"/>
                </a:solidFill>
                <a:latin typeface="Gotham-Bold"/>
                <a:cs typeface="Gotham-Book"/>
              </a:rPr>
              <a:t>Resultado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9218" name="Picture 2" descr="http://www.ibahia.com/a/blogs/corrida/files/2013/01/descanso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33" y="302281"/>
            <a:ext cx="2857500" cy="131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A7C3B-F873-4E4F-93F1-3E0789934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3A5A66-0F28-4B40-BA0B-26977FBBE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889" y="1615663"/>
            <a:ext cx="6051844" cy="44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5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O que </a:t>
            </a:r>
            <a:r>
              <a:rPr lang="pt-BR" sz="2800" b="1" dirty="0">
                <a:solidFill>
                  <a:srgbClr val="FF0000"/>
                </a:solidFill>
              </a:rPr>
              <a:t>NÃO</a:t>
            </a:r>
            <a:r>
              <a:rPr lang="pt-BR" sz="2800" dirty="0"/>
              <a:t> é Programação Orientada a Objetos?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094271" y="214719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4000" dirty="0">
                <a:hlinkClick r:id="rId3"/>
              </a:rPr>
              <a:t>O que não é OO...</a:t>
            </a:r>
            <a:endParaRPr lang="pt-BR" sz="4000" dirty="0"/>
          </a:p>
        </p:txBody>
      </p:sp>
      <p:pic>
        <p:nvPicPr>
          <p:cNvPr id="1026" name="Picture 2" descr="http://4.bp.blogspot.com/-PJoiPb6FC1E/URK4f7eIY4I/AAAAAAAAALo/DZvAtb3g-Bk/s1600/sem%20nom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0" y="3258952"/>
            <a:ext cx="2594102" cy="288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1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60" y="2447970"/>
            <a:ext cx="460248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b="1" dirty="0">
                <a:solidFill>
                  <a:srgbClr val="000000"/>
                </a:solidFill>
              </a:rPr>
              <a:t>Java 2 </a:t>
            </a:r>
            <a:r>
              <a:rPr lang="en-GB" b="1" dirty="0" err="1">
                <a:solidFill>
                  <a:srgbClr val="000000"/>
                </a:solidFill>
              </a:rPr>
              <a:t>Aprenda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b="1" dirty="0" err="1">
                <a:solidFill>
                  <a:srgbClr val="000000"/>
                </a:solidFill>
              </a:rPr>
              <a:t>em</a:t>
            </a:r>
            <a:r>
              <a:rPr lang="en-GB" b="1" dirty="0">
                <a:solidFill>
                  <a:srgbClr val="000000"/>
                </a:solidFill>
              </a:rPr>
              <a:t> 21 </a:t>
            </a:r>
            <a:r>
              <a:rPr lang="en-GB" b="1" dirty="0" err="1">
                <a:solidFill>
                  <a:srgbClr val="000000"/>
                </a:solidFill>
              </a:rPr>
              <a:t>dias</a:t>
            </a:r>
            <a:endParaRPr lang="en-GB" b="1" dirty="0">
              <a:solidFill>
                <a:srgbClr val="000000"/>
              </a:solidFill>
            </a:endParaRPr>
          </a:p>
          <a:p>
            <a:pPr lvl="1"/>
            <a:r>
              <a:rPr lang="en-GB" dirty="0">
                <a:solidFill>
                  <a:srgbClr val="000000"/>
                </a:solidFill>
              </a:rPr>
              <a:t>    » Rogers </a:t>
            </a:r>
            <a:r>
              <a:rPr lang="en-GB" dirty="0" err="1">
                <a:solidFill>
                  <a:srgbClr val="000000"/>
                </a:solidFill>
              </a:rPr>
              <a:t>Cadenhead</a:t>
            </a:r>
            <a:r>
              <a:rPr lang="en-GB" dirty="0">
                <a:solidFill>
                  <a:srgbClr val="000000"/>
                </a:solidFill>
              </a:rPr>
              <a:t>, Laura Lemay - </a:t>
            </a:r>
            <a:r>
              <a:rPr lang="en-GB" dirty="0" err="1">
                <a:solidFill>
                  <a:srgbClr val="000000"/>
                </a:solidFill>
              </a:rPr>
              <a:t>Editora</a:t>
            </a:r>
            <a:r>
              <a:rPr lang="en-GB" dirty="0">
                <a:solidFill>
                  <a:srgbClr val="000000"/>
                </a:solidFill>
              </a:rPr>
              <a:t> Campus</a:t>
            </a:r>
          </a:p>
          <a:p>
            <a:pPr lvl="1"/>
            <a:endParaRPr lang="en-GB" b="1" dirty="0">
              <a:solidFill>
                <a:srgbClr val="000000"/>
              </a:solidFill>
            </a:endParaRPr>
          </a:p>
          <a:p>
            <a:pPr lvl="1"/>
            <a:r>
              <a:rPr lang="en-GB" b="1" dirty="0" err="1">
                <a:solidFill>
                  <a:srgbClr val="000000"/>
                </a:solidFill>
              </a:rPr>
              <a:t>Aprendendo</a:t>
            </a:r>
            <a:r>
              <a:rPr lang="en-GB" b="1" dirty="0">
                <a:solidFill>
                  <a:srgbClr val="000000"/>
                </a:solidFill>
              </a:rPr>
              <a:t> Java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   » Niemeyer &amp; </a:t>
            </a:r>
            <a:r>
              <a:rPr lang="en-GB" dirty="0" err="1">
                <a:solidFill>
                  <a:srgbClr val="000000"/>
                </a:solidFill>
              </a:rPr>
              <a:t>Kundsen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000000"/>
                </a:solidFill>
              </a:rPr>
              <a:t>Editora</a:t>
            </a:r>
            <a:r>
              <a:rPr lang="en-GB" dirty="0">
                <a:solidFill>
                  <a:srgbClr val="000000"/>
                </a:solidFill>
              </a:rPr>
              <a:t> Campos</a:t>
            </a:r>
          </a:p>
          <a:p>
            <a:pPr>
              <a:lnSpc>
                <a:spcPct val="90000"/>
              </a:lnSpc>
              <a:buClr>
                <a:srgbClr val="303030"/>
              </a:buClr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2018  Prof. </a:t>
            </a:r>
            <a:r>
              <a:rPr kumimoji="1" lang="en-US" sz="2000" dirty="0" err="1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O que é Programação Orientada a Objetos?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3" name="Imagem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0" y="1223401"/>
            <a:ext cx="7615939" cy="530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O que é Programação Orientada a Objetos?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70000" lnSpcReduction="20000"/>
          </a:bodyPr>
          <a:lstStyle/>
          <a:p>
            <a:pPr algn="just" eaLnBrk="1" hangingPunct="1">
              <a:defRPr/>
            </a:pPr>
            <a:r>
              <a:rPr lang="pt-BR" dirty="0"/>
              <a:t>Programação</a:t>
            </a:r>
          </a:p>
          <a:p>
            <a:pPr lvl="1" algn="just" eaLnBrk="1" hangingPunct="1">
              <a:defRPr/>
            </a:pPr>
            <a:r>
              <a:rPr lang="pt-BR" dirty="0"/>
              <a:t>Uma </a:t>
            </a:r>
            <a:r>
              <a:rPr lang="pt-BR" u="sng" dirty="0"/>
              <a:t>linguagem de programação</a:t>
            </a:r>
            <a:r>
              <a:rPr lang="pt-BR" dirty="0"/>
              <a:t> é um método padronizado para expressar instruções para um computador</a:t>
            </a:r>
          </a:p>
          <a:p>
            <a:pPr lvl="1" algn="just" eaLnBrk="1" hangingPunct="1">
              <a:defRPr/>
            </a:pPr>
            <a:r>
              <a:rPr lang="pt-BR" dirty="0"/>
              <a:t>É um conjunto de regras sintáticas (gramatical) e semânticas (significado) usadas para definir um programa de computador</a:t>
            </a:r>
          </a:p>
          <a:p>
            <a:pPr algn="just" eaLnBrk="1" hangingPunct="1">
              <a:defRPr/>
            </a:pPr>
            <a:endParaRPr lang="pt-BR" dirty="0"/>
          </a:p>
          <a:p>
            <a:pPr algn="just" eaLnBrk="1" hangingPunct="1">
              <a:defRPr/>
            </a:pPr>
            <a:r>
              <a:rPr lang="pt-BR" dirty="0"/>
              <a:t>Objeto</a:t>
            </a:r>
          </a:p>
          <a:p>
            <a:pPr lvl="1" algn="just" eaLnBrk="1" hangingPunct="1">
              <a:defRPr/>
            </a:pPr>
            <a:r>
              <a:rPr lang="pt-BR" dirty="0"/>
              <a:t>Um objeto representa uma entidade que pode ser </a:t>
            </a:r>
            <a:r>
              <a:rPr lang="pt-BR" dirty="0">
                <a:solidFill>
                  <a:srgbClr val="FF0000"/>
                </a:solidFill>
              </a:rPr>
              <a:t>física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conceitual</a:t>
            </a:r>
            <a:r>
              <a:rPr lang="pt-BR" dirty="0"/>
              <a:t> ou de </a:t>
            </a:r>
            <a:r>
              <a:rPr lang="pt-BR" dirty="0">
                <a:solidFill>
                  <a:srgbClr val="FF0000"/>
                </a:solidFill>
              </a:rPr>
              <a:t>software</a:t>
            </a:r>
          </a:p>
          <a:p>
            <a:pPr algn="just" eaLnBrk="1" hangingPunct="1">
              <a:defRPr/>
            </a:pPr>
            <a:endParaRPr lang="pt-BR" dirty="0"/>
          </a:p>
          <a:p>
            <a:pPr algn="just" eaLnBrk="1" hangingPunct="1">
              <a:defRPr/>
            </a:pPr>
            <a:r>
              <a:rPr lang="pt-BR" dirty="0"/>
              <a:t>Programação Orientada a Objetos</a:t>
            </a:r>
          </a:p>
          <a:p>
            <a:pPr lvl="1" algn="just" eaLnBrk="1" hangingPunct="1">
              <a:defRPr/>
            </a:pPr>
            <a:r>
              <a:rPr lang="pt-BR" dirty="0"/>
              <a:t>É um paradigma de </a:t>
            </a:r>
            <a:r>
              <a:rPr lang="pt-BR" u="sng" dirty="0"/>
              <a:t>análise</a:t>
            </a:r>
            <a:r>
              <a:rPr lang="pt-BR" dirty="0"/>
              <a:t>, </a:t>
            </a:r>
            <a:r>
              <a:rPr lang="pt-BR" u="sng" dirty="0"/>
              <a:t>projeto</a:t>
            </a:r>
            <a:r>
              <a:rPr lang="pt-BR" dirty="0"/>
              <a:t> e </a:t>
            </a:r>
            <a:r>
              <a:rPr lang="pt-BR" u="sng" dirty="0"/>
              <a:t>programação</a:t>
            </a:r>
            <a:r>
              <a:rPr lang="pt-BR" dirty="0"/>
              <a:t> de sistemas de informação, baseado na composição e interação entre diversas unidades de software chamadas de </a:t>
            </a:r>
            <a:r>
              <a:rPr lang="pt-BR" u="sng" dirty="0"/>
              <a:t>objetos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108417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Exemplos do cotidiano...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-20872" y="1772023"/>
            <a:ext cx="8051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685800" lvl="1" indent="-228600">
              <a:spcBef>
                <a:spcPct val="30000"/>
              </a:spcBef>
              <a:buClr>
                <a:schemeClr val="bg2"/>
              </a:buClr>
              <a:buFontTx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Cadeira</a:t>
            </a:r>
          </a:p>
          <a:p>
            <a:pPr marL="1143000" lvl="2" indent="-228600">
              <a:spcBef>
                <a:spcPct val="30000"/>
              </a:spcBef>
              <a:buClr>
                <a:schemeClr val="bg2"/>
              </a:buClr>
              <a:buFontTx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Praia</a:t>
            </a:r>
          </a:p>
          <a:p>
            <a:pPr marL="1143000" lvl="2" indent="-228600">
              <a:spcBef>
                <a:spcPct val="30000"/>
              </a:spcBef>
              <a:buClr>
                <a:schemeClr val="bg2"/>
              </a:buClr>
              <a:buFontTx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Escritório</a:t>
            </a:r>
          </a:p>
          <a:p>
            <a:pPr marL="1143000" lvl="2" indent="-228600">
              <a:spcBef>
                <a:spcPct val="30000"/>
              </a:spcBef>
              <a:buClr>
                <a:schemeClr val="bg2"/>
              </a:buClr>
              <a:buFontTx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Rodas</a:t>
            </a:r>
          </a:p>
          <a:p>
            <a:pPr marL="1143000" lvl="2" indent="-228600">
              <a:spcBef>
                <a:spcPct val="30000"/>
              </a:spcBef>
              <a:buClr>
                <a:schemeClr val="bg2"/>
              </a:buClr>
              <a:buFontTx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Banco</a:t>
            </a:r>
          </a:p>
          <a:p>
            <a:pPr marL="1600200" lvl="3" indent="-228600">
              <a:spcBef>
                <a:spcPct val="30000"/>
              </a:spcBef>
              <a:buSzPct val="100000"/>
              <a:buFontTx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Carro</a:t>
            </a:r>
          </a:p>
          <a:p>
            <a:pPr marL="1600200" lvl="3" indent="-228600">
              <a:spcBef>
                <a:spcPct val="30000"/>
              </a:spcBef>
              <a:buSzPct val="100000"/>
              <a:buFontTx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Praça</a:t>
            </a:r>
          </a:p>
          <a:p>
            <a:pPr marL="1600200" lvl="3" indent="-228600">
              <a:spcBef>
                <a:spcPct val="30000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	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-20872" y="4476360"/>
            <a:ext cx="80518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685800" lvl="1" indent="-228600">
              <a:spcBef>
                <a:spcPct val="30000"/>
              </a:spcBef>
              <a:buClr>
                <a:schemeClr val="bg2"/>
              </a:buClr>
              <a:buFontTx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Bola</a:t>
            </a:r>
          </a:p>
          <a:p>
            <a:pPr marL="1143000" lvl="2" indent="-228600">
              <a:spcBef>
                <a:spcPct val="30000"/>
              </a:spcBef>
              <a:buClr>
                <a:schemeClr val="bg2"/>
              </a:buClr>
              <a:buFontTx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Futebol </a:t>
            </a:r>
          </a:p>
          <a:p>
            <a:pPr marL="1143000" lvl="2" indent="-228600">
              <a:spcBef>
                <a:spcPct val="30000"/>
              </a:spcBef>
              <a:buClr>
                <a:schemeClr val="bg2"/>
              </a:buClr>
              <a:buFontTx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Tênis</a:t>
            </a:r>
          </a:p>
          <a:p>
            <a:pPr marL="1143000" lvl="2" indent="-228600">
              <a:spcBef>
                <a:spcPct val="30000"/>
              </a:spcBef>
              <a:buClr>
                <a:schemeClr val="bg2"/>
              </a:buClr>
              <a:buFontTx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 err="1">
                <a:solidFill>
                  <a:srgbClr val="000000"/>
                </a:solidFill>
                <a:latin typeface="Calibri" pitchFamily="34" charset="0"/>
              </a:rPr>
              <a:t>Ping-Pong</a:t>
            </a: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1143000" lvl="2" indent="-228600">
              <a:spcBef>
                <a:spcPct val="30000"/>
              </a:spcBef>
              <a:buClr>
                <a:schemeClr val="bg2"/>
              </a:buClr>
              <a:buFontTx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Futebol Americano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706328" y="2132386"/>
            <a:ext cx="58324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(alumínio, pano, de deitar,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210904" y="2532436"/>
            <a:ext cx="58324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>
                <a:solidFill>
                  <a:srgbClr val="000000"/>
                </a:solidFill>
                <a:latin typeface="Calibri" pitchFamily="34" charset="0"/>
              </a:rPr>
              <a:t>(ferro, estofado macio, preta, com braço,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850790" y="2951536"/>
            <a:ext cx="58324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>
                <a:solidFill>
                  <a:srgbClr val="000000"/>
                </a:solidFill>
                <a:latin typeface="Calibri" pitchFamily="34" charset="0"/>
              </a:rPr>
              <a:t>(ferro, branca, com rodas, automática, manual,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2211153" y="3716711"/>
            <a:ext cx="58324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>
                <a:solidFill>
                  <a:srgbClr val="000000"/>
                </a:solidFill>
                <a:latin typeface="Calibri" pitchFamily="34" charset="0"/>
              </a:rPr>
              <a:t>(couro, preto, regulável,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211153" y="4148511"/>
            <a:ext cx="58324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>
                <a:solidFill>
                  <a:srgbClr val="000000"/>
                </a:solidFill>
                <a:latin typeface="Calibri" pitchFamily="34" charset="0"/>
              </a:rPr>
              <a:t>(tijolo, verde, com encosto, sem encosto,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995253" y="4893206"/>
            <a:ext cx="58324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(couro, redonda, 40cm de diâmetro, branca,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995253" y="5239026"/>
            <a:ext cx="58324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(tecido, redonda, 5cm de diâmetro, amarela,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225901" y="5678097"/>
            <a:ext cx="58324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pt-BR" sz="2000" dirty="0" err="1">
                <a:solidFill>
                  <a:srgbClr val="000000"/>
                </a:solidFill>
                <a:latin typeface="Calibri" pitchFamily="34" charset="0"/>
              </a:rPr>
              <a:t>pvc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, redonda, 1.5cm de diâmetro, branca,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146190" y="6045937"/>
            <a:ext cx="4824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(couro, oval, 50cm de largura, </a:t>
            </a:r>
            <a:r>
              <a:rPr lang="pt-BR" sz="2000" dirty="0" err="1">
                <a:solidFill>
                  <a:srgbClr val="000000"/>
                </a:solidFill>
                <a:latin typeface="Calibri" pitchFamily="34" charset="0"/>
              </a:rPr>
              <a:t>marron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203090" y="4476360"/>
            <a:ext cx="4824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i="1" dirty="0">
                <a:solidFill>
                  <a:srgbClr val="000000"/>
                </a:solidFill>
                <a:latin typeface="Calibri" pitchFamily="34" charset="0"/>
              </a:rPr>
              <a:t>(material, formato, tamanho, cor,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490428" y="1772023"/>
            <a:ext cx="48244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i="1" dirty="0">
                <a:solidFill>
                  <a:srgbClr val="000000"/>
                </a:solidFill>
                <a:latin typeface="Calibri" pitchFamily="34" charset="0"/>
              </a:rPr>
              <a:t>(material, cor, tem braço?, tem rodas?,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i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9458" name="Picture 2" descr="http://2.bp.blogspot.com/-cYfODkQf0ks/TVPwVSrH-UI/AAAAAAAAAGg/9kAvPK9b0Hg/s1600/cachorro-responsavel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39" y="817233"/>
            <a:ext cx="1727744" cy="172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Exemplos do cotidiano...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-30424" y="1238932"/>
            <a:ext cx="8051800" cy="528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685800" lvl="1" indent="-228600">
              <a:spcBef>
                <a:spcPct val="30000"/>
              </a:spcBef>
              <a:buClr>
                <a:schemeClr val="bg2"/>
              </a:buClr>
              <a:buFontTx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Bola</a:t>
            </a:r>
          </a:p>
          <a:p>
            <a:pPr marL="1143000" lvl="2" indent="-228600">
              <a:spcBef>
                <a:spcPct val="30000"/>
              </a:spcBef>
              <a:buClr>
                <a:schemeClr val="bg2"/>
              </a:buClr>
              <a:buFontTx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Futebol</a:t>
            </a:r>
          </a:p>
          <a:p>
            <a:pPr lvl="2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  <a:p>
            <a:pPr lvl="2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1143000" lvl="2" indent="-228600">
              <a:spcBef>
                <a:spcPct val="30000"/>
              </a:spcBef>
              <a:buClr>
                <a:schemeClr val="bg2"/>
              </a:buClr>
              <a:buFontTx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Tênis</a:t>
            </a:r>
          </a:p>
          <a:p>
            <a:pPr marL="1143000" lvl="2" indent="-228600">
              <a:spcBef>
                <a:spcPct val="30000"/>
              </a:spcBef>
              <a:buClr>
                <a:schemeClr val="bg2"/>
              </a:buClr>
              <a:buFontTx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1143000" lvl="2" indent="-228600">
              <a:spcBef>
                <a:spcPct val="30000"/>
              </a:spcBef>
              <a:buClr>
                <a:schemeClr val="bg2"/>
              </a:buClr>
              <a:buFontTx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1143000" lvl="2" indent="-228600">
              <a:spcBef>
                <a:spcPct val="30000"/>
              </a:spcBef>
              <a:buClr>
                <a:schemeClr val="bg2"/>
              </a:buClr>
              <a:buFontTx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 err="1">
                <a:solidFill>
                  <a:srgbClr val="000000"/>
                </a:solidFill>
                <a:latin typeface="Calibri" pitchFamily="34" charset="0"/>
              </a:rPr>
              <a:t>Ping-Pong</a:t>
            </a: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lvl="2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lvl="2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1143000" lvl="2" indent="-228600">
              <a:spcBef>
                <a:spcPct val="30000"/>
              </a:spcBef>
              <a:buClr>
                <a:schemeClr val="bg2"/>
              </a:buClr>
              <a:buFontTx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Futebol Americano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64" y="1959013"/>
            <a:ext cx="1233487" cy="923925"/>
          </a:xfrm>
          <a:prstGeom prst="rect">
            <a:avLst/>
          </a:prstGeom>
        </p:spPr>
      </p:pic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265720" y="1238933"/>
            <a:ext cx="4824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285750" indent="-285750"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solidFill>
                  <a:srgbClr val="000000"/>
                </a:solidFill>
                <a:latin typeface="Calibri" pitchFamily="34" charset="0"/>
              </a:rPr>
              <a:t>(material, </a:t>
            </a:r>
            <a:r>
              <a:rPr lang="pt-BR" sz="2000" i="1" dirty="0">
                <a:solidFill>
                  <a:srgbClr val="000000"/>
                </a:solidFill>
                <a:latin typeface="Calibri" pitchFamily="34" charset="0"/>
              </a:rPr>
              <a:t>formato</a:t>
            </a:r>
            <a:r>
              <a:rPr lang="en-GB" sz="2000" i="1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pt-BR" sz="2000" i="1" dirty="0">
                <a:solidFill>
                  <a:srgbClr val="000000"/>
                </a:solidFill>
                <a:latin typeface="Calibri" pitchFamily="34" charset="0"/>
              </a:rPr>
              <a:t>tamanho, cor, etc.)</a:t>
            </a:r>
          </a:p>
          <a:p>
            <a:pPr marL="685800" lvl="1" indent="-228600">
              <a:spcBef>
                <a:spcPct val="30000"/>
              </a:spcBef>
              <a:buClr>
                <a:schemeClr val="bg2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i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16" y="5669943"/>
            <a:ext cx="1140535" cy="855401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28" y="4407284"/>
            <a:ext cx="394513" cy="394513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54" y="2966567"/>
            <a:ext cx="936662" cy="936662"/>
          </a:xfrm>
          <a:prstGeom prst="rect">
            <a:avLst/>
          </a:prstGeom>
        </p:spPr>
      </p:pic>
      <p:sp>
        <p:nvSpPr>
          <p:cNvPr id="34" name="Texto Explicativo 1 33"/>
          <p:cNvSpPr/>
          <p:nvPr/>
        </p:nvSpPr>
        <p:spPr bwMode="auto">
          <a:xfrm>
            <a:off x="5531010" y="1935402"/>
            <a:ext cx="2014881" cy="984073"/>
          </a:xfrm>
          <a:prstGeom prst="borderCallout1">
            <a:avLst>
              <a:gd name="adj1" fmla="val 46969"/>
              <a:gd name="adj2" fmla="val -731"/>
              <a:gd name="adj3" fmla="val 47923"/>
              <a:gd name="adj4" fmla="val -1174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material: </a:t>
            </a:r>
            <a:r>
              <a:rPr kumimoji="0" lang="pt-BR" sz="140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couro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>
                <a:solidFill>
                  <a:srgbClr val="FF0000"/>
                </a:solidFill>
              </a:rPr>
              <a:t>formato: </a:t>
            </a:r>
            <a:r>
              <a:rPr lang="pt-BR" sz="1400" i="1" dirty="0">
                <a:solidFill>
                  <a:srgbClr val="FF0000"/>
                </a:solidFill>
              </a:rPr>
              <a:t>redonda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>
                <a:solidFill>
                  <a:srgbClr val="FF0000"/>
                </a:solidFill>
              </a:rPr>
              <a:t>t</a:t>
            </a:r>
            <a:r>
              <a:rPr kumimoji="0" lang="pt-BR" sz="140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amanho: </a:t>
            </a:r>
            <a:r>
              <a:rPr kumimoji="0" lang="pt-BR" sz="140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40cm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>
                <a:solidFill>
                  <a:srgbClr val="FF0000"/>
                </a:solidFill>
              </a:rPr>
              <a:t>cor: </a:t>
            </a:r>
            <a:r>
              <a:rPr lang="pt-BR" sz="1400" i="1" dirty="0">
                <a:solidFill>
                  <a:srgbClr val="FF0000"/>
                </a:solidFill>
              </a:rPr>
              <a:t>branca</a:t>
            </a:r>
            <a:endParaRPr kumimoji="0" lang="pt-BR" sz="140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5" name="Texto Explicativo 1 34"/>
          <p:cNvSpPr/>
          <p:nvPr/>
        </p:nvSpPr>
        <p:spPr bwMode="auto">
          <a:xfrm>
            <a:off x="5542961" y="3087531"/>
            <a:ext cx="2014881" cy="959714"/>
          </a:xfrm>
          <a:prstGeom prst="borderCallout1">
            <a:avLst>
              <a:gd name="adj1" fmla="val 46969"/>
              <a:gd name="adj2" fmla="val -731"/>
              <a:gd name="adj3" fmla="val 35514"/>
              <a:gd name="adj4" fmla="val -1256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material: </a:t>
            </a:r>
            <a:r>
              <a:rPr kumimoji="0" lang="pt-BR" sz="140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tecido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>
                <a:solidFill>
                  <a:srgbClr val="FF0000"/>
                </a:solidFill>
              </a:rPr>
              <a:t>formato: </a:t>
            </a:r>
            <a:r>
              <a:rPr lang="pt-BR" sz="1400" i="1" dirty="0">
                <a:solidFill>
                  <a:srgbClr val="FF0000"/>
                </a:solidFill>
              </a:rPr>
              <a:t>redonda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>
                <a:solidFill>
                  <a:srgbClr val="FF0000"/>
                </a:solidFill>
              </a:rPr>
              <a:t>t</a:t>
            </a:r>
            <a:r>
              <a:rPr kumimoji="0" lang="pt-BR" sz="140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amanho: </a:t>
            </a:r>
            <a:r>
              <a:rPr kumimoji="0" lang="pt-BR" sz="140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5cm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>
                <a:solidFill>
                  <a:srgbClr val="FF0000"/>
                </a:solidFill>
              </a:rPr>
              <a:t>cor: </a:t>
            </a:r>
            <a:r>
              <a:rPr lang="pt-BR" sz="1400" i="1" dirty="0">
                <a:solidFill>
                  <a:srgbClr val="FF0000"/>
                </a:solidFill>
              </a:rPr>
              <a:t>amarela</a:t>
            </a:r>
            <a:endParaRPr kumimoji="0" lang="pt-BR" sz="140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6" name="Texto Explicativo 1 35"/>
          <p:cNvSpPr/>
          <p:nvPr/>
        </p:nvSpPr>
        <p:spPr bwMode="auto">
          <a:xfrm>
            <a:off x="5542960" y="4214971"/>
            <a:ext cx="2014881" cy="959714"/>
          </a:xfrm>
          <a:prstGeom prst="borderCallout1">
            <a:avLst>
              <a:gd name="adj1" fmla="val 46969"/>
              <a:gd name="adj2" fmla="val -731"/>
              <a:gd name="adj3" fmla="val 46160"/>
              <a:gd name="adj4" fmla="val -12185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material: </a:t>
            </a:r>
            <a:r>
              <a:rPr kumimoji="0" lang="pt-BR" sz="140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pvc</a:t>
            </a:r>
            <a:endParaRPr kumimoji="0" lang="pt-BR" sz="140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>
                <a:solidFill>
                  <a:srgbClr val="FF0000"/>
                </a:solidFill>
              </a:rPr>
              <a:t>formato: </a:t>
            </a:r>
            <a:r>
              <a:rPr lang="pt-BR" sz="1400" i="1" dirty="0">
                <a:solidFill>
                  <a:srgbClr val="FF0000"/>
                </a:solidFill>
              </a:rPr>
              <a:t>redonda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>
                <a:solidFill>
                  <a:srgbClr val="FF0000"/>
                </a:solidFill>
              </a:rPr>
              <a:t>t</a:t>
            </a:r>
            <a:r>
              <a:rPr kumimoji="0" lang="pt-BR" sz="140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amanho: </a:t>
            </a:r>
            <a:r>
              <a:rPr kumimoji="0" lang="pt-BR" sz="140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1,5cm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>
                <a:solidFill>
                  <a:srgbClr val="FF0000"/>
                </a:solidFill>
              </a:rPr>
              <a:t>cor: </a:t>
            </a:r>
            <a:r>
              <a:rPr lang="pt-BR" sz="1400" i="1" dirty="0">
                <a:solidFill>
                  <a:srgbClr val="FF0000"/>
                </a:solidFill>
              </a:rPr>
              <a:t>amarela</a:t>
            </a:r>
            <a:endParaRPr kumimoji="0" lang="pt-BR" sz="140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7" name="Texto Explicativo 1 36"/>
          <p:cNvSpPr/>
          <p:nvPr/>
        </p:nvSpPr>
        <p:spPr bwMode="auto">
          <a:xfrm>
            <a:off x="5542960" y="5391787"/>
            <a:ext cx="2014881" cy="959714"/>
          </a:xfrm>
          <a:prstGeom prst="borderCallout1">
            <a:avLst>
              <a:gd name="adj1" fmla="val 46969"/>
              <a:gd name="adj2" fmla="val -731"/>
              <a:gd name="adj3" fmla="val 77154"/>
              <a:gd name="adj4" fmla="val -1076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material: </a:t>
            </a:r>
            <a:r>
              <a:rPr kumimoji="0" lang="pt-BR" sz="140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couro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>
                <a:solidFill>
                  <a:srgbClr val="FF0000"/>
                </a:solidFill>
              </a:rPr>
              <a:t>formato: </a:t>
            </a:r>
            <a:r>
              <a:rPr lang="pt-BR" sz="1400" i="1" dirty="0">
                <a:solidFill>
                  <a:srgbClr val="FF0000"/>
                </a:solidFill>
              </a:rPr>
              <a:t>oval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>
                <a:solidFill>
                  <a:srgbClr val="FF0000"/>
                </a:solidFill>
              </a:rPr>
              <a:t>t</a:t>
            </a:r>
            <a:r>
              <a:rPr kumimoji="0" lang="pt-BR" sz="140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amanho: </a:t>
            </a:r>
            <a:r>
              <a:rPr kumimoji="0" lang="pt-BR" sz="140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50cm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>
                <a:solidFill>
                  <a:srgbClr val="FF0000"/>
                </a:solidFill>
              </a:rPr>
              <a:t>cor: </a:t>
            </a:r>
            <a:r>
              <a:rPr lang="pt-BR" sz="1400" i="1" dirty="0" err="1">
                <a:solidFill>
                  <a:srgbClr val="FF0000"/>
                </a:solidFill>
              </a:rPr>
              <a:t>marron</a:t>
            </a:r>
            <a:endParaRPr kumimoji="0" lang="pt-BR" sz="140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8" name="Texto Explicativo 1 37"/>
          <p:cNvSpPr/>
          <p:nvPr/>
        </p:nvSpPr>
        <p:spPr bwMode="auto">
          <a:xfrm>
            <a:off x="6234272" y="770881"/>
            <a:ext cx="2014881" cy="936104"/>
          </a:xfrm>
          <a:prstGeom prst="borderCallout1">
            <a:avLst>
              <a:gd name="adj1" fmla="val 46969"/>
              <a:gd name="adj2" fmla="val -731"/>
              <a:gd name="adj3" fmla="val 69251"/>
              <a:gd name="adj4" fmla="val -403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Características</a:t>
            </a:r>
            <a:r>
              <a:rPr kumimoji="0" lang="pt-BR" sz="1600" b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ou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b="1" dirty="0">
                <a:solidFill>
                  <a:srgbClr val="FF0000"/>
                </a:solidFill>
              </a:rPr>
              <a:t>Propriedades</a:t>
            </a:r>
            <a:endParaRPr kumimoji="0" lang="pt-BR" sz="1600" b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177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Analogia com informática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 Placeholder 1"/>
          <p:cNvSpPr>
            <a:spLocks noGrp="1"/>
          </p:cNvSpPr>
          <p:nvPr>
            <p:ph idx="1"/>
          </p:nvPr>
        </p:nvSpPr>
        <p:spPr>
          <a:xfrm>
            <a:off x="471948" y="143797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defRPr/>
            </a:pPr>
            <a:r>
              <a:rPr lang="pt-BR" sz="2600" b="1" dirty="0"/>
              <a:t>Sistema de Caixa Eletrônico</a:t>
            </a:r>
          </a:p>
          <a:p>
            <a:pPr algn="just" eaLnBrk="1" hangingPunct="1">
              <a:defRPr/>
            </a:pPr>
            <a:endParaRPr lang="pt-BR" dirty="0"/>
          </a:p>
          <a:p>
            <a:pPr lvl="1" algn="just" eaLnBrk="1" hangingPunct="1">
              <a:defRPr/>
            </a:pPr>
            <a:r>
              <a:rPr lang="pt-BR" dirty="0"/>
              <a:t>Objeto: Cliente</a:t>
            </a:r>
          </a:p>
          <a:p>
            <a:pPr lvl="2" algn="just" eaLnBrk="1" hangingPunct="1">
              <a:defRPr/>
            </a:pPr>
            <a:r>
              <a:rPr lang="pt-BR" dirty="0"/>
              <a:t>Nome</a:t>
            </a:r>
          </a:p>
          <a:p>
            <a:pPr lvl="2" algn="just" eaLnBrk="1" hangingPunct="1">
              <a:defRPr/>
            </a:pPr>
            <a:r>
              <a:rPr lang="pt-BR" dirty="0"/>
              <a:t>Endereço</a:t>
            </a:r>
          </a:p>
          <a:p>
            <a:pPr lvl="2" algn="just" eaLnBrk="1" hangingPunct="1">
              <a:defRPr/>
            </a:pPr>
            <a:r>
              <a:rPr lang="pt-BR" dirty="0"/>
              <a:t>CPF</a:t>
            </a:r>
          </a:p>
          <a:p>
            <a:pPr lvl="2" algn="just" eaLnBrk="1" hangingPunct="1">
              <a:defRPr/>
            </a:pPr>
            <a:r>
              <a:rPr lang="pt-BR" dirty="0"/>
              <a:t>RG</a:t>
            </a:r>
          </a:p>
          <a:p>
            <a:pPr algn="just" eaLnBrk="1" hangingPunct="1">
              <a:defRPr/>
            </a:pPr>
            <a:endParaRPr lang="pt-BR" dirty="0"/>
          </a:p>
          <a:p>
            <a:pPr lvl="1" algn="just" eaLnBrk="1" hangingPunct="1">
              <a:defRPr/>
            </a:pPr>
            <a:r>
              <a:rPr lang="pt-BR" dirty="0"/>
              <a:t>Objeto: Conta Corrente</a:t>
            </a:r>
          </a:p>
          <a:p>
            <a:pPr lvl="2" algn="just" eaLnBrk="1" hangingPunct="1">
              <a:defRPr/>
            </a:pPr>
            <a:r>
              <a:rPr lang="pt-BR" dirty="0"/>
              <a:t>Agência</a:t>
            </a:r>
          </a:p>
          <a:p>
            <a:pPr lvl="2" algn="just" eaLnBrk="1" hangingPunct="1">
              <a:defRPr/>
            </a:pPr>
            <a:r>
              <a:rPr lang="pt-BR" dirty="0"/>
              <a:t>Número</a:t>
            </a:r>
          </a:p>
          <a:p>
            <a:pPr lvl="2" algn="just" eaLnBrk="1" hangingPunct="1">
              <a:defRPr/>
            </a:pPr>
            <a:r>
              <a:rPr lang="pt-BR" dirty="0"/>
              <a:t>Saldo</a:t>
            </a:r>
          </a:p>
          <a:p>
            <a:pPr lvl="2" algn="just" eaLnBrk="1" hangingPunct="1">
              <a:defRPr/>
            </a:pPr>
            <a:r>
              <a:rPr lang="pt-BR" b="1" dirty="0">
                <a:solidFill>
                  <a:srgbClr val="FF0000"/>
                </a:solidFill>
              </a:rPr>
              <a:t>Cliente</a:t>
            </a:r>
          </a:p>
        </p:txBody>
      </p:sp>
      <p:pic>
        <p:nvPicPr>
          <p:cNvPr id="21508" name="Picture 4" descr="http://www.thiagocolares.com.br/files/imagens/poo/modulo1-img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032" y="2293356"/>
            <a:ext cx="3854112" cy="313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03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5628</TotalTime>
  <Words>1366</Words>
  <Application>Microsoft Office PowerPoint</Application>
  <PresentationFormat>Apresentação na tela (4:3)</PresentationFormat>
  <Paragraphs>307</Paragraphs>
  <Slides>41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41</vt:i4>
      </vt:variant>
    </vt:vector>
  </HeadingPairs>
  <TitlesOfParts>
    <vt:vector size="52" baseType="lpstr">
      <vt:lpstr>Arial</vt:lpstr>
      <vt:lpstr>Calibri</vt:lpstr>
      <vt:lpstr>Gotham-Bold</vt:lpstr>
      <vt:lpstr>Gotham-Book</vt:lpstr>
      <vt:lpstr>Square721 BT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YURI Breion</cp:lastModifiedBy>
  <cp:revision>216</cp:revision>
  <dcterms:created xsi:type="dcterms:W3CDTF">2015-01-30T10:46:50Z</dcterms:created>
  <dcterms:modified xsi:type="dcterms:W3CDTF">2018-04-21T21:11:14Z</dcterms:modified>
</cp:coreProperties>
</file>