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9"/>
  </p:notesMasterIdLst>
  <p:sldIdLst>
    <p:sldId id="256" r:id="rId6"/>
    <p:sldId id="639" r:id="rId7"/>
    <p:sldId id="640" r:id="rId8"/>
    <p:sldId id="641" r:id="rId9"/>
    <p:sldId id="645" r:id="rId10"/>
    <p:sldId id="646" r:id="rId11"/>
    <p:sldId id="647" r:id="rId12"/>
    <p:sldId id="648" r:id="rId13"/>
    <p:sldId id="649" r:id="rId14"/>
    <p:sldId id="653" r:id="rId15"/>
    <p:sldId id="654" r:id="rId16"/>
    <p:sldId id="655" r:id="rId17"/>
    <p:sldId id="650" r:id="rId18"/>
    <p:sldId id="656" r:id="rId19"/>
    <p:sldId id="659" r:id="rId20"/>
    <p:sldId id="660" r:id="rId21"/>
    <p:sldId id="651" r:id="rId22"/>
    <p:sldId id="652" r:id="rId23"/>
    <p:sldId id="657" r:id="rId24"/>
    <p:sldId id="658" r:id="rId25"/>
    <p:sldId id="642" r:id="rId26"/>
    <p:sldId id="643" r:id="rId27"/>
    <p:sldId id="644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2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 – SOBRECARGA (OVERLOAD)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40817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pt-BR" sz="2100" dirty="0" smtClean="0"/>
              <a:t>Os métodos com o mesmo identificador (nome) são encontrados na </a:t>
            </a:r>
            <a:r>
              <a:rPr lang="pt-BR" sz="2100" b="1" dirty="0" smtClean="0">
                <a:solidFill>
                  <a:srgbClr val="FF0000"/>
                </a:solidFill>
              </a:rPr>
              <a:t>mesma </a:t>
            </a:r>
            <a:r>
              <a:rPr lang="pt-BR" sz="2100" dirty="0" smtClean="0"/>
              <a:t>classe. 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  <a:defRPr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Este tipo de polimorfismo é realizado quando um mesmo método pode realizar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ações distintas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de acordo com a sua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assinatura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s://profwendellrs.files.wordpress.com/2011/04/metod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51" y="3840358"/>
            <a:ext cx="7950167" cy="21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 – SOBRECARGA (OVERLOAD)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40817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pt-BR" sz="2100" dirty="0" smtClean="0"/>
              <a:t>Exemplo: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https://profwendellrs.files.wordpress.com/2011/04/over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53679" cy="50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06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 – SOBRECARGA (OVERLOAD)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4081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  <a:defRPr/>
            </a:pPr>
            <a:r>
              <a:rPr lang="pt-BR" b="1" dirty="0" smtClean="0"/>
              <a:t>Exemplo 2:</a:t>
            </a:r>
          </a:p>
          <a:p>
            <a:pPr marL="0" indent="0" algn="just">
              <a:buNone/>
              <a:defRPr/>
            </a:pPr>
            <a:endParaRPr lang="pt-BR" sz="2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Produto</a:t>
            </a:r>
            <a:r>
              <a:rPr lang="en-US" dirty="0"/>
              <a:t>(String </a:t>
            </a:r>
            <a:r>
              <a:rPr lang="en-US" dirty="0" err="1"/>
              <a:t>descricao</a:t>
            </a:r>
            <a:r>
              <a:rPr lang="en-US" dirty="0"/>
              <a:t>, </a:t>
            </a:r>
            <a:r>
              <a:rPr lang="en-US" dirty="0" smtClean="0"/>
              <a:t>double </a:t>
            </a:r>
            <a:r>
              <a:rPr lang="en-US" dirty="0"/>
              <a:t>valor,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codigo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this.descricao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descricao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this.valor</a:t>
            </a:r>
            <a:r>
              <a:rPr lang="en-US" dirty="0" smtClean="0"/>
              <a:t> </a:t>
            </a:r>
            <a:r>
              <a:rPr lang="en-US" dirty="0"/>
              <a:t>= valor;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this.codigo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codigo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Produto</a:t>
            </a:r>
            <a:r>
              <a:rPr lang="en-US" dirty="0"/>
              <a:t>()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353346" y="1192867"/>
            <a:ext cx="8229600" cy="1871737"/>
          </a:xfrm>
        </p:spPr>
        <p:txBody>
          <a:bodyPr>
            <a:normAutofit fontScale="85000" lnSpcReduction="10000"/>
          </a:bodyPr>
          <a:lstStyle/>
          <a:p>
            <a:pPr marL="0" indent="0" algn="just" eaLnBrk="1" hangingPunct="1">
              <a:buNone/>
              <a:defRPr/>
            </a:pPr>
            <a:r>
              <a:rPr lang="pt-BR" dirty="0"/>
              <a:t>Verifica se um objeto é uma instância da classe testada</a:t>
            </a:r>
          </a:p>
          <a:p>
            <a:pPr marL="457200" lvl="1" indent="0" algn="just" eaLnBrk="1" hangingPunct="1">
              <a:buNone/>
              <a:defRPr/>
            </a:pPr>
            <a:r>
              <a:rPr lang="pt-BR" dirty="0"/>
              <a:t>Retorna </a:t>
            </a:r>
            <a:r>
              <a:rPr lang="pt-BR" i="1" dirty="0" err="1"/>
              <a:t>true</a:t>
            </a:r>
            <a:r>
              <a:rPr lang="pt-BR" dirty="0"/>
              <a:t> se o objeto à esquerda do operador é do tipo(classe) </a:t>
            </a:r>
            <a:r>
              <a:rPr lang="pt-BR" dirty="0" err="1"/>
              <a:t>especiﬁcado</a:t>
            </a:r>
            <a:r>
              <a:rPr lang="pt-BR" dirty="0"/>
              <a:t> à direita do operador</a:t>
            </a:r>
          </a:p>
          <a:p>
            <a:pPr marL="0" indent="0" algn="just" eaLnBrk="1" hangingPunct="1">
              <a:buNone/>
              <a:defRPr/>
            </a:pPr>
            <a:r>
              <a:rPr lang="pt-BR" dirty="0" smtClean="0"/>
              <a:t>Exemplo</a:t>
            </a:r>
            <a:r>
              <a:rPr lang="pt-BR" dirty="0"/>
              <a:t>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23247"/>
            <a:ext cx="3322637" cy="27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306085" y="2754822"/>
            <a:ext cx="69119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Leao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leao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Leao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Animal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ani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leao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ani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Felino){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ani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eh do tipo Felino");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ani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NAO eh do tipo Felino");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322263" y="5734050"/>
            <a:ext cx="3962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sz="2000" dirty="0">
                <a:latin typeface="Calibri" pitchFamily="34" charset="0"/>
              </a:rPr>
              <a:t>Saída para o Console: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ani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eh do tipo Felino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 - INSTANCEOF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28499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353346" y="1275997"/>
            <a:ext cx="8229600" cy="1871737"/>
          </a:xfrm>
        </p:spPr>
        <p:txBody>
          <a:bodyPr>
            <a:normAutofit fontScale="77500" lnSpcReduction="20000"/>
          </a:bodyPr>
          <a:lstStyle/>
          <a:p>
            <a:pPr marL="0" indent="0" algn="just" eaLnBrk="1" hangingPunct="1">
              <a:buNone/>
              <a:defRPr/>
            </a:pPr>
            <a:r>
              <a:rPr lang="pt-BR" sz="4100" b="1" dirty="0" smtClean="0"/>
              <a:t>Prática</a:t>
            </a:r>
            <a:endParaRPr lang="pt-BR" b="1" dirty="0" smtClean="0"/>
          </a:p>
          <a:p>
            <a:pPr marL="0" indent="0" algn="just" eaLnBrk="1" hangingPunct="1">
              <a:buNone/>
              <a:defRPr/>
            </a:pPr>
            <a:r>
              <a:rPr lang="pt-BR" dirty="0" smtClean="0"/>
              <a:t>Inicie um novo projeto chamado: Polimorfismo, e nele acrescente os pacotes beans e testes. </a:t>
            </a:r>
          </a:p>
          <a:p>
            <a:pPr marL="0" indent="0" algn="just" eaLnBrk="1" hangingPunct="1">
              <a:buNone/>
              <a:defRPr/>
            </a:pPr>
            <a:r>
              <a:rPr lang="pt-BR" dirty="0" smtClean="0"/>
              <a:t>Dentro do beans, monte as classes de acordo com o diagrama abaixo (acrescente os getter´s/setter´s/construtores):</a:t>
            </a:r>
            <a:endParaRPr lang="pt-BR" dirty="0"/>
          </a:p>
        </p:txBody>
      </p:sp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3" y="3064605"/>
            <a:ext cx="7916047" cy="37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353346" y="1275997"/>
            <a:ext cx="8229600" cy="5443458"/>
          </a:xfrm>
        </p:spPr>
        <p:txBody>
          <a:bodyPr>
            <a:normAutofit fontScale="55000" lnSpcReduction="20000"/>
          </a:bodyPr>
          <a:lstStyle/>
          <a:p>
            <a:pPr marL="0" indent="0" algn="just" eaLnBrk="1" hangingPunct="1">
              <a:buNone/>
              <a:defRPr/>
            </a:pPr>
            <a:r>
              <a:rPr lang="pt-BR" sz="4100" b="1" dirty="0" smtClean="0"/>
              <a:t>Prática</a:t>
            </a:r>
          </a:p>
          <a:p>
            <a:pPr marL="0" indent="0" algn="just" eaLnBrk="1" hangingPunct="1">
              <a:lnSpc>
                <a:spcPct val="170000"/>
              </a:lnSpc>
              <a:buNone/>
              <a:defRPr/>
            </a:pPr>
            <a:r>
              <a:rPr lang="pt-BR" dirty="0"/>
              <a:t>Monte o método </a:t>
            </a:r>
            <a:r>
              <a:rPr lang="pt-BR" b="1" dirty="0"/>
              <a:t>getTudo() </a:t>
            </a:r>
            <a:r>
              <a:rPr lang="pt-BR" dirty="0"/>
              <a:t>para todas as classes</a:t>
            </a:r>
            <a:r>
              <a:rPr lang="pt-BR" dirty="0" smtClean="0"/>
              <a:t>.</a:t>
            </a:r>
          </a:p>
          <a:p>
            <a:pPr marL="0" indent="0" algn="just">
              <a:lnSpc>
                <a:spcPct val="170000"/>
              </a:lnSpc>
              <a:buNone/>
              <a:defRPr/>
            </a:pPr>
            <a:r>
              <a:rPr lang="pt-BR" dirty="0"/>
              <a:t>Para programar o método </a:t>
            </a:r>
            <a:r>
              <a:rPr lang="pt-BR" b="1" dirty="0"/>
              <a:t>exibirMedia()</a:t>
            </a:r>
            <a:r>
              <a:rPr lang="pt-BR" dirty="0"/>
              <a:t>, leve em consideração:</a:t>
            </a:r>
          </a:p>
          <a:p>
            <a:pPr lvl="1" algn="just">
              <a:defRPr/>
            </a:pPr>
            <a:r>
              <a:rPr lang="pt-BR" sz="3300" dirty="0"/>
              <a:t>NAC equivale a 20%, AM 30% e PS 50% da nota.</a:t>
            </a:r>
          </a:p>
          <a:p>
            <a:pPr marL="0" indent="0" algn="just">
              <a:lnSpc>
                <a:spcPct val="170000"/>
              </a:lnSpc>
              <a:buNone/>
              <a:defRPr/>
            </a:pPr>
            <a:r>
              <a:rPr lang="pt-BR" dirty="0"/>
              <a:t>Para programar os métodos </a:t>
            </a:r>
            <a:r>
              <a:rPr lang="pt-BR" b="1" dirty="0"/>
              <a:t>calcularMensalidade()</a:t>
            </a:r>
            <a:r>
              <a:rPr lang="pt-BR" dirty="0"/>
              <a:t>, leve me consideração:</a:t>
            </a:r>
          </a:p>
          <a:p>
            <a:pPr lvl="1" algn="just">
              <a:defRPr/>
            </a:pPr>
            <a:r>
              <a:rPr lang="pt-BR" sz="3300" dirty="0"/>
              <a:t>A duração representa a quantidade de meses do curso.</a:t>
            </a:r>
          </a:p>
          <a:p>
            <a:pPr lvl="1" algn="just">
              <a:defRPr/>
            </a:pPr>
            <a:r>
              <a:rPr lang="pt-BR" sz="3300" dirty="0"/>
              <a:t>Para atribuir à mensalidade, será necessário aplicar as seguintes fórmulas:</a:t>
            </a:r>
          </a:p>
          <a:p>
            <a:pPr marL="800100" lvl="2" indent="0" algn="just">
              <a:buNone/>
              <a:defRPr/>
            </a:pPr>
            <a:r>
              <a:rPr lang="pt-BR" sz="3300" dirty="0"/>
              <a:t>Médio =&gt; 			duracao * fator * 500</a:t>
            </a:r>
          </a:p>
          <a:p>
            <a:pPr marL="800100" lvl="2" indent="0" algn="just">
              <a:buNone/>
              <a:defRPr/>
            </a:pPr>
            <a:r>
              <a:rPr lang="pt-BR" sz="3300" dirty="0"/>
              <a:t>Tecnologo =&gt; 		duracao * fator * 600</a:t>
            </a:r>
          </a:p>
          <a:p>
            <a:pPr marL="800100" lvl="2" indent="0" algn="just">
              <a:buNone/>
              <a:defRPr/>
            </a:pPr>
            <a:r>
              <a:rPr lang="pt-BR" sz="3300" dirty="0"/>
              <a:t>Bacharelado =&gt; 	(duracao * fator * 600) + (cargaHorariaEstagio * 12)</a:t>
            </a:r>
          </a:p>
          <a:p>
            <a:pPr marL="0" indent="0" algn="just" eaLnBrk="1" hangingPunct="1">
              <a:lnSpc>
                <a:spcPct val="120000"/>
              </a:lnSpc>
              <a:buNone/>
              <a:defRPr/>
            </a:pPr>
            <a:r>
              <a:rPr lang="pt-BR" dirty="0" smtClean="0"/>
              <a:t>O método </a:t>
            </a:r>
            <a:r>
              <a:rPr lang="pt-BR" b="1" dirty="0" smtClean="0"/>
              <a:t>definirDuracao() </a:t>
            </a:r>
            <a:r>
              <a:rPr lang="pt-BR" dirty="0" smtClean="0"/>
              <a:t>terá que definir o atributo “duracao”, seguindo a seguinte regra:</a:t>
            </a:r>
          </a:p>
          <a:p>
            <a:pPr lvl="1" algn="just">
              <a:defRPr/>
            </a:pPr>
            <a:r>
              <a:rPr lang="pt-BR" sz="3300" dirty="0" smtClean="0"/>
              <a:t>Se o objeto instanciado for Medio deverá ser atribuido: 36</a:t>
            </a:r>
          </a:p>
          <a:p>
            <a:pPr lvl="1" algn="just">
              <a:defRPr/>
            </a:pPr>
            <a:r>
              <a:rPr lang="pt-BR" sz="3300" dirty="0" smtClean="0"/>
              <a:t>Se for Tecnologo deverá ser atribuído: 24</a:t>
            </a:r>
          </a:p>
          <a:p>
            <a:pPr lvl="1" algn="just">
              <a:defRPr/>
            </a:pPr>
            <a:r>
              <a:rPr lang="pt-BR" sz="3300" dirty="0" smtClean="0"/>
              <a:t>Se for Bacharelado deverá atribuir 60 se possuir na descrição a palavra “ENGENHARIA”, caso contrário deverá atribuir 48.</a:t>
            </a:r>
            <a:endParaRPr lang="pt-BR" sz="3300" dirty="0"/>
          </a:p>
          <a:p>
            <a:pPr algn="just">
              <a:defRPr/>
            </a:pPr>
            <a:endParaRPr lang="pt-BR" dirty="0"/>
          </a:p>
        </p:txBody>
      </p:sp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188930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353346" y="1275997"/>
            <a:ext cx="8229600" cy="5443458"/>
          </a:xfrm>
        </p:spPr>
        <p:txBody>
          <a:bodyPr>
            <a:normAutofit fontScale="70000" lnSpcReduction="20000"/>
          </a:bodyPr>
          <a:lstStyle/>
          <a:p>
            <a:pPr marL="0" indent="0" algn="just" eaLnBrk="1" hangingPunct="1">
              <a:buNone/>
              <a:defRPr/>
            </a:pPr>
            <a:r>
              <a:rPr lang="pt-BR" sz="4100" b="1" dirty="0" smtClean="0"/>
              <a:t>Continuação:</a:t>
            </a:r>
          </a:p>
          <a:p>
            <a:pPr marL="0" indent="0" algn="just" eaLnBrk="1" hangingPunct="1">
              <a:lnSpc>
                <a:spcPct val="170000"/>
              </a:lnSpc>
              <a:buNone/>
              <a:defRPr/>
            </a:pPr>
            <a:r>
              <a:rPr lang="pt-BR" dirty="0" smtClean="0"/>
              <a:t>Crie a classe de TesteFormacao</a:t>
            </a:r>
          </a:p>
          <a:p>
            <a:pPr marL="0" indent="0" algn="just" eaLnBrk="1" hangingPunct="1">
              <a:lnSpc>
                <a:spcPct val="170000"/>
              </a:lnSpc>
              <a:buNone/>
              <a:defRPr/>
            </a:pPr>
            <a:r>
              <a:rPr lang="pt-BR" dirty="0" smtClean="0"/>
              <a:t>Programe para que seja realizada a pergunta ao usuário sobre qual formação deseja cadastrar. Então preencha o objeto devidamente (via construtor) e ao término utilize o método getTudo(), a fim de verificar se a duração está sendo definida corretamente.</a:t>
            </a:r>
          </a:p>
          <a:p>
            <a:pPr marL="0" indent="0" algn="just" eaLnBrk="1" hangingPunct="1">
              <a:lnSpc>
                <a:spcPct val="170000"/>
              </a:lnSpc>
              <a:buNone/>
              <a:defRPr/>
            </a:pPr>
            <a:r>
              <a:rPr lang="pt-BR" b="1" dirty="0" smtClean="0"/>
              <a:t>Problema</a:t>
            </a:r>
            <a:r>
              <a:rPr lang="pt-BR" dirty="0" smtClean="0"/>
              <a:t>: caso deixe vazio, a descrição e instancie um objeto Bacharelado, será gerado um erro. Altere o código para que este erro seja sanado.</a:t>
            </a:r>
            <a:endParaRPr lang="pt-BR" dirty="0"/>
          </a:p>
        </p:txBody>
      </p:sp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37165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pt-BR" sz="2100" dirty="0" smtClean="0"/>
              <a:t>1) Implemente o seguinte diagrama de classe.</a:t>
            </a:r>
            <a:endParaRPr lang="pt-BR" sz="1900" b="1" dirty="0">
              <a:latin typeface="Courier New" pitchFamily="49" charset="0"/>
              <a:cs typeface="Courier New" pitchFamily="49" charset="0"/>
            </a:endParaRPr>
          </a:p>
          <a:p>
            <a:pPr marL="5715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571010"/>
            <a:ext cx="3535210" cy="498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1.1) Faça as seguintes alterações nas classes criadas anteriormente:</a:t>
            </a:r>
          </a:p>
          <a:p>
            <a:pPr marL="914400" lvl="1" indent="-457200" algn="just">
              <a:spcBef>
                <a:spcPct val="30000"/>
              </a:spcBef>
              <a:buClr>
                <a:schemeClr val="bg2"/>
              </a:buClr>
              <a:buFont typeface="+mj-lt"/>
              <a:buAutoNum type="alphaLcParenR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Implemente o método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exibirNomeFormatado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da classe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Pessoa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 forma que ele exiba o atributo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em maiúsculo</a:t>
            </a:r>
          </a:p>
          <a:p>
            <a:pPr marL="914400" lvl="1" indent="-457200" algn="just">
              <a:spcBef>
                <a:spcPct val="30000"/>
              </a:spcBef>
              <a:buClr>
                <a:schemeClr val="bg2"/>
              </a:buClr>
              <a:buFont typeface="+mj-lt"/>
              <a:buAutoNum type="alphaLcParenR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Sobrescreva o método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exibirNomeFormatado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na classe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 forma que ele exiba 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titulo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e 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do cliente, em maiúsculo e no seguinte formato: 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&lt;TITULO&gt; - &lt;NOME&gt;</a:t>
            </a:r>
          </a:p>
          <a:p>
            <a:pPr marL="914400" lvl="1" indent="-457200" algn="just">
              <a:spcBef>
                <a:spcPct val="30000"/>
              </a:spcBef>
              <a:buClr>
                <a:schemeClr val="bg2"/>
              </a:buClr>
              <a:buFont typeface="+mj-lt"/>
              <a:buAutoNum type="alphaLcParenR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Adicione um construtor na classe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Pessoa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 forma que o atributo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possa ser inicializado por ele. Fique livre para fazer todas as alterações nas classes do projeto que sejam necessárias para a compilação das 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classes.</a:t>
            </a: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457200" lvl="1" indent="0" algn="just"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cs typeface="Courier New" pitchFamily="49" charset="0"/>
              </a:rPr>
            </a:b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2) Escreva um programa para cadastrar um Cliente. Instancie o objeto do tipo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e preencha os atributos deste objeto com dados vindos do usuário e depois imprima o nome do cliente cadastrado através do método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exibirNomeFormatado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. 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i="1" dirty="0">
                <a:solidFill>
                  <a:srgbClr val="000000"/>
                </a:solidFill>
                <a:cs typeface="Courier New" pitchFamily="49" charset="0"/>
              </a:rPr>
              <a:t>Nota: Utilize as classes criadas no exercício anterior. </a:t>
            </a:r>
          </a:p>
          <a:p>
            <a:pPr marL="5715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3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2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-) 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Implemente em Java o seguinte diagrama de classes</a:t>
            </a: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:</a:t>
            </a:r>
            <a:endParaRPr lang="pt-BR" sz="2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193" y="2191984"/>
            <a:ext cx="6566668" cy="462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6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smtClean="0">
                <a:solidFill>
                  <a:srgbClr val="FFFFFF"/>
                </a:solidFill>
                <a:latin typeface="Gotham-Bold"/>
                <a:cs typeface="Gotham-Bold"/>
              </a:rPr>
              <a:t>10. 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POLIMORFISMO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3830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2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.1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)  Faça as seguintes alterações no exercício anterior: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lphaLcPeriod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ContaBancaria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deve adicionar ao atributo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o valor passado como parâmetro.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lphaLcPeriod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ContaBancaria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deve subtrair do atributo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o valor passado como parâmetro.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lphaLcPeriod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atualizarSaldo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ContaPoupanca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deve atualizar o valor do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através do seguinte cálculo:</a:t>
            </a:r>
          </a:p>
          <a:p>
            <a:pPr marL="857250" lvl="2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saldo + (saldo*(taxa de juros/100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rabicParenR" startAt="2"/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2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.2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) Faça um programa para testar as classes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e  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ContaPoupanca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e invoque os métodos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e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das instâncias destas classes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2.3) Crie o método </a:t>
            </a:r>
            <a:r>
              <a:rPr lang="pt-BR" sz="3100" b="1" dirty="0" smtClean="0">
                <a:solidFill>
                  <a:srgbClr val="000000"/>
                </a:solidFill>
                <a:cs typeface="Courier New" pitchFamily="49" charset="0"/>
              </a:rPr>
              <a:t>exibirSaldo()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, que deve existir na “super classe” e na subclasse </a:t>
            </a:r>
            <a:r>
              <a:rPr lang="pt-BR" sz="3100" b="1" dirty="0" smtClean="0">
                <a:solidFill>
                  <a:srgbClr val="000000"/>
                </a:solidFill>
                <a:cs typeface="Courier New" pitchFamily="49" charset="0"/>
              </a:rPr>
              <a:t>ContaCorrente</a:t>
            </a:r>
            <a:r>
              <a:rPr lang="pt-BR" sz="21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2100" dirty="0">
                <a:solidFill>
                  <a:srgbClr val="000000"/>
                </a:solidFill>
                <a:cs typeface="Courier New" pitchFamily="49" charset="0"/>
              </a:rPr>
              <a:t>onde 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o método  deverá levar em consideração o limite.</a:t>
            </a: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5240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Modificador </a:t>
            </a:r>
            <a:r>
              <a:rPr lang="pt-BR" sz="1400" dirty="0"/>
              <a:t>de Acesso</a:t>
            </a:r>
          </a:p>
          <a:p>
            <a:pPr lvl="1" algn="just"/>
            <a:r>
              <a:rPr lang="pt-BR" sz="1400" dirty="0"/>
              <a:t>http://docs.oracle.com/javase/tutorial/java/javaOO/accesscontrol.html</a:t>
            </a:r>
          </a:p>
          <a:p>
            <a:pPr lvl="1" algn="just"/>
            <a:r>
              <a:rPr lang="pt-BR" sz="1400" dirty="0"/>
              <a:t>http://www.uni-bonn.de/~manfear/javaprotection.php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Herança</a:t>
            </a:r>
          </a:p>
          <a:p>
            <a:pPr lvl="1" algn="just"/>
            <a:r>
              <a:rPr lang="pt-BR" sz="1400" dirty="0"/>
              <a:t>http://docs.oracle.com/javase/tutorial/java/IandI/subclasses.html</a:t>
            </a:r>
          </a:p>
          <a:p>
            <a:pPr lvl="1" algn="just"/>
            <a:endParaRPr lang="pt-BR" sz="1400" dirty="0"/>
          </a:p>
          <a:p>
            <a:pPr algn="just"/>
            <a:r>
              <a:rPr lang="pt-BR" sz="1400" dirty="0"/>
              <a:t>Java: Como Programar, 8º Edição</a:t>
            </a:r>
          </a:p>
          <a:p>
            <a:pPr lvl="1" algn="just"/>
            <a:r>
              <a:rPr lang="pt-BR" sz="1400" dirty="0"/>
              <a:t>Capítulo 9 – Programação Orientada a Objetos: </a:t>
            </a:r>
            <a:r>
              <a:rPr lang="pt-BR" sz="1400" dirty="0" smtClean="0"/>
              <a:t>Herança</a:t>
            </a:r>
            <a:endParaRPr lang="pt-BR" sz="1400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© </a:t>
            </a:r>
            <a:r>
              <a:rPr kumimoji="1" lang="en-US" sz="2000" smtClean="0">
                <a:solidFill>
                  <a:schemeClr val="bg1"/>
                </a:solidFill>
                <a:latin typeface="Gotham-Bold"/>
                <a:cs typeface="Gotham-Bold"/>
              </a:rPr>
              <a:t>2018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Polimorfismo</a:t>
            </a:r>
          </a:p>
          <a:p>
            <a:endParaRPr lang="pt-BR" dirty="0"/>
          </a:p>
          <a:p>
            <a:r>
              <a:rPr lang="pt-BR" dirty="0" smtClean="0"/>
              <a:t>Descansos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A palavra polimorfismo significa:</a:t>
            </a:r>
          </a:p>
          <a:p>
            <a:pPr marL="457200" lvl="1" indent="0">
              <a:buNone/>
            </a:pPr>
            <a:r>
              <a:rPr lang="pt-BR" sz="2000" dirty="0"/>
              <a:t>qualidade ou estado de ser capaz de assumir diferentes formas, (dicionário Houaiss)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No contexto da OO, polimorfismo significa ter múltiplos comportamentos </a:t>
            </a:r>
            <a:br>
              <a:rPr lang="pt-BR" sz="2000" dirty="0"/>
            </a:br>
            <a:endParaRPr lang="pt-BR" sz="2000" dirty="0"/>
          </a:p>
          <a:p>
            <a:pPr marL="0" indent="0">
              <a:buNone/>
            </a:pPr>
            <a:r>
              <a:rPr lang="pt-BR" sz="2000" dirty="0"/>
              <a:t>A capacidade polimórfica decorre diretamente do mecanismo de herança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Uma operação polimórfico resulta em diferentes ações dependendo do objeto que está sendo referenciado</a:t>
            </a:r>
          </a:p>
          <a:p>
            <a:pPr marL="5715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9456" y="1305013"/>
            <a:ext cx="5246027" cy="518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50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Através do polimorfismo é possível esconder diversas implementações diferentes por trás de uma interface </a:t>
            </a:r>
            <a:r>
              <a:rPr lang="pt-BR" sz="2000" dirty="0" smtClean="0"/>
              <a:t>única.</a:t>
            </a:r>
            <a:endParaRPr lang="pt-BR" sz="2000" dirty="0"/>
          </a:p>
          <a:p>
            <a:pPr marL="5715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 rot="16200000">
            <a:off x="3937000" y="5391392"/>
            <a:ext cx="1322387" cy="566738"/>
            <a:chOff x="962" y="2832"/>
            <a:chExt cx="1744" cy="528"/>
          </a:xfrm>
        </p:grpSpPr>
        <p:sp>
          <p:nvSpPr>
            <p:cNvPr id="15" name="AutoShape 5"/>
            <p:cNvSpPr>
              <a:spLocks/>
            </p:cNvSpPr>
            <p:nvPr/>
          </p:nvSpPr>
          <p:spPr bwMode="auto">
            <a:xfrm>
              <a:off x="2610" y="2912"/>
              <a:ext cx="96" cy="150"/>
            </a:xfrm>
            <a:prstGeom prst="rightBracket">
              <a:avLst>
                <a:gd name="adj" fmla="val 78125"/>
              </a:avLst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962" y="2832"/>
              <a:ext cx="1648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vert="eaVert" wrap="none" anchor="ctr"/>
            <a:lstStyle/>
            <a:p>
              <a:pPr algn="ctr"/>
              <a:endParaRPr lang="pt-BR">
                <a:latin typeface="+mn-lt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275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275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275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203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03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203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794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1794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1794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155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155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155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1608138" y="2810117"/>
            <a:ext cx="1825625" cy="1322387"/>
            <a:chOff x="1013" y="1607"/>
            <a:chExt cx="1150" cy="833"/>
          </a:xfrm>
        </p:grpSpPr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1013" y="1607"/>
              <a:ext cx="1150" cy="8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2" name="AutoShape 21"/>
            <p:cNvSpPr>
              <a:spLocks noChangeArrowheads="1"/>
            </p:cNvSpPr>
            <p:nvPr/>
          </p:nvSpPr>
          <p:spPr bwMode="auto">
            <a:xfrm>
              <a:off x="1128" y="1693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1473" y="2383"/>
              <a:ext cx="230" cy="2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</p:grpSp>
      <p:grpSp>
        <p:nvGrpSpPr>
          <p:cNvPr id="34" name="Group 23"/>
          <p:cNvGrpSpPr>
            <a:grpSpLocks/>
          </p:cNvGrpSpPr>
          <p:nvPr/>
        </p:nvGrpSpPr>
        <p:grpSpPr bwMode="auto">
          <a:xfrm>
            <a:off x="3686175" y="2621204"/>
            <a:ext cx="1825625" cy="1322388"/>
            <a:chOff x="2322" y="1488"/>
            <a:chExt cx="1150" cy="833"/>
          </a:xfrm>
        </p:grpSpPr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322" y="1488"/>
              <a:ext cx="1150" cy="8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6" name="AutoShape 25"/>
            <p:cNvSpPr>
              <a:spLocks noChangeArrowheads="1"/>
            </p:cNvSpPr>
            <p:nvPr/>
          </p:nvSpPr>
          <p:spPr bwMode="auto">
            <a:xfrm>
              <a:off x="2437" y="1574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782" y="2264"/>
              <a:ext cx="230" cy="2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</p:grpSp>
      <p:grpSp>
        <p:nvGrpSpPr>
          <p:cNvPr id="38" name="Group 27"/>
          <p:cNvGrpSpPr>
            <a:grpSpLocks/>
          </p:cNvGrpSpPr>
          <p:nvPr/>
        </p:nvGrpSpPr>
        <p:grpSpPr bwMode="auto">
          <a:xfrm>
            <a:off x="5762625" y="2810117"/>
            <a:ext cx="1825625" cy="1322387"/>
            <a:chOff x="3630" y="1607"/>
            <a:chExt cx="1150" cy="833"/>
          </a:xfrm>
        </p:grpSpPr>
        <p:sp>
          <p:nvSpPr>
            <p:cNvPr id="39" name="Rectangle 28"/>
            <p:cNvSpPr>
              <a:spLocks noChangeArrowheads="1"/>
            </p:cNvSpPr>
            <p:nvPr/>
          </p:nvSpPr>
          <p:spPr bwMode="auto">
            <a:xfrm>
              <a:off x="3630" y="1607"/>
              <a:ext cx="1150" cy="8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40" name="AutoShape 29"/>
            <p:cNvSpPr>
              <a:spLocks noChangeArrowheads="1"/>
            </p:cNvSpPr>
            <p:nvPr/>
          </p:nvSpPr>
          <p:spPr bwMode="auto">
            <a:xfrm>
              <a:off x="3745" y="1693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4090" y="2383"/>
              <a:ext cx="230" cy="2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latin typeface="+mn-lt"/>
              </a:endParaRPr>
            </a:p>
          </p:txBody>
        </p:sp>
      </p:grp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1846263" y="4226167"/>
            <a:ext cx="1351717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+mn-lt"/>
              </a:rPr>
              <a:t>Fabricante</a:t>
            </a:r>
            <a:r>
              <a:rPr lang="en-US" dirty="0">
                <a:latin typeface="+mn-lt"/>
              </a:rPr>
              <a:t> A</a:t>
            </a: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3930650" y="4069004"/>
            <a:ext cx="134370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Fabricante B</a:t>
            </a: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6007100" y="4196004"/>
            <a:ext cx="1342099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Fabricante C</a:t>
            </a: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 flipH="1" flipV="1">
            <a:off x="3559175" y="4446829"/>
            <a:ext cx="755650" cy="50323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 flipV="1">
            <a:off x="4503738" y="4446829"/>
            <a:ext cx="0" cy="4413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4692650" y="4446829"/>
            <a:ext cx="1133475" cy="50323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 flipH="1" flipV="1">
            <a:off x="3937000" y="4446829"/>
            <a:ext cx="441325" cy="4413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 flipV="1">
            <a:off x="4629150" y="4446829"/>
            <a:ext cx="504825" cy="4413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857224" y="5763081"/>
            <a:ext cx="2922588" cy="601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 err="1">
                <a:latin typeface="+mn-lt"/>
              </a:rPr>
              <a:t>Princípio</a:t>
            </a:r>
            <a:r>
              <a:rPr lang="en-US" sz="1600" i="1" dirty="0">
                <a:latin typeface="+mn-lt"/>
              </a:rPr>
              <a:t> OO:</a:t>
            </a:r>
            <a:br>
              <a:rPr lang="en-US" sz="1600" i="1" dirty="0">
                <a:latin typeface="+mn-lt"/>
              </a:rPr>
            </a:br>
            <a:r>
              <a:rPr lang="en-US" sz="1600" i="1" dirty="0" err="1">
                <a:latin typeface="+mn-lt"/>
              </a:rPr>
              <a:t>Encapsulamento</a:t>
            </a:r>
            <a:endParaRPr lang="en-US" sz="1600" i="1" dirty="0">
              <a:latin typeface="+mn-lt"/>
            </a:endParaRPr>
          </a:p>
        </p:txBody>
      </p:sp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5041900" y="6029567"/>
            <a:ext cx="1643463" cy="35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sz="1600">
                <a:latin typeface="+mn-lt"/>
              </a:rPr>
              <a:t>Controle Remoto</a:t>
            </a:r>
          </a:p>
        </p:txBody>
      </p:sp>
    </p:spTree>
    <p:extLst>
      <p:ext uri="{BB962C8B-B14F-4D97-AF65-F5344CB8AC3E}">
        <p14:creationId xmlns:p14="http://schemas.microsoft.com/office/powerpoint/2010/main" val="41220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err="1" smtClean="0"/>
              <a:t>aplicacaoFinanceira</a:t>
            </a:r>
            <a:r>
              <a:rPr lang="en-US" sz="2800" b="1" dirty="0" err="1" smtClean="0"/>
              <a:t>.getValor</a:t>
            </a:r>
            <a:r>
              <a:rPr lang="en-US" sz="2800" b="1" dirty="0" smtClean="0"/>
              <a:t>()</a:t>
            </a:r>
            <a:endParaRPr lang="en-US" sz="2800" b="1" dirty="0"/>
          </a:p>
          <a:p>
            <a:pPr marL="5715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1182489" y="6285089"/>
            <a:ext cx="679353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dirty="0" err="1" smtClean="0">
                <a:latin typeface="+mn-lt"/>
              </a:rPr>
              <a:t>Aç</a:t>
            </a:r>
            <a:r>
              <a:rPr lang="pt-BR" dirty="0" err="1" smtClean="0">
                <a:latin typeface="+mn-lt"/>
              </a:rPr>
              <a:t>ão</a:t>
            </a:r>
            <a:endParaRPr lang="en-US" dirty="0">
              <a:latin typeface="+mn-lt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3929357" y="6285089"/>
            <a:ext cx="1136401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dirty="0" err="1" smtClean="0">
                <a:latin typeface="+mn-lt"/>
              </a:rPr>
              <a:t>Poupança</a:t>
            </a:r>
            <a:endParaRPr lang="en-US" dirty="0">
              <a:latin typeface="+mn-lt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7020101" y="6289244"/>
            <a:ext cx="811119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dirty="0">
                <a:latin typeface="+mn-lt"/>
              </a:rPr>
              <a:t>Fundo</a:t>
            </a:r>
          </a:p>
        </p:txBody>
      </p:sp>
      <p:grpSp>
        <p:nvGrpSpPr>
          <p:cNvPr id="55" name="Grupo 54"/>
          <p:cNvGrpSpPr/>
          <p:nvPr/>
        </p:nvGrpSpPr>
        <p:grpSpPr>
          <a:xfrm>
            <a:off x="294504" y="3603056"/>
            <a:ext cx="2549901" cy="2566536"/>
            <a:chOff x="388941" y="2901606"/>
            <a:chExt cx="2880320" cy="2880000"/>
          </a:xfrm>
        </p:grpSpPr>
        <p:grpSp>
          <p:nvGrpSpPr>
            <p:cNvPr id="56" name="Grupo 55"/>
            <p:cNvGrpSpPr/>
            <p:nvPr/>
          </p:nvGrpSpPr>
          <p:grpSpPr>
            <a:xfrm rot="1003645">
              <a:off x="388941" y="2901606"/>
              <a:ext cx="2880320" cy="2880000"/>
              <a:chOff x="5724128" y="3665482"/>
              <a:chExt cx="2880320" cy="2880000"/>
            </a:xfrm>
          </p:grpSpPr>
          <p:sp>
            <p:nvSpPr>
              <p:cNvPr id="59" name="Elipse 58"/>
              <p:cNvSpPr/>
              <p:nvPr/>
            </p:nvSpPr>
            <p:spPr bwMode="auto">
              <a:xfrm>
                <a:off x="5724128" y="3665482"/>
                <a:ext cx="2880320" cy="2880000"/>
              </a:xfrm>
              <a:prstGeom prst="ellipse">
                <a:avLst/>
              </a:prstGeom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quare721 BT" pitchFamily="34" charset="0"/>
                </a:endParaRPr>
              </a:p>
            </p:txBody>
          </p:sp>
          <p:sp>
            <p:nvSpPr>
              <p:cNvPr id="60" name="Elipse 59"/>
              <p:cNvSpPr/>
              <p:nvPr/>
            </p:nvSpPr>
            <p:spPr bwMode="auto">
              <a:xfrm>
                <a:off x="6084288" y="4025482"/>
                <a:ext cx="2160000" cy="2160000"/>
              </a:xfrm>
              <a:prstGeom prst="ellipse">
                <a:avLst/>
              </a:prstGeom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quare721 BT" pitchFamily="34" charset="0"/>
                </a:endParaRPr>
              </a:p>
            </p:txBody>
          </p:sp>
          <p:cxnSp>
            <p:nvCxnSpPr>
              <p:cNvPr id="61" name="Conector reto 60"/>
              <p:cNvCxnSpPr>
                <a:stCxn id="59" idx="1"/>
                <a:endCxn id="60" idx="1"/>
              </p:cNvCxnSpPr>
              <p:nvPr/>
            </p:nvCxnSpPr>
            <p:spPr bwMode="auto">
              <a:xfrm>
                <a:off x="6145941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>
                <a:stCxn id="59" idx="7"/>
                <a:endCxn id="60" idx="7"/>
              </p:cNvCxnSpPr>
              <p:nvPr/>
            </p:nvCxnSpPr>
            <p:spPr bwMode="auto">
              <a:xfrm flipH="1">
                <a:off x="7927963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/>
              <p:cNvCxnSpPr>
                <a:stCxn id="60" idx="3"/>
                <a:endCxn id="59" idx="3"/>
              </p:cNvCxnSpPr>
              <p:nvPr/>
            </p:nvCxnSpPr>
            <p:spPr bwMode="auto">
              <a:xfrm flipH="1">
                <a:off x="6145941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/>
              <p:cNvCxnSpPr>
                <a:stCxn id="59" idx="5"/>
                <a:endCxn id="60" idx="5"/>
              </p:cNvCxnSpPr>
              <p:nvPr/>
            </p:nvCxnSpPr>
            <p:spPr bwMode="auto">
              <a:xfrm flipH="1" flipV="1">
                <a:off x="7927963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CaixaDeTexto 56"/>
            <p:cNvSpPr txBox="1"/>
            <p:nvPr/>
          </p:nvSpPr>
          <p:spPr>
            <a:xfrm>
              <a:off x="882943" y="3738880"/>
              <a:ext cx="639547" cy="113971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 rot="1201655">
              <a:off x="1436346" y="3036866"/>
              <a:ext cx="1741760" cy="32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7950" tIns="53975" rIns="107950" bIns="5397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200" dirty="0" err="1" smtClean="0"/>
                <a:t>getValor</a:t>
              </a:r>
              <a:r>
                <a:rPr lang="en-US" sz="1200" dirty="0" smtClean="0"/>
                <a:t>()</a:t>
              </a:r>
              <a:endParaRPr lang="en-US" sz="1200" b="1" dirty="0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222607" y="3603056"/>
            <a:ext cx="2549901" cy="2566536"/>
            <a:chOff x="388941" y="2901606"/>
            <a:chExt cx="2880320" cy="2880000"/>
          </a:xfrm>
        </p:grpSpPr>
        <p:grpSp>
          <p:nvGrpSpPr>
            <p:cNvPr id="66" name="Grupo 65"/>
            <p:cNvGrpSpPr/>
            <p:nvPr/>
          </p:nvGrpSpPr>
          <p:grpSpPr>
            <a:xfrm rot="1003645">
              <a:off x="388941" y="2901606"/>
              <a:ext cx="2880320" cy="2880000"/>
              <a:chOff x="5724128" y="3665482"/>
              <a:chExt cx="2880320" cy="2880000"/>
            </a:xfrm>
          </p:grpSpPr>
          <p:sp>
            <p:nvSpPr>
              <p:cNvPr id="69" name="Elipse 68"/>
              <p:cNvSpPr/>
              <p:nvPr/>
            </p:nvSpPr>
            <p:spPr bwMode="auto">
              <a:xfrm>
                <a:off x="5724128" y="3665482"/>
                <a:ext cx="2880320" cy="2880000"/>
              </a:xfrm>
              <a:prstGeom prst="ellipse">
                <a:avLst/>
              </a:prstGeom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quare721 BT" pitchFamily="34" charset="0"/>
                </a:endParaRPr>
              </a:p>
            </p:txBody>
          </p:sp>
          <p:sp>
            <p:nvSpPr>
              <p:cNvPr id="70" name="Elipse 69"/>
              <p:cNvSpPr/>
              <p:nvPr/>
            </p:nvSpPr>
            <p:spPr bwMode="auto">
              <a:xfrm>
                <a:off x="6084288" y="4025482"/>
                <a:ext cx="2160000" cy="2160000"/>
              </a:xfrm>
              <a:prstGeom prst="ellipse">
                <a:avLst/>
              </a:prstGeom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quare721 BT" pitchFamily="34" charset="0"/>
                </a:endParaRPr>
              </a:p>
            </p:txBody>
          </p:sp>
          <p:cxnSp>
            <p:nvCxnSpPr>
              <p:cNvPr id="71" name="Conector reto 70"/>
              <p:cNvCxnSpPr>
                <a:stCxn id="69" idx="1"/>
                <a:endCxn id="70" idx="1"/>
              </p:cNvCxnSpPr>
              <p:nvPr/>
            </p:nvCxnSpPr>
            <p:spPr bwMode="auto">
              <a:xfrm>
                <a:off x="6145941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/>
              <p:cNvCxnSpPr>
                <a:stCxn id="69" idx="7"/>
                <a:endCxn id="70" idx="7"/>
              </p:cNvCxnSpPr>
              <p:nvPr/>
            </p:nvCxnSpPr>
            <p:spPr bwMode="auto">
              <a:xfrm flipH="1">
                <a:off x="7927963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/>
              <p:cNvCxnSpPr>
                <a:stCxn id="70" idx="3"/>
                <a:endCxn id="69" idx="3"/>
              </p:cNvCxnSpPr>
              <p:nvPr/>
            </p:nvCxnSpPr>
            <p:spPr bwMode="auto">
              <a:xfrm flipH="1">
                <a:off x="6145941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/>
              <p:cNvCxnSpPr>
                <a:stCxn id="69" idx="5"/>
                <a:endCxn id="70" idx="5"/>
              </p:cNvCxnSpPr>
              <p:nvPr/>
            </p:nvCxnSpPr>
            <p:spPr bwMode="auto">
              <a:xfrm flipH="1" flipV="1">
                <a:off x="7927963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CaixaDeTexto 66"/>
            <p:cNvSpPr txBox="1"/>
            <p:nvPr/>
          </p:nvSpPr>
          <p:spPr>
            <a:xfrm>
              <a:off x="882943" y="3738880"/>
              <a:ext cx="639547" cy="113971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</p:txBody>
        </p: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 rot="1201655">
              <a:off x="1436346" y="3036866"/>
              <a:ext cx="1741760" cy="32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7950" tIns="53975" rIns="107950" bIns="5397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200" dirty="0" err="1" smtClean="0"/>
                <a:t>getValor</a:t>
              </a:r>
              <a:r>
                <a:rPr lang="en-US" sz="1200" dirty="0" smtClean="0"/>
                <a:t>()</a:t>
              </a:r>
              <a:endParaRPr lang="en-US" sz="1200" b="1" dirty="0"/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6150710" y="3603056"/>
            <a:ext cx="2549901" cy="2566536"/>
            <a:chOff x="388941" y="2901606"/>
            <a:chExt cx="2880320" cy="2880000"/>
          </a:xfrm>
        </p:grpSpPr>
        <p:grpSp>
          <p:nvGrpSpPr>
            <p:cNvPr id="76" name="Grupo 75"/>
            <p:cNvGrpSpPr/>
            <p:nvPr/>
          </p:nvGrpSpPr>
          <p:grpSpPr>
            <a:xfrm rot="1003645">
              <a:off x="388941" y="2901606"/>
              <a:ext cx="2880320" cy="2880000"/>
              <a:chOff x="5724128" y="3665482"/>
              <a:chExt cx="2880320" cy="2880000"/>
            </a:xfrm>
          </p:grpSpPr>
          <p:sp>
            <p:nvSpPr>
              <p:cNvPr id="79" name="Elipse 78"/>
              <p:cNvSpPr/>
              <p:nvPr/>
            </p:nvSpPr>
            <p:spPr bwMode="auto">
              <a:xfrm>
                <a:off x="5724128" y="3665482"/>
                <a:ext cx="2880320" cy="2880000"/>
              </a:xfrm>
              <a:prstGeom prst="ellipse">
                <a:avLst/>
              </a:prstGeom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quare721 BT" pitchFamily="34" charset="0"/>
                </a:endParaRPr>
              </a:p>
            </p:txBody>
          </p:sp>
          <p:sp>
            <p:nvSpPr>
              <p:cNvPr id="80" name="Elipse 79"/>
              <p:cNvSpPr/>
              <p:nvPr/>
            </p:nvSpPr>
            <p:spPr bwMode="auto">
              <a:xfrm>
                <a:off x="6084288" y="4025482"/>
                <a:ext cx="2160000" cy="2160000"/>
              </a:xfrm>
              <a:prstGeom prst="ellipse">
                <a:avLst/>
              </a:prstGeom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quare721 BT" pitchFamily="34" charset="0"/>
                </a:endParaRPr>
              </a:p>
            </p:txBody>
          </p:sp>
          <p:cxnSp>
            <p:nvCxnSpPr>
              <p:cNvPr id="81" name="Conector reto 80"/>
              <p:cNvCxnSpPr>
                <a:stCxn id="79" idx="1"/>
                <a:endCxn id="80" idx="1"/>
              </p:cNvCxnSpPr>
              <p:nvPr/>
            </p:nvCxnSpPr>
            <p:spPr bwMode="auto">
              <a:xfrm>
                <a:off x="6145941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>
                <a:stCxn id="79" idx="7"/>
                <a:endCxn id="80" idx="7"/>
              </p:cNvCxnSpPr>
              <p:nvPr/>
            </p:nvCxnSpPr>
            <p:spPr bwMode="auto">
              <a:xfrm flipH="1">
                <a:off x="7927963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>
                <a:stCxn id="80" idx="3"/>
                <a:endCxn id="79" idx="3"/>
              </p:cNvCxnSpPr>
              <p:nvPr/>
            </p:nvCxnSpPr>
            <p:spPr bwMode="auto">
              <a:xfrm flipH="1">
                <a:off x="6145941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>
                <a:stCxn id="79" idx="5"/>
                <a:endCxn id="80" idx="5"/>
              </p:cNvCxnSpPr>
              <p:nvPr/>
            </p:nvCxnSpPr>
            <p:spPr bwMode="auto">
              <a:xfrm flipH="1" flipV="1">
                <a:off x="7927963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CaixaDeTexto 76"/>
            <p:cNvSpPr txBox="1"/>
            <p:nvPr/>
          </p:nvSpPr>
          <p:spPr>
            <a:xfrm>
              <a:off x="882943" y="3738880"/>
              <a:ext cx="639547" cy="113971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  <a:p>
              <a:pPr marL="342900" indent="-342900">
                <a:buClr>
                  <a:srgbClr val="660066"/>
                </a:buClr>
                <a:buSzPct val="150000"/>
                <a:buBlip>
                  <a:blip r:embed="rId3"/>
                </a:buBlip>
              </a:pPr>
              <a:r>
                <a:rPr lang="en-US" sz="1200" dirty="0" smtClean="0">
                  <a:latin typeface="+mn-lt"/>
                </a:rPr>
                <a:t> </a:t>
              </a: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 rot="1201655">
              <a:off x="1436346" y="3036866"/>
              <a:ext cx="1741760" cy="32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7950" tIns="53975" rIns="107950" bIns="5397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200" dirty="0" err="1" smtClean="0"/>
                <a:t>getValor</a:t>
              </a:r>
              <a:r>
                <a:rPr lang="en-US" sz="1200" dirty="0" smtClean="0"/>
                <a:t>()</a:t>
              </a:r>
              <a:endParaRPr lang="en-US" sz="1200" b="1" dirty="0"/>
            </a:p>
          </p:txBody>
        </p:sp>
      </p:grpSp>
      <p:sp>
        <p:nvSpPr>
          <p:cNvPr id="85" name="Line 22"/>
          <p:cNvSpPr>
            <a:spLocks noChangeShapeType="1"/>
          </p:cNvSpPr>
          <p:nvPr/>
        </p:nvSpPr>
        <p:spPr bwMode="auto">
          <a:xfrm flipH="1">
            <a:off x="1993114" y="2108557"/>
            <a:ext cx="810855" cy="1417060"/>
          </a:xfrm>
          <a:prstGeom prst="line">
            <a:avLst/>
          </a:prstGeom>
          <a:ln w="76200"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/>
          </a:p>
        </p:txBody>
      </p:sp>
      <p:sp>
        <p:nvSpPr>
          <p:cNvPr id="86" name="Line 22"/>
          <p:cNvSpPr>
            <a:spLocks noChangeShapeType="1"/>
          </p:cNvSpPr>
          <p:nvPr/>
        </p:nvSpPr>
        <p:spPr bwMode="auto">
          <a:xfrm flipH="1">
            <a:off x="4588480" y="2064313"/>
            <a:ext cx="0" cy="1417060"/>
          </a:xfrm>
          <a:prstGeom prst="line">
            <a:avLst/>
          </a:prstGeom>
          <a:ln w="76200"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/>
          </a:p>
        </p:txBody>
      </p:sp>
      <p:sp>
        <p:nvSpPr>
          <p:cNvPr id="87" name="Line 22"/>
          <p:cNvSpPr>
            <a:spLocks noChangeShapeType="1"/>
          </p:cNvSpPr>
          <p:nvPr/>
        </p:nvSpPr>
        <p:spPr bwMode="auto">
          <a:xfrm>
            <a:off x="6087907" y="2093809"/>
            <a:ext cx="1433500" cy="1417060"/>
          </a:xfrm>
          <a:prstGeom prst="line">
            <a:avLst/>
          </a:prstGeom>
          <a:ln w="76200"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56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 – SOBRESCRITA (OVERRIDING)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>
                <a:latin typeface="Calibri" pitchFamily="34" charset="0"/>
              </a:rPr>
              <a:t>Sobrescrita - também conhecida como </a:t>
            </a:r>
            <a:r>
              <a:rPr lang="pt-BR" sz="3400" b="1" dirty="0">
                <a:latin typeface="Calibri" pitchFamily="34" charset="0"/>
              </a:rPr>
              <a:t>sobreposição</a:t>
            </a:r>
            <a:r>
              <a:rPr lang="pt-BR" sz="3400" dirty="0">
                <a:latin typeface="Calibri" pitchFamily="34" charset="0"/>
              </a:rPr>
              <a:t> </a:t>
            </a:r>
            <a:r>
              <a:rPr lang="pt-BR" dirty="0">
                <a:latin typeface="Calibri" pitchFamily="34" charset="0"/>
              </a:rPr>
              <a:t>- é a implementação de métodos em subclasses de tal forma que anule o comportamento que ele apresentava em sua superclasse ou apenas acrescente novas instruções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Ocorre quando o método herdado apresenta o mesmo nome em relação ao método que está sendo codificado na subclasse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A sobrescrita de métodos é realizada quando:</a:t>
            </a:r>
          </a:p>
          <a:p>
            <a:pPr lvl="1" algn="just"/>
            <a:r>
              <a:rPr lang="pt-BR" dirty="0">
                <a:latin typeface="Calibri" pitchFamily="34" charset="0"/>
              </a:rPr>
              <a:t>Um método da subclasse realize sua tarefa diferente daquela da superclasse</a:t>
            </a:r>
          </a:p>
          <a:p>
            <a:pPr lvl="1" algn="just"/>
            <a:r>
              <a:rPr lang="pt-BR" dirty="0">
                <a:latin typeface="Calibri" pitchFamily="34" charset="0"/>
              </a:rPr>
              <a:t>Desejamos acrescentar novas instruções à implementação de um método da subclasse</a:t>
            </a:r>
          </a:p>
          <a:p>
            <a:pPr marL="5715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 – SOBRESCRITA (OVERRIDING)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4" y="1640906"/>
            <a:ext cx="5699125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4" y="1647256"/>
            <a:ext cx="5699125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o Explicativo 1 15"/>
          <p:cNvSpPr/>
          <p:nvPr/>
        </p:nvSpPr>
        <p:spPr bwMode="auto">
          <a:xfrm>
            <a:off x="6436755" y="2584848"/>
            <a:ext cx="1440160" cy="360040"/>
          </a:xfrm>
          <a:prstGeom prst="borderCallout1">
            <a:avLst>
              <a:gd name="adj1" fmla="val 46969"/>
              <a:gd name="adj2" fmla="val -731"/>
              <a:gd name="adj3" fmla="val 45246"/>
              <a:gd name="adj4" fmla="val -1569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</a:p>
        </p:txBody>
      </p:sp>
      <p:sp>
        <p:nvSpPr>
          <p:cNvPr id="18" name="Texto Explicativo 1 17"/>
          <p:cNvSpPr/>
          <p:nvPr/>
        </p:nvSpPr>
        <p:spPr bwMode="auto">
          <a:xfrm>
            <a:off x="6436755" y="6185248"/>
            <a:ext cx="1853629" cy="360040"/>
          </a:xfrm>
          <a:prstGeom prst="borderCallout1">
            <a:avLst>
              <a:gd name="adj1" fmla="val 50276"/>
              <a:gd name="adj2" fmla="val 40"/>
              <a:gd name="adj3" fmla="val -325494"/>
              <a:gd name="adj4" fmla="val -19776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Método sobrescrito</a:t>
            </a:r>
          </a:p>
        </p:txBody>
      </p:sp>
      <p:cxnSp>
        <p:nvCxnSpPr>
          <p:cNvPr id="19" name="Conector reto 18"/>
          <p:cNvCxnSpPr>
            <a:stCxn id="18" idx="2"/>
          </p:cNvCxnSpPr>
          <p:nvPr/>
        </p:nvCxnSpPr>
        <p:spPr bwMode="auto">
          <a:xfrm flipH="1" flipV="1">
            <a:off x="5626089" y="5033120"/>
            <a:ext cx="810666" cy="1332148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POLIMORFISMO – SOBRESCRITA (OVERRIDING)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52578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  <a:defRPr/>
            </a:pPr>
            <a:r>
              <a:rPr lang="pt-BR" sz="2100" dirty="0"/>
              <a:t>Neste exemplo a classe 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Diretor</a:t>
            </a:r>
            <a:r>
              <a:rPr lang="pt-BR" sz="2100" dirty="0"/>
              <a:t> sobrescreveu o método </a:t>
            </a: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getSalario</a:t>
            </a:r>
            <a:r>
              <a:rPr lang="pt-BR" sz="2100" dirty="0"/>
              <a:t> da classe </a:t>
            </a: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2100" dirty="0"/>
              <a:t>:</a:t>
            </a:r>
          </a:p>
          <a:p>
            <a:pPr algn="just">
              <a:defRPr/>
            </a:pPr>
            <a:endParaRPr lang="pt-BR" dirty="0"/>
          </a:p>
          <a:p>
            <a:pPr marL="457200" lvl="1" indent="0" algn="just">
              <a:buNone/>
              <a:defRPr/>
            </a:pPr>
            <a:r>
              <a:rPr lang="pt-BR" sz="19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9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 algn="just">
              <a:buNone/>
              <a:defRPr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57200" lvl="1" indent="0" algn="just">
              <a:buNone/>
              <a:defRPr/>
            </a:pPr>
            <a:r>
              <a:rPr lang="pt-BR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9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9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9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salario;</a:t>
            </a:r>
          </a:p>
          <a:p>
            <a:pPr marL="457200" lvl="1" indent="0" algn="just">
              <a:buNone/>
              <a:defRPr/>
            </a:pPr>
            <a:endParaRPr lang="pt-BR" sz="19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getSalario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457200" lvl="1" indent="0" algn="just"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9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457200" lvl="1" indent="0" algn="just">
              <a:buNone/>
              <a:defRPr/>
            </a:pPr>
            <a:endParaRPr lang="pt-BR" sz="19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  <a:defRPr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 algn="just">
              <a:buNone/>
              <a:defRPr/>
            </a:pPr>
            <a:endParaRPr lang="pt-BR" sz="19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  <a:defRPr/>
            </a:pPr>
            <a:r>
              <a:rPr lang="pt-BR" sz="19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9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Diretor </a:t>
            </a:r>
            <a:r>
              <a:rPr lang="pt-BR" sz="19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9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 algn="just">
              <a:buNone/>
              <a:defRPr/>
            </a:pPr>
            <a:endParaRPr lang="pt-BR" sz="19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  <a:defRPr/>
            </a:pPr>
            <a:r>
              <a:rPr lang="pt-BR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getSalario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457200" lvl="1" indent="0" algn="just"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9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9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.getSalario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pt-BR" sz="19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5050.00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457200" lvl="1" indent="0" algn="just">
              <a:buNone/>
              <a:defRPr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7895</TotalTime>
  <Words>791</Words>
  <Application>Microsoft Office PowerPoint</Application>
  <PresentationFormat>Apresentação na tela (4:3)</PresentationFormat>
  <Paragraphs>177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Gotham-Bold</vt:lpstr>
      <vt:lpstr>Gotham-Book</vt:lpstr>
      <vt:lpstr>Square721 BT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316</cp:revision>
  <dcterms:created xsi:type="dcterms:W3CDTF">2015-01-30T10:46:50Z</dcterms:created>
  <dcterms:modified xsi:type="dcterms:W3CDTF">2018-01-15T13:28:06Z</dcterms:modified>
</cp:coreProperties>
</file>