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3"/>
  </p:notesMasterIdLst>
  <p:sldIdLst>
    <p:sldId id="256" r:id="rId6"/>
    <p:sldId id="415" r:id="rId7"/>
    <p:sldId id="416" r:id="rId8"/>
    <p:sldId id="421" r:id="rId9"/>
    <p:sldId id="423" r:id="rId10"/>
    <p:sldId id="447" r:id="rId11"/>
    <p:sldId id="530" r:id="rId12"/>
    <p:sldId id="531" r:id="rId13"/>
    <p:sldId id="532" r:id="rId14"/>
    <p:sldId id="533" r:id="rId15"/>
    <p:sldId id="534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20" r:id="rId28"/>
    <p:sldId id="424" r:id="rId29"/>
    <p:sldId id="527" r:id="rId30"/>
    <p:sldId id="528" r:id="rId31"/>
    <p:sldId id="529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33" autoAdjust="0"/>
  </p:normalViewPr>
  <p:slideViewPr>
    <p:cSldViewPr snapToGrid="0" snapToObjects="1">
      <p:cViewPr varScale="1">
        <p:scale>
          <a:sx n="79" d="100"/>
          <a:sy n="79" d="100"/>
        </p:scale>
        <p:origin x="8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também</a:t>
            </a:r>
            <a:r>
              <a:rPr lang="pt-BR" baseline="0" dirty="0" smtClean="0"/>
              <a:t> a plataforma </a:t>
            </a:r>
            <a:r>
              <a:rPr lang="pt-BR" baseline="0" dirty="0" err="1" smtClean="0"/>
              <a:t>JavaFX</a:t>
            </a:r>
            <a:r>
              <a:rPr lang="pt-BR" baseline="0" dirty="0" smtClean="0"/>
              <a:t>, que permite o desenvolvimento para dispositivos que exigem uma interface mais rica e amigável, como: videogames, celulares, TVs e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5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JAVA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E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Seu modelo de componentes simplificam o desenvolvimento de aplicações distribuídas ou que exijam alta </a:t>
            </a:r>
            <a:r>
              <a:rPr lang="pt-BR" sz="2000" dirty="0" smtClean="0"/>
              <a:t>disponibilidade.</a:t>
            </a:r>
            <a:endParaRPr lang="en-US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É a tecnologia mais adequada para o desenvolvimento de aplicações complexas para rodar na internet, por </a:t>
            </a:r>
            <a:r>
              <a:rPr lang="pt-BR" sz="2000" dirty="0" smtClean="0"/>
              <a:t>exemplo.</a:t>
            </a:r>
            <a:endParaRPr lang="pt-BR" sz="20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200" dirty="0"/>
          </a:p>
        </p:txBody>
      </p:sp>
      <p:pic>
        <p:nvPicPr>
          <p:cNvPr id="34818" name="Picture 2" descr="http://docs.oracle.com/javaee/6/tutorial/doc/figures/web-requestHandl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" y="3072580"/>
            <a:ext cx="7665987" cy="35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PERGUNTAS BÁSICAS…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lvl="1"/>
            <a:r>
              <a:rPr lang="pt-BR" altLang="pt-BR" dirty="0"/>
              <a:t>É uma extensão do HTML?</a:t>
            </a:r>
          </a:p>
          <a:p>
            <a:pPr lvl="1"/>
            <a:r>
              <a:rPr lang="pt-BR" altLang="pt-BR" dirty="0"/>
              <a:t>Rodam somente em páginas WEB?</a:t>
            </a:r>
          </a:p>
          <a:p>
            <a:pPr lvl="1"/>
            <a:r>
              <a:rPr lang="pt-BR" altLang="pt-BR" dirty="0"/>
              <a:t>O </a:t>
            </a:r>
            <a:r>
              <a:rPr lang="pt-BR" altLang="pt-BR" dirty="0" err="1"/>
              <a:t>JavaScript</a:t>
            </a:r>
            <a:r>
              <a:rPr lang="pt-BR" altLang="pt-BR" dirty="0"/>
              <a:t> é uma versão light do Java?</a:t>
            </a:r>
          </a:p>
          <a:p>
            <a:pPr lvl="1"/>
            <a:r>
              <a:rPr lang="pt-BR" altLang="pt-BR" dirty="0"/>
              <a:t>É difícil programar em JAVA?</a:t>
            </a:r>
          </a:p>
          <a:p>
            <a:pPr lvl="1"/>
            <a:r>
              <a:rPr lang="pt-BR" altLang="pt-BR" dirty="0"/>
              <a:t>O JAVA compila ou interpreta?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2" name="Picture 2" descr="http://bell.unochapeco.edu.br/lts/wp-content/uploads/2014/01/Pergunt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17" y="4234481"/>
            <a:ext cx="3088963" cy="2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ABSTRAÇÃO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600200"/>
            <a:ext cx="8303341" cy="4525963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Abstração é a habilidade de concentrar nos aspectos essenciais de um contexto qualquer, ignorando características menos importantes. Em modelagem orientada a objetos, uma classe é uma abstração de entidades existentes no domínio de um sistema de software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Classes são estruturas das linguagens de programação O.O. para descrever, em determinado modelo, os dados que devem ser representados e as operações que devem ser efetuadas com estes dados. Cada classe deve ter um nome que seja facilmente associável ao modelo que a classe representa</a:t>
            </a:r>
          </a:p>
          <a:p>
            <a:pPr lvl="1" algn="just"/>
            <a:r>
              <a:rPr lang="pt-BR" sz="1800" dirty="0"/>
              <a:t>Classes são somente moldes ou formas que representam os modelos abstratamente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outros termos, uma classe descreve os serviços providos por seus objetos e quais informações eles  podem armazenar</a:t>
            </a:r>
          </a:p>
          <a:p>
            <a:pPr marL="0" indent="0" algn="just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490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600200"/>
            <a:ext cx="8303341" cy="4525963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Na programação orientada a objetos a classe é a unidade básica de programação. Todos os programas são escritos como um conjunto de classes, e todos os códigos que você escrever devem fazer parte de uma classe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Em Java, as definições de classe são armazenadas em arquivos separados com a extensão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2000" dirty="0"/>
              <a:t> e o nome do arquivo deve ser igual ao nome da classe que tiver sido definida dentro dele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convenção, uma classe em Java é sempre escrita em </a:t>
            </a:r>
            <a:r>
              <a:rPr lang="pt-BR" sz="2000" u="sng" dirty="0" err="1"/>
              <a:t>UpperCamelCase</a:t>
            </a:r>
            <a:r>
              <a:rPr lang="pt-BR" sz="2000" dirty="0"/>
              <a:t> </a:t>
            </a:r>
          </a:p>
          <a:p>
            <a:pPr lvl="1" algn="just"/>
            <a:r>
              <a:rPr lang="pt-BR" sz="2000" dirty="0"/>
              <a:t>Exemplos:</a:t>
            </a:r>
          </a:p>
          <a:p>
            <a:pPr lvl="2" algn="just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Carro</a:t>
            </a:r>
          </a:p>
          <a:p>
            <a:pPr lvl="2" algn="just"/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FuncionarioPadrao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lvl="2" algn="just"/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FuncionarioPadraoTerceirizado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6595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DECLARAÇÃO DE 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97858"/>
            <a:ext cx="8303341" cy="4828305"/>
          </a:xfrm>
        </p:spPr>
        <p:txBody>
          <a:bodyPr>
            <a:noAutofit/>
          </a:bodyPr>
          <a:lstStyle/>
          <a:p>
            <a:r>
              <a:rPr lang="pt-BR" sz="2400" dirty="0"/>
              <a:t>Sintaxe básica para declaração de uma classe em Java:</a:t>
            </a:r>
          </a:p>
          <a:p>
            <a:pPr marL="457200" lvl="1" indent="0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modificador&gt;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&gt;{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declaracao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de atributos]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declaracao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dos construtores]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declaracao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dos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metodos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Veiculo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Veiculo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100d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		</a:t>
            </a:r>
          </a:p>
          <a:p>
            <a:pPr marL="457200" lvl="1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cargaMaxima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endParaRPr lang="pt-BR" sz="2000" dirty="0" smtClean="0"/>
          </a:p>
        </p:txBody>
      </p:sp>
      <p:sp>
        <p:nvSpPr>
          <p:cNvPr id="8" name="Texto Explicativo 1 7"/>
          <p:cNvSpPr/>
          <p:nvPr/>
        </p:nvSpPr>
        <p:spPr bwMode="auto">
          <a:xfrm>
            <a:off x="7113290" y="3068960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100054"/>
              <a:gd name="adj4" fmla="val -524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Classe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683568" y="3533666"/>
            <a:ext cx="5688632" cy="32403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quare721 BT" pitchFamily="34" charset="0"/>
            </a:endParaRPr>
          </a:p>
        </p:txBody>
      </p:sp>
      <p:sp>
        <p:nvSpPr>
          <p:cNvPr id="15" name="Texto Explicativo 1 14"/>
          <p:cNvSpPr/>
          <p:nvPr/>
        </p:nvSpPr>
        <p:spPr bwMode="auto">
          <a:xfrm>
            <a:off x="7113290" y="3957688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77259"/>
              <a:gd name="adj4" fmla="val -2354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Atributo</a:t>
            </a:r>
          </a:p>
        </p:txBody>
      </p:sp>
      <p:sp>
        <p:nvSpPr>
          <p:cNvPr id="16" name="Texto Explicativo 1 15"/>
          <p:cNvSpPr/>
          <p:nvPr/>
        </p:nvSpPr>
        <p:spPr bwMode="auto">
          <a:xfrm>
            <a:off x="7113290" y="5655137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84921"/>
              <a:gd name="adj4" fmla="val -1027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</a:p>
        </p:txBody>
      </p:sp>
      <p:sp>
        <p:nvSpPr>
          <p:cNvPr id="18" name="Chave direita 17"/>
          <p:cNvSpPr/>
          <p:nvPr/>
        </p:nvSpPr>
        <p:spPr bwMode="auto">
          <a:xfrm>
            <a:off x="3347864" y="4102123"/>
            <a:ext cx="360040" cy="432048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latin typeface="Square721 BT" pitchFamily="34" charset="0"/>
            </a:endParaRPr>
          </a:p>
        </p:txBody>
      </p:sp>
      <p:sp>
        <p:nvSpPr>
          <p:cNvPr id="19" name="Chave direita 18"/>
          <p:cNvSpPr/>
          <p:nvPr/>
        </p:nvSpPr>
        <p:spPr bwMode="auto">
          <a:xfrm>
            <a:off x="5287886" y="5722370"/>
            <a:ext cx="360040" cy="648072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effectLst/>
              <a:latin typeface="Square721 BT" pitchFamily="34" charset="0"/>
            </a:endParaRPr>
          </a:p>
        </p:txBody>
      </p:sp>
      <p:sp>
        <p:nvSpPr>
          <p:cNvPr id="20" name="Texto Explicativo 1 19"/>
          <p:cNvSpPr/>
          <p:nvPr/>
        </p:nvSpPr>
        <p:spPr bwMode="auto">
          <a:xfrm>
            <a:off x="7113290" y="4808883"/>
            <a:ext cx="1440160" cy="464706"/>
          </a:xfrm>
          <a:prstGeom prst="borderCallout1">
            <a:avLst>
              <a:gd name="adj1" fmla="val 46969"/>
              <a:gd name="adj2" fmla="val -731"/>
              <a:gd name="adj3" fmla="val 49178"/>
              <a:gd name="adj4" fmla="val -2123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Construtor</a:t>
            </a:r>
          </a:p>
        </p:txBody>
      </p:sp>
      <p:sp>
        <p:nvSpPr>
          <p:cNvPr id="21" name="Chave direita 20"/>
          <p:cNvSpPr/>
          <p:nvPr/>
        </p:nvSpPr>
        <p:spPr bwMode="auto">
          <a:xfrm>
            <a:off x="3671729" y="4730354"/>
            <a:ext cx="360040" cy="617915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DECLARAÇÃO DE 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644008" y="5145016"/>
            <a:ext cx="3670300" cy="83099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Casa{</a:t>
            </a:r>
          </a:p>
          <a:p>
            <a:pPr lvl="1" eaLnBrk="1" hangingPunct="1"/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/>
          </a:p>
        </p:txBody>
      </p:sp>
      <p:pic>
        <p:nvPicPr>
          <p:cNvPr id="2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3" y="1583286"/>
            <a:ext cx="2664991" cy="24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35" y="1407415"/>
            <a:ext cx="2857533" cy="275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onector de seta reta 24"/>
          <p:cNvCxnSpPr/>
          <p:nvPr/>
        </p:nvCxnSpPr>
        <p:spPr bwMode="auto">
          <a:xfrm>
            <a:off x="3068220" y="2788264"/>
            <a:ext cx="200114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 bwMode="auto">
          <a:xfrm>
            <a:off x="6479158" y="4158676"/>
            <a:ext cx="0" cy="7703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600200"/>
            <a:ext cx="8303341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Atributos são características específicas de um objeto</a:t>
            </a:r>
          </a:p>
          <a:p>
            <a:pPr marL="457200" lvl="1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Por exemplo, para a classe Carro, os possíveis atributos seriam: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Modelo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Ano de Fabricação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Fabricante</a:t>
            </a:r>
          </a:p>
          <a:p>
            <a:pPr marL="914400" lvl="2" indent="0" algn="just">
              <a:buNone/>
              <a:defRPr/>
            </a:pPr>
            <a:r>
              <a:rPr lang="pt-BR" sz="1800" dirty="0" smtClean="0">
                <a:latin typeface="Calibri" pitchFamily="34" charset="0"/>
              </a:rPr>
              <a:t>Cor</a:t>
            </a:r>
            <a:endParaRPr lang="pt-BR" sz="18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Os atributos possuem valores. O conjunto de valores dos atributos de um determinado objeto é chamado de estado do objeto</a:t>
            </a:r>
          </a:p>
          <a:p>
            <a:pPr marL="0" indent="0" algn="just">
              <a:buNone/>
              <a:defRPr/>
            </a:pPr>
            <a:r>
              <a:rPr lang="pt-BR" sz="1800" dirty="0" smtClean="0">
                <a:latin typeface="Calibri" pitchFamily="34" charset="0"/>
              </a:rPr>
              <a:t>Em </a:t>
            </a:r>
            <a:r>
              <a:rPr lang="pt-BR" sz="1800" dirty="0">
                <a:latin typeface="Calibri" pitchFamily="34" charset="0"/>
              </a:rPr>
              <a:t>Java os atributos de uma classe podem ser definidos através da utilização de:</a:t>
            </a:r>
          </a:p>
          <a:p>
            <a:pPr marL="457200" lvl="1" indent="0" algn="just">
              <a:buNone/>
              <a:defRPr/>
            </a:pPr>
            <a:r>
              <a:rPr lang="pt-BR" sz="1800" b="1" dirty="0">
                <a:latin typeface="Calibri" pitchFamily="34" charset="0"/>
              </a:rPr>
              <a:t>Tipos Primitivos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Variáveis do tipo: </a:t>
            </a:r>
            <a:r>
              <a:rPr lang="pt-BR" sz="1800" dirty="0" err="1">
                <a:latin typeface="Calibri" pitchFamily="34" charset="0"/>
              </a:rPr>
              <a:t>int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float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double</a:t>
            </a:r>
            <a:r>
              <a:rPr lang="pt-BR" sz="1800" dirty="0">
                <a:latin typeface="Calibri" pitchFamily="34" charset="0"/>
              </a:rPr>
              <a:t>, char, </a:t>
            </a:r>
            <a:r>
              <a:rPr lang="pt-BR" sz="1800" dirty="0" err="1">
                <a:latin typeface="Calibri" pitchFamily="34" charset="0"/>
              </a:rPr>
              <a:t>boolean</a:t>
            </a:r>
            <a:r>
              <a:rPr lang="pt-BR" sz="1800" dirty="0">
                <a:latin typeface="Calibri" pitchFamily="34" charset="0"/>
              </a:rPr>
              <a:t>, etc</a:t>
            </a:r>
            <a:r>
              <a:rPr lang="pt-BR" sz="1800" dirty="0" smtClean="0">
                <a:latin typeface="Calibri" pitchFamily="34" charset="0"/>
              </a:rPr>
              <a:t>.</a:t>
            </a:r>
            <a:endParaRPr lang="pt-BR" sz="1800" dirty="0">
              <a:latin typeface="Calibri" pitchFamily="34" charset="0"/>
            </a:endParaRPr>
          </a:p>
          <a:p>
            <a:pPr marL="457200" lvl="1" indent="0" algn="just">
              <a:buNone/>
              <a:defRPr/>
            </a:pPr>
            <a:r>
              <a:rPr lang="pt-BR" sz="1800" b="1" dirty="0">
                <a:latin typeface="Calibri" pitchFamily="34" charset="0"/>
              </a:rPr>
              <a:t>Tipos por Referência</a:t>
            </a:r>
          </a:p>
          <a:p>
            <a:pPr marL="914400" lvl="2" indent="0" algn="just">
              <a:buNone/>
              <a:defRPr/>
            </a:pPr>
            <a:r>
              <a:rPr lang="pt-BR" sz="1800" dirty="0">
                <a:latin typeface="Calibri" pitchFamily="34" charset="0"/>
              </a:rPr>
              <a:t>Objetos do tipo: </a:t>
            </a:r>
            <a:r>
              <a:rPr lang="pt-BR" sz="1800" dirty="0" err="1">
                <a:latin typeface="Calibri" pitchFamily="34" charset="0"/>
              </a:rPr>
              <a:t>String</a:t>
            </a:r>
            <a:r>
              <a:rPr lang="pt-BR" sz="1800" dirty="0">
                <a:latin typeface="Calibri" pitchFamily="34" charset="0"/>
              </a:rPr>
              <a:t>, Vetores(</a:t>
            </a:r>
            <a:r>
              <a:rPr lang="pt-BR" sz="1800" dirty="0" err="1">
                <a:latin typeface="Calibri" pitchFamily="34" charset="0"/>
              </a:rPr>
              <a:t>int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double</a:t>
            </a:r>
            <a:r>
              <a:rPr lang="pt-BR" sz="1800" dirty="0">
                <a:latin typeface="Calibri" pitchFamily="34" charset="0"/>
              </a:rPr>
              <a:t>, </a:t>
            </a:r>
            <a:r>
              <a:rPr lang="pt-BR" sz="1800" dirty="0" err="1">
                <a:latin typeface="Calibri" pitchFamily="34" charset="0"/>
              </a:rPr>
              <a:t>boolean</a:t>
            </a:r>
            <a:r>
              <a:rPr lang="pt-BR" sz="1800" dirty="0">
                <a:latin typeface="Calibri" pitchFamily="34" charset="0"/>
              </a:rPr>
              <a:t>, Carro, etc.), Casa, </a:t>
            </a:r>
            <a:r>
              <a:rPr lang="pt-BR" sz="1800" dirty="0" err="1">
                <a:latin typeface="Calibri" pitchFamily="34" charset="0"/>
              </a:rPr>
              <a:t>Profissao</a:t>
            </a:r>
            <a:r>
              <a:rPr lang="pt-BR" sz="1800" dirty="0">
                <a:latin typeface="Calibri" pitchFamily="34" charset="0"/>
              </a:rPr>
              <a:t>, etc.</a:t>
            </a:r>
          </a:p>
          <a:p>
            <a:pPr marL="0" indent="0" algn="just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6773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716016" y="1828909"/>
            <a:ext cx="3670300" cy="280076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numeroAgencia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307;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numeroConta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saldo;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ativa =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0261"/>
            <a:ext cx="3184576" cy="305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ATRIBUTOS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025724" y="1339063"/>
            <a:ext cx="3312368" cy="193899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Carro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modelo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	 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motor;	 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6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0" y="1148152"/>
            <a:ext cx="3412965" cy="282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76" y="4748552"/>
            <a:ext cx="23050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angulado 18"/>
          <p:cNvCxnSpPr>
            <a:endCxn id="18" idx="0"/>
          </p:cNvCxnSpPr>
          <p:nvPr/>
        </p:nvCxnSpPr>
        <p:spPr bwMode="auto">
          <a:xfrm rot="16200000" flipH="1">
            <a:off x="705443" y="3308194"/>
            <a:ext cx="2304254" cy="576462"/>
          </a:xfrm>
          <a:prstGeom prst="bentConnector3">
            <a:avLst>
              <a:gd name="adj1" fmla="val 76455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5025724" y="5036584"/>
            <a:ext cx="3312368" cy="1200329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1500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600" b="1" dirty="0"/>
          </a:p>
        </p:txBody>
      </p:sp>
      <p:cxnSp>
        <p:nvCxnSpPr>
          <p:cNvPr id="21" name="Conector angulado 20"/>
          <p:cNvCxnSpPr/>
          <p:nvPr/>
        </p:nvCxnSpPr>
        <p:spPr bwMode="auto">
          <a:xfrm rot="16200000" flipH="1">
            <a:off x="5114031" y="3180675"/>
            <a:ext cx="2343666" cy="12241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46248"/>
            <a:ext cx="8583836" cy="4525963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Um método pode ser entendido como uma operação ou serviço oferecido por um objeto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O método é um comportamento específico, residente no objeto, que define como ele deve agir quando exigido. Portanto, os métodos definem as habilidades dos objetos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Um método em uma classe é apenas uma definição. A ação só ocorre quando o método é invocado(chamado) através do objeto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Do ponto de vista da implementação, em um programa OO os métodos são implementados em funções colocadas no nível do objeto ao qual pertencem</a:t>
            </a:r>
          </a:p>
          <a:p>
            <a:pPr marL="0" indent="0" algn="just">
              <a:buNone/>
              <a:defRPr/>
            </a:pPr>
            <a:endParaRPr lang="pt-BR" sz="2000" dirty="0">
              <a:latin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pt-BR" sz="2000" dirty="0">
                <a:latin typeface="Calibri" pitchFamily="34" charset="0"/>
              </a:rPr>
              <a:t>Por convenção, o nome de um método em Java é sempre escrito em </a:t>
            </a:r>
            <a:r>
              <a:rPr lang="pt-BR" sz="2000" u="sng" dirty="0" err="1">
                <a:latin typeface="Calibri" pitchFamily="34" charset="0"/>
              </a:rPr>
              <a:t>lowerCamelCase</a:t>
            </a:r>
            <a:r>
              <a:rPr lang="pt-BR" sz="2000" dirty="0">
                <a:latin typeface="Calibri" pitchFamily="34" charset="0"/>
              </a:rPr>
              <a:t>. Por exemplo: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exibirTotal</a:t>
            </a:r>
            <a:r>
              <a:rPr lang="pt-BR" sz="2000" dirty="0">
                <a:latin typeface="Calibri" pitchFamily="34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calcularAreaTriangulo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7802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4</a:t>
            </a: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CONVERTENDO DIAGRAMA DE CLASSES PARA O JAVA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2197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46248"/>
            <a:ext cx="8583836" cy="4525963"/>
          </a:xfrm>
        </p:spPr>
        <p:txBody>
          <a:bodyPr>
            <a:noAutofit/>
          </a:bodyPr>
          <a:lstStyle/>
          <a:p>
            <a:r>
              <a:rPr lang="pt-BR" sz="2400" dirty="0"/>
              <a:t>Sintaxe básica para declaração de um </a:t>
            </a:r>
            <a:r>
              <a:rPr lang="pt-BR" sz="2400" dirty="0" smtClean="0"/>
              <a:t>método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&lt;modificador&gt; &lt;tipo de retorno&gt; &lt;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nomeDoMetodo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&gt;(&lt;[lista de argumentos]&gt;){</a:t>
            </a:r>
          </a:p>
          <a:p>
            <a:pPr marL="457200" lvl="1" indent="0"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instrucoes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000" dirty="0"/>
          </a:p>
          <a:p>
            <a:r>
              <a:rPr lang="pt-BR" sz="2400" dirty="0"/>
              <a:t>Exemplos:</a:t>
            </a:r>
          </a:p>
          <a:p>
            <a:pPr marL="457200" lvl="1" indent="0">
              <a:buNone/>
            </a:pPr>
            <a:endParaRPr lang="en-US" sz="800" b="1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Cachorro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peso =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0.0d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return peso;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peso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novoPeso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b="1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endParaRPr lang="pt-BR" sz="2400" dirty="0" smtClean="0"/>
          </a:p>
        </p:txBody>
      </p:sp>
      <p:sp>
        <p:nvSpPr>
          <p:cNvPr id="8" name="Texto Explicativo 1 7"/>
          <p:cNvSpPr/>
          <p:nvPr/>
        </p:nvSpPr>
        <p:spPr bwMode="auto">
          <a:xfrm>
            <a:off x="7024802" y="3447212"/>
            <a:ext cx="1440160" cy="360040"/>
          </a:xfrm>
          <a:prstGeom prst="borderCallout1">
            <a:avLst>
              <a:gd name="adj1" fmla="val 46969"/>
              <a:gd name="adj2" fmla="val -731"/>
              <a:gd name="adj3" fmla="val 94763"/>
              <a:gd name="adj4" fmla="val -5065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Classe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595080" y="3231188"/>
            <a:ext cx="5688632" cy="3600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quare721 BT" pitchFamily="34" charset="0"/>
            </a:endParaRPr>
          </a:p>
        </p:txBody>
      </p:sp>
      <p:sp>
        <p:nvSpPr>
          <p:cNvPr id="15" name="Texto Explicativo 1 14"/>
          <p:cNvSpPr/>
          <p:nvPr/>
        </p:nvSpPr>
        <p:spPr bwMode="auto">
          <a:xfrm>
            <a:off x="7024802" y="5304702"/>
            <a:ext cx="1440160" cy="360040"/>
          </a:xfrm>
          <a:prstGeom prst="borderCallout1">
            <a:avLst>
              <a:gd name="adj1" fmla="val 46969"/>
              <a:gd name="adj2" fmla="val -731"/>
              <a:gd name="adj3" fmla="val 26380"/>
              <a:gd name="adj4" fmla="val -673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</a:p>
        </p:txBody>
      </p:sp>
      <p:sp>
        <p:nvSpPr>
          <p:cNvPr id="16" name="Chave direita 15"/>
          <p:cNvSpPr/>
          <p:nvPr/>
        </p:nvSpPr>
        <p:spPr bwMode="auto">
          <a:xfrm>
            <a:off x="5707648" y="4465604"/>
            <a:ext cx="360040" cy="1875154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ARGUMENTOS DE 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176982" y="1246248"/>
            <a:ext cx="8583836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[lista de argumentos] permite passar valores para o interior de um </a:t>
            </a:r>
            <a:r>
              <a:rPr lang="pt-BR" sz="2400" dirty="0" smtClean="0"/>
              <a:t>método</a:t>
            </a:r>
            <a:endParaRPr lang="pt-BR" sz="800" dirty="0"/>
          </a:p>
          <a:p>
            <a:pPr algn="just"/>
            <a:r>
              <a:rPr lang="pt-BR" sz="2400" dirty="0"/>
              <a:t>Os elementos da lista ficam separados por vírgula e, cada um pode ter um tipo de dado </a:t>
            </a:r>
            <a:r>
              <a:rPr lang="pt-BR" sz="2400" dirty="0" smtClean="0"/>
              <a:t>distinto</a:t>
            </a:r>
            <a:endParaRPr lang="pt-BR" sz="800" dirty="0"/>
          </a:p>
          <a:p>
            <a:r>
              <a:rPr lang="pt-BR" sz="2400" dirty="0"/>
              <a:t>Exemplos</a:t>
            </a:r>
            <a:r>
              <a:rPr lang="pt-BR" sz="2400" dirty="0" smtClean="0"/>
              <a:t>: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depositar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agencia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numeroConta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double valor){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somar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valor1, double valor2){</a:t>
            </a:r>
          </a:p>
          <a:p>
            <a:pPr marL="457200" lvl="1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(valor1 + valor2);</a:t>
            </a:r>
          </a:p>
          <a:p>
            <a:pPr marL="457200" lvl="1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just">
              <a:buNone/>
            </a:pPr>
            <a:endParaRPr lang="pt-BR" sz="1800" dirty="0" smtClean="0"/>
          </a:p>
        </p:txBody>
      </p:sp>
      <p:sp>
        <p:nvSpPr>
          <p:cNvPr id="18" name="Texto Explicativo 1 17"/>
          <p:cNvSpPr/>
          <p:nvPr/>
        </p:nvSpPr>
        <p:spPr bwMode="auto">
          <a:xfrm>
            <a:off x="2799564" y="4673096"/>
            <a:ext cx="2509146" cy="489868"/>
          </a:xfrm>
          <a:prstGeom prst="borderCallout1">
            <a:avLst>
              <a:gd name="adj1" fmla="val 779"/>
              <a:gd name="adj2" fmla="val 34368"/>
              <a:gd name="adj3" fmla="val -241007"/>
              <a:gd name="adj4" fmla="val 284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Nome do parâmetro</a:t>
            </a:r>
            <a:r>
              <a:rPr kumimoji="0" lang="pt-BR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#1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Texto Explicativo 1 18"/>
          <p:cNvSpPr/>
          <p:nvPr/>
        </p:nvSpPr>
        <p:spPr bwMode="auto">
          <a:xfrm>
            <a:off x="255519" y="4676544"/>
            <a:ext cx="2328021" cy="489868"/>
          </a:xfrm>
          <a:prstGeom prst="borderCallout1">
            <a:avLst>
              <a:gd name="adj1" fmla="val 467"/>
              <a:gd name="adj2" fmla="val 36713"/>
              <a:gd name="adj3" fmla="val -238053"/>
              <a:gd name="adj4" fmla="val 1072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chemeClr val="tx1"/>
                </a:solidFill>
              </a:rPr>
              <a:t>Tipo do parâmetro #1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Chave esquerda 19"/>
          <p:cNvSpPr/>
          <p:nvPr/>
        </p:nvSpPr>
        <p:spPr bwMode="auto">
          <a:xfrm rot="16200000">
            <a:off x="5072529" y="2848615"/>
            <a:ext cx="524587" cy="2020206"/>
          </a:xfrm>
          <a:prstGeom prst="lef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effectLst/>
              <a:latin typeface="Square721 BT" pitchFamily="34" charset="0"/>
            </a:endParaRPr>
          </a:p>
        </p:txBody>
      </p:sp>
      <p:sp>
        <p:nvSpPr>
          <p:cNvPr id="21" name="Chave esquerda 20"/>
          <p:cNvSpPr/>
          <p:nvPr/>
        </p:nvSpPr>
        <p:spPr bwMode="auto">
          <a:xfrm rot="16200000">
            <a:off x="7186685" y="3202402"/>
            <a:ext cx="524587" cy="1312632"/>
          </a:xfrm>
          <a:prstGeom prst="lef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 smtClean="0">
              <a:ln>
                <a:noFill/>
              </a:ln>
              <a:effectLst/>
              <a:latin typeface="Square721 BT" pitchFamily="34" charset="0"/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>
            <a:off x="5510116" y="4690732"/>
            <a:ext cx="1537920" cy="489868"/>
          </a:xfrm>
          <a:prstGeom prst="borderCallout1">
            <a:avLst>
              <a:gd name="adj1" fmla="val -1166"/>
              <a:gd name="adj2" fmla="val 35157"/>
              <a:gd name="adj3" fmla="val -115969"/>
              <a:gd name="adj4" fmla="val -114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parâmetro</a:t>
            </a:r>
            <a:r>
              <a:rPr kumimoji="0" lang="pt-BR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#2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Texto Explicativo 1 22"/>
          <p:cNvSpPr/>
          <p:nvPr/>
        </p:nvSpPr>
        <p:spPr bwMode="auto">
          <a:xfrm>
            <a:off x="7141740" y="4690732"/>
            <a:ext cx="1562480" cy="489868"/>
          </a:xfrm>
          <a:prstGeom prst="borderCallout1">
            <a:avLst>
              <a:gd name="adj1" fmla="val -1006"/>
              <a:gd name="adj2" fmla="val 58993"/>
              <a:gd name="adj3" fmla="val -114029"/>
              <a:gd name="adj4" fmla="val 201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parâmetro</a:t>
            </a:r>
            <a:r>
              <a:rPr kumimoji="0" lang="pt-BR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#3</a:t>
            </a:r>
            <a:endParaRPr kumimoji="0" lang="pt-BR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05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EXEMPLO DE 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83000" y="3318900"/>
            <a:ext cx="7704856" cy="3431709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sacar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(double valor) {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false;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exibirExtrato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quantidadeDias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exibirExtratoAntigo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quantidadeDias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b="1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1" y="1086615"/>
            <a:ext cx="797001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CLASSES NA PRÁTICA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dirty="0" err="1"/>
              <a:t>class</a:t>
            </a:r>
            <a:r>
              <a:rPr lang="pt-BR" sz="3600" dirty="0"/>
              <a:t> Pessoa {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 smtClean="0"/>
              <a:t>pessoa_ID</a:t>
            </a:r>
            <a:r>
              <a:rPr lang="pt-BR" sz="3600" dirty="0" smtClean="0"/>
              <a:t>;</a:t>
            </a:r>
            <a:endParaRPr lang="pt-BR" sz="3600" dirty="0"/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err="1"/>
              <a:t>String</a:t>
            </a:r>
            <a:r>
              <a:rPr lang="pt-BR" sz="3600" dirty="0"/>
              <a:t> </a:t>
            </a:r>
            <a:r>
              <a:rPr lang="pt-BR" sz="3600" dirty="0" err="1"/>
              <a:t>cpf</a:t>
            </a:r>
            <a:r>
              <a:rPr lang="pt-BR" sz="36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err="1"/>
              <a:t>String</a:t>
            </a:r>
            <a:r>
              <a:rPr lang="pt-BR" sz="3600" dirty="0"/>
              <a:t> nome;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private</a:t>
            </a:r>
            <a:r>
              <a:rPr lang="pt-BR" sz="3600" dirty="0"/>
              <a:t> </a:t>
            </a:r>
            <a:r>
              <a:rPr lang="pt-BR" sz="3600" dirty="0" smtClean="0"/>
              <a:t>Date </a:t>
            </a:r>
            <a:r>
              <a:rPr lang="pt-BR" sz="3600" dirty="0"/>
              <a:t>nascimento;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}</a:t>
            </a:r>
          </a:p>
          <a:p>
            <a:pPr marL="0" lvl="1" indent="0">
              <a:buNone/>
            </a:pPr>
            <a:endParaRPr lang="pt-BR" sz="3600" dirty="0" smtClean="0"/>
          </a:p>
        </p:txBody>
      </p:sp>
      <p:sp>
        <p:nvSpPr>
          <p:cNvPr id="13" name="Fluxograma: Processo 12"/>
          <p:cNvSpPr/>
          <p:nvPr/>
        </p:nvSpPr>
        <p:spPr>
          <a:xfrm>
            <a:off x="5027207" y="2707935"/>
            <a:ext cx="3902154" cy="1357313"/>
          </a:xfrm>
          <a:prstGeom prst="flowChartProcess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b="1" dirty="0" err="1">
                <a:solidFill>
                  <a:schemeClr val="tx1"/>
                </a:solidFill>
              </a:rPr>
              <a:t>pessoa_id</a:t>
            </a:r>
            <a:r>
              <a:rPr lang="pt-BR" sz="2000" b="1" dirty="0">
                <a:solidFill>
                  <a:schemeClr val="tx1"/>
                </a:solidFill>
              </a:rPr>
              <a:t> (primitiva)</a:t>
            </a:r>
          </a:p>
          <a:p>
            <a:pPr algn="ctr" eaLnBrk="1" hangingPunct="1">
              <a:defRPr/>
            </a:pPr>
            <a:r>
              <a:rPr lang="pt-BR" sz="2000" b="1" dirty="0" err="1">
                <a:solidFill>
                  <a:schemeClr val="tx1"/>
                </a:solidFill>
              </a:rPr>
              <a:t>cpf</a:t>
            </a:r>
            <a:r>
              <a:rPr lang="pt-BR" sz="2000" b="1" dirty="0">
                <a:solidFill>
                  <a:schemeClr val="tx1"/>
                </a:solidFill>
              </a:rPr>
              <a:t>, nome e nascimento (referência)</a:t>
            </a:r>
          </a:p>
        </p:txBody>
      </p:sp>
      <p:sp>
        <p:nvSpPr>
          <p:cNvPr id="15" name="Texto explicativo retangular 14"/>
          <p:cNvSpPr/>
          <p:nvPr/>
        </p:nvSpPr>
        <p:spPr>
          <a:xfrm>
            <a:off x="891627" y="4789984"/>
            <a:ext cx="6929437" cy="1857375"/>
          </a:xfrm>
          <a:prstGeom prst="wedgeRectCallout">
            <a:avLst>
              <a:gd name="adj1" fmla="val -20291"/>
              <a:gd name="adj2" fmla="val -64569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b="1" dirty="0">
                <a:solidFill>
                  <a:schemeClr val="tx1"/>
                </a:solidFill>
              </a:rPr>
              <a:t>Uma “variável de instância” pode ser reconhecida:</a:t>
            </a:r>
          </a:p>
          <a:p>
            <a:pPr algn="ctr" eaLnBrk="1" hangingPunct="1">
              <a:buFont typeface="Arial" charset="0"/>
              <a:buChar char="•"/>
              <a:defRPr/>
            </a:pPr>
            <a:r>
              <a:rPr lang="pt-BR" sz="2000" b="1" dirty="0">
                <a:solidFill>
                  <a:schemeClr val="tx1"/>
                </a:solidFill>
              </a:rPr>
              <a:t> Quando é declarada dentro de uma classe e</a:t>
            </a:r>
          </a:p>
          <a:p>
            <a:pPr algn="ctr" eaLnBrk="1" hangingPunct="1">
              <a:buFont typeface="Arial" charset="0"/>
              <a:buChar char="•"/>
              <a:defRPr/>
            </a:pPr>
            <a:r>
              <a:rPr lang="pt-BR" sz="2000" b="1" dirty="0">
                <a:solidFill>
                  <a:schemeClr val="tx1"/>
                </a:solidFill>
              </a:rPr>
              <a:t> Quando não utilizamos o modificador </a:t>
            </a:r>
            <a:r>
              <a:rPr lang="pt-BR" sz="2000" b="1" dirty="0" smtClean="0">
                <a:solidFill>
                  <a:schemeClr val="tx1"/>
                </a:solidFill>
              </a:rPr>
              <a:t>“</a:t>
            </a:r>
            <a:r>
              <a:rPr lang="pt-BR" sz="2000" b="1" dirty="0" err="1" smtClean="0">
                <a:solidFill>
                  <a:schemeClr val="tx1"/>
                </a:solidFill>
              </a:rPr>
              <a:t>static</a:t>
            </a:r>
            <a:r>
              <a:rPr lang="pt-BR" sz="2000" b="1" dirty="0" smtClean="0">
                <a:solidFill>
                  <a:schemeClr val="tx1"/>
                </a:solidFill>
              </a:rPr>
              <a:t>”.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CLASSES NA PRÁTICA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class</a:t>
            </a:r>
            <a:r>
              <a:rPr lang="pt-BR" sz="3600" dirty="0"/>
              <a:t> </a:t>
            </a:r>
            <a:r>
              <a:rPr lang="pt-BR" sz="3600" dirty="0" err="1"/>
              <a:t>InstObj</a:t>
            </a:r>
            <a:r>
              <a:rPr lang="pt-BR" sz="3600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</a:t>
            </a:r>
            <a:r>
              <a:rPr lang="pt-BR" sz="3600" dirty="0" err="1"/>
              <a:t>public</a:t>
            </a:r>
            <a:r>
              <a:rPr lang="pt-BR" sz="3600" dirty="0"/>
              <a:t> </a:t>
            </a:r>
            <a:r>
              <a:rPr lang="pt-BR" sz="3600" dirty="0" err="1"/>
              <a:t>static</a:t>
            </a:r>
            <a:r>
              <a:rPr lang="pt-BR" sz="3600" dirty="0"/>
              <a:t> </a:t>
            </a:r>
            <a:r>
              <a:rPr lang="pt-BR" sz="3600" dirty="0" err="1"/>
              <a:t>void</a:t>
            </a:r>
            <a:r>
              <a:rPr lang="pt-BR" sz="3600" dirty="0"/>
              <a:t> </a:t>
            </a:r>
            <a:r>
              <a:rPr lang="pt-BR" sz="3600" dirty="0" err="1"/>
              <a:t>main</a:t>
            </a:r>
            <a:r>
              <a:rPr lang="pt-BR" sz="3600" dirty="0"/>
              <a:t> (</a:t>
            </a:r>
            <a:r>
              <a:rPr lang="pt-BR" sz="3600" dirty="0" err="1"/>
              <a:t>String</a:t>
            </a:r>
            <a:r>
              <a:rPr lang="pt-BR" sz="3600" dirty="0"/>
              <a:t> </a:t>
            </a:r>
            <a:r>
              <a:rPr lang="pt-BR" sz="3600" dirty="0" err="1"/>
              <a:t>args</a:t>
            </a:r>
            <a:r>
              <a:rPr lang="pt-BR" sz="3600" dirty="0"/>
              <a:t>[]) {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Pessoa aluno1 = new Pessoa();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</a:t>
            </a:r>
            <a:r>
              <a:rPr lang="pt-BR" sz="3600" dirty="0" err="1"/>
              <a:t>System.out.println</a:t>
            </a:r>
            <a:r>
              <a:rPr lang="pt-BR" sz="3600" dirty="0"/>
              <a:t> ("Ref. aluno1: " + aluno1);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Pessoa aluno2 = new Pessoa();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		</a:t>
            </a:r>
            <a:r>
              <a:rPr lang="pt-BR" sz="3600" dirty="0" err="1"/>
              <a:t>System.out.println</a:t>
            </a:r>
            <a:r>
              <a:rPr lang="pt-BR" sz="3600" dirty="0"/>
              <a:t> ("Ref. aluno2: " + aluno2);</a:t>
            </a:r>
          </a:p>
          <a:p>
            <a:pPr>
              <a:lnSpc>
                <a:spcPct val="90000"/>
              </a:lnSpc>
              <a:buNone/>
            </a:pPr>
            <a:r>
              <a:rPr lang="pt-BR" sz="3600" dirty="0"/>
              <a:t>}}</a:t>
            </a:r>
          </a:p>
          <a:p>
            <a:pPr marL="0" lvl="1" indent="0">
              <a:buNone/>
            </a:pP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876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Java Programming Language, 2ª </a:t>
            </a:r>
            <a:r>
              <a:rPr lang="en-US" dirty="0" err="1"/>
              <a:t>edição</a:t>
            </a:r>
            <a:endParaRPr lang="en-US" dirty="0"/>
          </a:p>
          <a:p>
            <a:pPr lvl="1" algn="just"/>
            <a:r>
              <a:rPr lang="en-US" dirty="0" err="1"/>
              <a:t>Capítulos</a:t>
            </a:r>
            <a:r>
              <a:rPr lang="en-US" dirty="0"/>
              <a:t> 1 e 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Thinking in Java, 4ª </a:t>
            </a:r>
            <a:r>
              <a:rPr lang="en-US" dirty="0" err="1"/>
              <a:t>edição</a:t>
            </a:r>
            <a:endParaRPr lang="en-US" dirty="0"/>
          </a:p>
          <a:p>
            <a:pPr lvl="1" algn="just"/>
            <a:r>
              <a:rPr lang="en-US" dirty="0" err="1"/>
              <a:t>Capítulo</a:t>
            </a:r>
            <a:r>
              <a:rPr lang="en-US" dirty="0"/>
              <a:t> 3, Everything Is an Object</a:t>
            </a:r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 smtClean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2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Revisão </a:t>
            </a:r>
            <a:r>
              <a:rPr lang="pt-BR" dirty="0" err="1" smtClean="0"/>
              <a:t>Astah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Plataformas da linguagem Java</a:t>
            </a:r>
          </a:p>
          <a:p>
            <a:endParaRPr lang="pt-BR" dirty="0" smtClean="0"/>
          </a:p>
          <a:p>
            <a:r>
              <a:rPr lang="pt-BR" dirty="0" smtClean="0"/>
              <a:t>Perguntas básicas</a:t>
            </a:r>
          </a:p>
          <a:p>
            <a:endParaRPr lang="pt-BR" dirty="0"/>
          </a:p>
          <a:p>
            <a:r>
              <a:rPr lang="pt-BR" dirty="0" smtClean="0"/>
              <a:t>Classes, Métodos e Atributos no Java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532" y="828382"/>
            <a:ext cx="2651288" cy="21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REVISÃO ASTAH…. MODELO NAC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pt-BR" sz="2000" dirty="0"/>
              <a:t>Caso: </a:t>
            </a:r>
            <a:r>
              <a:rPr lang="pt-BR" sz="2000" b="1" dirty="0"/>
              <a:t>Controle de Pedidos </a:t>
            </a:r>
          </a:p>
          <a:p>
            <a:pPr algn="just">
              <a:buFont typeface="Wingdings" pitchFamily="2" charset="2"/>
              <a:buNone/>
            </a:pPr>
            <a:r>
              <a:rPr lang="pt-BR" sz="2000" dirty="0"/>
              <a:t>A loja de informática “XXTI”, possui um excelente volume de vendas, desta maneira pretende adquirir um novo sistema de Controle de Pedidos</a:t>
            </a:r>
          </a:p>
          <a:p>
            <a:pPr lvl="1" algn="just">
              <a:buFont typeface="Wingdings" pitchFamily="2" charset="2"/>
              <a:buNone/>
            </a:pPr>
            <a:r>
              <a:rPr lang="pt-BR" sz="2000" dirty="0"/>
              <a:t>Com o intuito de fazer um estudo prévio você ficou responsável por identificar as classes relacionadas aos seguintes processos:</a:t>
            </a:r>
          </a:p>
          <a:p>
            <a:pPr lvl="2" algn="just"/>
            <a:r>
              <a:rPr lang="pt-BR" sz="2000" dirty="0"/>
              <a:t>O cliente solicita o produto, é aberto um pedido, identificado por um código</a:t>
            </a:r>
          </a:p>
          <a:p>
            <a:pPr lvl="2" algn="just"/>
            <a:r>
              <a:rPr lang="pt-BR" sz="2000" dirty="0"/>
              <a:t>Conforme o cliente informa os produtos, estes devem ser adicionados aos itens do pedido</a:t>
            </a:r>
          </a:p>
          <a:p>
            <a:pPr lvl="2" algn="just"/>
            <a:r>
              <a:rPr lang="pt-BR" sz="2000" dirty="0"/>
              <a:t>Se o cliente não possuir cadastro, o mesmo deve ser realizado neste momento</a:t>
            </a:r>
          </a:p>
          <a:p>
            <a:pPr lvl="3" algn="just"/>
            <a:r>
              <a:rPr lang="pt-BR" dirty="0"/>
              <a:t>O cliente pode ser uma pessoa física ou jurídica, caso seja uma pessoa </a:t>
            </a:r>
            <a:r>
              <a:rPr lang="pt-BR" dirty="0" smtClean="0"/>
              <a:t>jurídica, ele terá dados relativos ao contato.</a:t>
            </a:r>
          </a:p>
          <a:p>
            <a:pPr lvl="2" algn="just"/>
            <a:r>
              <a:rPr lang="pt-BR" dirty="0" smtClean="0"/>
              <a:t>Continua......</a:t>
            </a:r>
          </a:p>
        </p:txBody>
      </p:sp>
    </p:spTree>
    <p:extLst>
      <p:ext uri="{BB962C8B-B14F-4D97-AF65-F5344CB8AC3E}">
        <p14:creationId xmlns:p14="http://schemas.microsoft.com/office/powerpoint/2010/main" val="92422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3680" cy="4525963"/>
          </a:xfrm>
        </p:spPr>
        <p:txBody>
          <a:bodyPr>
            <a:normAutofit/>
          </a:bodyPr>
          <a:lstStyle/>
          <a:p>
            <a:pPr marL="0" indent="17463" algn="just">
              <a:lnSpc>
                <a:spcPct val="90000"/>
              </a:lnSpc>
              <a:buNone/>
              <a:defRPr/>
            </a:pPr>
            <a:r>
              <a:rPr lang="pt-BR" sz="2000" dirty="0"/>
              <a:t>Monte as classes necessárias para resolver a questão do pagamento das vendas, lembrando que as formas de pagamento praticadas pela empresa são: dinheiro, cheque e cartão de crédito. Utilize o seu conhecimento, baseado no senso comum, para estabelecer os atributos e métodos necessários. Identifique, caso seja necessário, o processo de herança. Inclua também funcionários que devem possuir cargo e salário.</a:t>
            </a:r>
          </a:p>
          <a:p>
            <a:pPr lvl="1">
              <a:lnSpc>
                <a:spcPct val="90000"/>
              </a:lnSpc>
              <a:defRPr/>
            </a:pPr>
            <a:endParaRPr lang="pt-BR" sz="1600" dirty="0"/>
          </a:p>
          <a:p>
            <a:pPr marL="0" lvl="1" indent="0">
              <a:buNone/>
            </a:pPr>
            <a:endParaRPr lang="pt-BR" dirty="0" err="1" smtClean="0"/>
          </a:p>
        </p:txBody>
      </p:sp>
    </p:spTree>
    <p:extLst>
      <p:ext uri="{BB962C8B-B14F-4D97-AF65-F5344CB8AC3E}">
        <p14:creationId xmlns:p14="http://schemas.microsoft.com/office/powerpoint/2010/main" val="12669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39" y="0"/>
            <a:ext cx="9186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EDIÇÕES DA PLATAFORMA JAVA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3958" r="5469" b="9375"/>
          <a:stretch>
            <a:fillRect/>
          </a:stretch>
        </p:blipFill>
        <p:spPr bwMode="auto">
          <a:xfrm>
            <a:off x="1367453" y="1495579"/>
            <a:ext cx="603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0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JAVA ME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Ambiente de execução altamente aperfeiçoado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Não se destina à programação de computadores e sim à programação de pequenos dispositivos eletrônicos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Exemplos: cartões inteligentes, dispositivos móveis, equipamentos eletrônicos de consumo</a:t>
            </a:r>
            <a:endParaRPr lang="en-US" sz="20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800" dirty="0"/>
          </a:p>
        </p:txBody>
      </p:sp>
      <p:pic>
        <p:nvPicPr>
          <p:cNvPr id="31746" name="Picture 2" descr="http://ccsl.ime.usp.br/files/j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3" y="3511777"/>
            <a:ext cx="26003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JAVA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S</a:t>
            </a:r>
            <a:r>
              <a:rPr lang="en-US" sz="2800" dirty="0" smtClean="0">
                <a:solidFill>
                  <a:srgbClr val="303030"/>
                </a:solidFill>
                <a:latin typeface="Gotham-Book"/>
                <a:cs typeface="Gotham-Book"/>
              </a:rPr>
              <a:t>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ext Placeholder 1"/>
          <p:cNvSpPr>
            <a:spLocks noGrp="1"/>
          </p:cNvSpPr>
          <p:nvPr>
            <p:ph idx="1"/>
          </p:nvPr>
        </p:nvSpPr>
        <p:spPr>
          <a:xfrm>
            <a:off x="457200" y="1246248"/>
            <a:ext cx="7908785" cy="452596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sz="2000" dirty="0"/>
              <a:t>Solução para se desenvolver aplicações para </a:t>
            </a:r>
            <a:r>
              <a:rPr lang="pt-BR" sz="2000" dirty="0" smtClean="0"/>
              <a:t>empresas.</a:t>
            </a:r>
            <a:endParaRPr lang="pt-BR" sz="2000" dirty="0"/>
          </a:p>
          <a:p>
            <a:pPr marL="0" indent="0">
              <a:buNone/>
              <a:defRPr/>
            </a:pPr>
            <a:endParaRPr lang="pt-BR" sz="2000" dirty="0"/>
          </a:p>
          <a:p>
            <a:pPr marL="0" indent="0">
              <a:buNone/>
              <a:defRPr/>
            </a:pPr>
            <a:r>
              <a:rPr lang="pt-BR" sz="2000" dirty="0"/>
              <a:t>Inclui:</a:t>
            </a:r>
          </a:p>
          <a:p>
            <a:pPr marL="630237" lvl="1">
              <a:defRPr/>
            </a:pPr>
            <a:r>
              <a:rPr lang="pt-BR" sz="1800" dirty="0"/>
              <a:t>Acesso a banco de dados</a:t>
            </a:r>
          </a:p>
          <a:p>
            <a:pPr marL="630237" lvl="1">
              <a:defRPr/>
            </a:pPr>
            <a:r>
              <a:rPr lang="pt-BR" sz="1800" dirty="0"/>
              <a:t>Múltiplas linhas de execução</a:t>
            </a:r>
          </a:p>
          <a:p>
            <a:pPr marL="630237" lvl="1">
              <a:defRPr/>
            </a:pPr>
            <a:r>
              <a:rPr lang="pt-BR" sz="1800" dirty="0"/>
              <a:t>Aplicações distribuídas</a:t>
            </a:r>
          </a:p>
          <a:p>
            <a:pPr marL="630237" lvl="1">
              <a:defRPr/>
            </a:pPr>
            <a:r>
              <a:rPr lang="pt-BR" sz="1800" dirty="0"/>
              <a:t>Interfaces gráficas</a:t>
            </a:r>
          </a:p>
          <a:p>
            <a:pPr marL="630237" lvl="1">
              <a:defRPr/>
            </a:pPr>
            <a:r>
              <a:rPr lang="pt-BR" sz="1800" dirty="0"/>
              <a:t>Redes, </a:t>
            </a:r>
            <a:r>
              <a:rPr lang="pt-BR" sz="1800" dirty="0" smtClean="0"/>
              <a:t>etc.</a:t>
            </a:r>
            <a:endParaRPr lang="pt-BR" sz="1800" dirty="0"/>
          </a:p>
          <a:p>
            <a:pPr marL="344487" lvl="1" indent="0">
              <a:buNone/>
              <a:defRPr/>
            </a:pPr>
            <a:endParaRPr lang="pt-BR" sz="1800" dirty="0"/>
          </a:p>
          <a:p>
            <a:pPr marL="0" indent="0">
              <a:buNone/>
              <a:defRPr/>
            </a:pPr>
            <a:r>
              <a:rPr lang="pt-BR" sz="2000" dirty="0"/>
              <a:t>É distribuída de duas formas:</a:t>
            </a:r>
          </a:p>
          <a:p>
            <a:pPr marL="630237" lvl="1">
              <a:defRPr/>
            </a:pPr>
            <a:r>
              <a:rPr lang="pt-BR" sz="1800" dirty="0"/>
              <a:t>JDK, utilizada no desenvolvimento de aplicativos </a:t>
            </a:r>
            <a:r>
              <a:rPr lang="pt-BR" sz="1800" dirty="0" smtClean="0"/>
              <a:t>Java. </a:t>
            </a:r>
            <a:endParaRPr lang="pt-BR" sz="1800" dirty="0"/>
          </a:p>
          <a:p>
            <a:pPr marL="630237" lvl="1">
              <a:defRPr/>
            </a:pPr>
            <a:r>
              <a:rPr lang="pt-BR" sz="1800" dirty="0"/>
              <a:t>JRE, utilizada para execução de aplicativos </a:t>
            </a:r>
            <a:r>
              <a:rPr lang="pt-BR" sz="1800" dirty="0" smtClean="0"/>
              <a:t>Java.</a:t>
            </a:r>
            <a:endParaRPr lang="en-US" sz="1800" dirty="0"/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endParaRPr lang="pt-BR" sz="1200" dirty="0"/>
          </a:p>
        </p:txBody>
      </p:sp>
      <p:pic>
        <p:nvPicPr>
          <p:cNvPr id="33794" name="Picture 2" descr="http://images.techhive.com/images/article/2013/02/oracle_java-100026145-large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98" y="5136441"/>
            <a:ext cx="2337782" cy="141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5951</TotalTime>
  <Words>1133</Words>
  <Application>Microsoft Office PowerPoint</Application>
  <PresentationFormat>Apresentação na tela (4:3)</PresentationFormat>
  <Paragraphs>233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Courier New</vt:lpstr>
      <vt:lpstr>Gotham-Bold</vt:lpstr>
      <vt:lpstr>Gotham-Book</vt:lpstr>
      <vt:lpstr>Square721 BT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237</cp:revision>
  <dcterms:created xsi:type="dcterms:W3CDTF">2015-01-30T10:46:50Z</dcterms:created>
  <dcterms:modified xsi:type="dcterms:W3CDTF">2018-01-15T13:24:33Z</dcterms:modified>
</cp:coreProperties>
</file>