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53"/>
  </p:notesMasterIdLst>
  <p:sldIdLst>
    <p:sldId id="256" r:id="rId6"/>
    <p:sldId id="524" r:id="rId7"/>
    <p:sldId id="525" r:id="rId8"/>
    <p:sldId id="499" r:id="rId9"/>
    <p:sldId id="500" r:id="rId10"/>
    <p:sldId id="530" r:id="rId11"/>
    <p:sldId id="531" r:id="rId12"/>
    <p:sldId id="532" r:id="rId13"/>
    <p:sldId id="533" r:id="rId14"/>
    <p:sldId id="534" r:id="rId15"/>
    <p:sldId id="535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546" r:id="rId27"/>
    <p:sldId id="547" r:id="rId28"/>
    <p:sldId id="501" r:id="rId29"/>
    <p:sldId id="502" r:id="rId30"/>
    <p:sldId id="503" r:id="rId31"/>
    <p:sldId id="504" r:id="rId32"/>
    <p:sldId id="505" r:id="rId33"/>
    <p:sldId id="506" r:id="rId34"/>
    <p:sldId id="507" r:id="rId35"/>
    <p:sldId id="508" r:id="rId36"/>
    <p:sldId id="512" r:id="rId37"/>
    <p:sldId id="513" r:id="rId38"/>
    <p:sldId id="514" r:id="rId39"/>
    <p:sldId id="515" r:id="rId40"/>
    <p:sldId id="516" r:id="rId41"/>
    <p:sldId id="517" r:id="rId42"/>
    <p:sldId id="430" r:id="rId43"/>
    <p:sldId id="432" r:id="rId44"/>
    <p:sldId id="433" r:id="rId45"/>
    <p:sldId id="518" r:id="rId46"/>
    <p:sldId id="519" r:id="rId47"/>
    <p:sldId id="520" r:id="rId48"/>
    <p:sldId id="443" r:id="rId49"/>
    <p:sldId id="462" r:id="rId50"/>
    <p:sldId id="463" r:id="rId51"/>
    <p:sldId id="464" r:id="rId5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794" autoAdjust="0"/>
  </p:normalViewPr>
  <p:slideViewPr>
    <p:cSldViewPr snapToGrid="0" snapToObjects="1">
      <p:cViewPr varScale="1">
        <p:scale>
          <a:sx n="71" d="100"/>
          <a:sy n="71" d="100"/>
        </p:scale>
        <p:origin x="10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Os</a:t>
            </a:r>
            <a:r>
              <a:rPr lang="pt-BR" baseline="0" dirty="0" smtClean="0"/>
              <a:t> métodos </a:t>
            </a:r>
            <a:r>
              <a:rPr lang="pt-BR" baseline="0" dirty="0" err="1" smtClean="0"/>
              <a:t>Getter´s</a:t>
            </a:r>
            <a:r>
              <a:rPr lang="pt-BR" baseline="0" dirty="0" smtClean="0"/>
              <a:t> são responsáveis por representar e permitir o retorno do dado que está dentro do atributo. Por isso, sua sintaxe será sempre semelhante a:</a:t>
            </a:r>
          </a:p>
          <a:p>
            <a:r>
              <a:rPr lang="pt-BR" baseline="0" dirty="0" err="1" smtClean="0"/>
              <a:t>public</a:t>
            </a:r>
            <a:r>
              <a:rPr lang="pt-BR" baseline="0" dirty="0" smtClean="0"/>
              <a:t> &lt;tipo de retorno, normalmente igual ao do atributo&gt; </a:t>
            </a:r>
            <a:r>
              <a:rPr lang="pt-BR" baseline="0" dirty="0" err="1" smtClean="0"/>
              <a:t>get</a:t>
            </a:r>
            <a:r>
              <a:rPr lang="pt-BR" baseline="0" dirty="0" smtClean="0"/>
              <a:t>&lt;nome do atributo&gt;(){</a:t>
            </a:r>
          </a:p>
          <a:p>
            <a:r>
              <a:rPr lang="pt-BR" baseline="0" dirty="0" smtClean="0"/>
              <a:t>	</a:t>
            </a:r>
            <a:r>
              <a:rPr lang="pt-BR" baseline="0" dirty="0" err="1" smtClean="0"/>
              <a:t>return</a:t>
            </a:r>
            <a:r>
              <a:rPr lang="pt-BR" baseline="0" dirty="0" smtClean="0"/>
              <a:t> &lt;nome do atributo&gt;;</a:t>
            </a:r>
          </a:p>
          <a:p>
            <a:r>
              <a:rPr lang="pt-BR" baseline="0" dirty="0" smtClean="0"/>
              <a:t>}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Os métodos </a:t>
            </a:r>
            <a:r>
              <a:rPr lang="pt-BR" dirty="0" err="1" smtClean="0"/>
              <a:t>setter´s</a:t>
            </a:r>
            <a:r>
              <a:rPr lang="pt-BR" dirty="0" smtClean="0"/>
              <a:t> sempre serão responsáveis</a:t>
            </a:r>
            <a:r>
              <a:rPr lang="pt-BR" baseline="0" dirty="0" smtClean="0"/>
              <a:t> por permitir o preenchimento dos atributos. Por isso sua sintaxe será:</a:t>
            </a:r>
          </a:p>
          <a:p>
            <a:r>
              <a:rPr lang="pt-BR" baseline="0" dirty="0" err="1" smtClean="0"/>
              <a:t>public</a:t>
            </a:r>
            <a:r>
              <a:rPr lang="pt-BR" baseline="0" dirty="0" smtClean="0"/>
              <a:t> </a:t>
            </a:r>
            <a:r>
              <a:rPr lang="pt-BR" baseline="0" dirty="0" err="1" smtClean="0"/>
              <a:t>void</a:t>
            </a:r>
            <a:r>
              <a:rPr lang="pt-BR" baseline="0" dirty="0" smtClean="0"/>
              <a:t> set&lt;nome do atributo&gt;(&lt;tipo de dado, normalmente o mesmo do atributo&gt; &lt;nome do parâmetro){</a:t>
            </a:r>
          </a:p>
          <a:p>
            <a:r>
              <a:rPr lang="pt-BR" baseline="0" dirty="0" smtClean="0"/>
              <a:t>	&lt;nome do atributo&gt; = &lt;nome do parâmetro&gt;;</a:t>
            </a:r>
          </a:p>
          <a:p>
            <a:r>
              <a:rPr lang="pt-BR" baseline="0" dirty="0" smtClean="0"/>
              <a:t>}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40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declaração de um objeto sempre</a:t>
            </a:r>
            <a:r>
              <a:rPr lang="pt-BR" baseline="0" dirty="0" smtClean="0"/>
              <a:t> irá ocorrer através de uma linha como:</a:t>
            </a:r>
          </a:p>
          <a:p>
            <a:endParaRPr lang="pt-BR" baseline="0" dirty="0" smtClean="0"/>
          </a:p>
          <a:p>
            <a:r>
              <a:rPr lang="pt-BR" baseline="0" dirty="0" smtClean="0"/>
              <a:t>&lt;nome da classe&gt; &lt;nome do objeto&gt; = new &lt;nome da classe&gt;();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6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Slide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 smtClean="0"/>
              <a:t>Nome do curso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IDE – WORKSPACE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2050" name="Picture 2" descr="http://www-usr.inf.ufsm.br/~glunardi/elc117/images/eclipse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985" y="782319"/>
            <a:ext cx="763689" cy="76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lipse 12"/>
          <p:cNvSpPr/>
          <p:nvPr/>
        </p:nvSpPr>
        <p:spPr bwMode="auto">
          <a:xfrm>
            <a:off x="752181" y="1282906"/>
            <a:ext cx="5610180" cy="5446713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15" name="Elipse 14"/>
          <p:cNvSpPr/>
          <p:nvPr/>
        </p:nvSpPr>
        <p:spPr bwMode="auto">
          <a:xfrm>
            <a:off x="1465735" y="2079916"/>
            <a:ext cx="2159000" cy="2160588"/>
          </a:xfrm>
          <a:prstGeom prst="ellipse">
            <a:avLst/>
          </a:prstGeom>
          <a:solidFill>
            <a:srgbClr val="0099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16" name="Elipse 15"/>
          <p:cNvSpPr/>
          <p:nvPr/>
        </p:nvSpPr>
        <p:spPr bwMode="auto">
          <a:xfrm>
            <a:off x="3160422" y="3943556"/>
            <a:ext cx="2160587" cy="2160588"/>
          </a:xfrm>
          <a:prstGeom prst="ellipse">
            <a:avLst/>
          </a:prstGeom>
          <a:solidFill>
            <a:srgbClr val="0099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18" name="Elipse 17"/>
          <p:cNvSpPr/>
          <p:nvPr/>
        </p:nvSpPr>
        <p:spPr bwMode="auto">
          <a:xfrm>
            <a:off x="2545235" y="2503779"/>
            <a:ext cx="555625" cy="544512"/>
          </a:xfrm>
          <a:prstGeom prst="ellipse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19" name="Elipse 18"/>
          <p:cNvSpPr/>
          <p:nvPr/>
        </p:nvSpPr>
        <p:spPr bwMode="auto">
          <a:xfrm>
            <a:off x="2826223" y="2583154"/>
            <a:ext cx="95250" cy="96837"/>
          </a:xfrm>
          <a:prstGeom prst="ellipse">
            <a:avLst/>
          </a:prstGeom>
          <a:solidFill>
            <a:srgbClr val="CC99FF"/>
          </a:solidFill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20" name="Elipse 19"/>
          <p:cNvSpPr/>
          <p:nvPr/>
        </p:nvSpPr>
        <p:spPr bwMode="auto">
          <a:xfrm>
            <a:off x="2894485" y="2765716"/>
            <a:ext cx="95250" cy="96838"/>
          </a:xfrm>
          <a:prstGeom prst="ellipse">
            <a:avLst/>
          </a:prstGeom>
          <a:solidFill>
            <a:srgbClr val="CC99FF"/>
          </a:solidFill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21" name="Elipse 20"/>
          <p:cNvSpPr/>
          <p:nvPr/>
        </p:nvSpPr>
        <p:spPr bwMode="auto">
          <a:xfrm>
            <a:off x="2694460" y="2679991"/>
            <a:ext cx="95250" cy="96838"/>
          </a:xfrm>
          <a:prstGeom prst="ellipse">
            <a:avLst/>
          </a:prstGeom>
          <a:solidFill>
            <a:srgbClr val="CC99FF"/>
          </a:solidFill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22" name="Elipse 21"/>
          <p:cNvSpPr/>
          <p:nvPr/>
        </p:nvSpPr>
        <p:spPr bwMode="auto">
          <a:xfrm>
            <a:off x="2730973" y="2835566"/>
            <a:ext cx="95250" cy="96838"/>
          </a:xfrm>
          <a:prstGeom prst="ellipse">
            <a:avLst/>
          </a:prstGeom>
          <a:solidFill>
            <a:srgbClr val="CC99FF"/>
          </a:solidFill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23" name="Elipse 22"/>
          <p:cNvSpPr/>
          <p:nvPr/>
        </p:nvSpPr>
        <p:spPr bwMode="auto">
          <a:xfrm>
            <a:off x="1897535" y="3008604"/>
            <a:ext cx="555625" cy="542925"/>
          </a:xfrm>
          <a:prstGeom prst="ellipse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24" name="Elipse 23"/>
          <p:cNvSpPr/>
          <p:nvPr/>
        </p:nvSpPr>
        <p:spPr bwMode="auto">
          <a:xfrm>
            <a:off x="2202335" y="3183229"/>
            <a:ext cx="93663" cy="96837"/>
          </a:xfrm>
          <a:prstGeom prst="ellipse">
            <a:avLst/>
          </a:prstGeom>
          <a:solidFill>
            <a:srgbClr val="CC99FF"/>
          </a:solidFill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25" name="Elipse 24"/>
          <p:cNvSpPr/>
          <p:nvPr/>
        </p:nvSpPr>
        <p:spPr bwMode="auto">
          <a:xfrm>
            <a:off x="2742085" y="3232441"/>
            <a:ext cx="555625" cy="542925"/>
          </a:xfrm>
          <a:prstGeom prst="ellipse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26" name="Elipse 25"/>
          <p:cNvSpPr/>
          <p:nvPr/>
        </p:nvSpPr>
        <p:spPr bwMode="auto">
          <a:xfrm>
            <a:off x="3023073" y="3310229"/>
            <a:ext cx="95250" cy="96837"/>
          </a:xfrm>
          <a:prstGeom prst="ellipse">
            <a:avLst/>
          </a:prstGeom>
          <a:solidFill>
            <a:srgbClr val="CC99FF"/>
          </a:solidFill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27" name="Elipse 26"/>
          <p:cNvSpPr/>
          <p:nvPr/>
        </p:nvSpPr>
        <p:spPr bwMode="auto">
          <a:xfrm>
            <a:off x="3091335" y="3443579"/>
            <a:ext cx="95250" cy="96837"/>
          </a:xfrm>
          <a:prstGeom prst="ellipse">
            <a:avLst/>
          </a:prstGeom>
          <a:solidFill>
            <a:srgbClr val="CC99FF"/>
          </a:solidFill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28" name="Elipse 27"/>
          <p:cNvSpPr/>
          <p:nvPr/>
        </p:nvSpPr>
        <p:spPr bwMode="auto">
          <a:xfrm>
            <a:off x="2845273" y="3407066"/>
            <a:ext cx="93662" cy="96838"/>
          </a:xfrm>
          <a:prstGeom prst="ellipse">
            <a:avLst/>
          </a:prstGeom>
          <a:solidFill>
            <a:srgbClr val="CC99FF"/>
          </a:solidFill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29" name="Elipse 28"/>
          <p:cNvSpPr/>
          <p:nvPr/>
        </p:nvSpPr>
        <p:spPr bwMode="auto">
          <a:xfrm>
            <a:off x="2929410" y="3564229"/>
            <a:ext cx="93663" cy="95250"/>
          </a:xfrm>
          <a:prstGeom prst="ellipse">
            <a:avLst/>
          </a:prstGeom>
          <a:solidFill>
            <a:srgbClr val="CC99FF"/>
          </a:solidFill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30" name="Elipse 29"/>
          <p:cNvSpPr/>
          <p:nvPr/>
        </p:nvSpPr>
        <p:spPr bwMode="auto">
          <a:xfrm>
            <a:off x="3083398" y="3588041"/>
            <a:ext cx="95250" cy="96838"/>
          </a:xfrm>
          <a:prstGeom prst="ellipse">
            <a:avLst/>
          </a:prstGeom>
          <a:solidFill>
            <a:srgbClr val="CC99FF"/>
          </a:solidFill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31" name="Elipse 30"/>
          <p:cNvSpPr/>
          <p:nvPr/>
        </p:nvSpPr>
        <p:spPr bwMode="auto">
          <a:xfrm>
            <a:off x="3808122" y="4321381"/>
            <a:ext cx="555625" cy="542925"/>
          </a:xfrm>
          <a:prstGeom prst="ellipse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32" name="Elipse 31"/>
          <p:cNvSpPr/>
          <p:nvPr/>
        </p:nvSpPr>
        <p:spPr bwMode="auto">
          <a:xfrm>
            <a:off x="4054184" y="4399169"/>
            <a:ext cx="95250" cy="96837"/>
          </a:xfrm>
          <a:prstGeom prst="ellipse">
            <a:avLst/>
          </a:prstGeom>
          <a:solidFill>
            <a:srgbClr val="CC99FF"/>
          </a:solidFill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33" name="Elipse 32"/>
          <p:cNvSpPr/>
          <p:nvPr/>
        </p:nvSpPr>
        <p:spPr bwMode="auto">
          <a:xfrm>
            <a:off x="3911309" y="4605544"/>
            <a:ext cx="95250" cy="95250"/>
          </a:xfrm>
          <a:prstGeom prst="ellipse">
            <a:avLst/>
          </a:prstGeom>
          <a:solidFill>
            <a:srgbClr val="CC99FF"/>
          </a:solidFill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34" name="Elipse 33"/>
          <p:cNvSpPr/>
          <p:nvPr/>
        </p:nvSpPr>
        <p:spPr bwMode="auto">
          <a:xfrm>
            <a:off x="4127209" y="4653169"/>
            <a:ext cx="95250" cy="96837"/>
          </a:xfrm>
          <a:prstGeom prst="ellipse">
            <a:avLst/>
          </a:prstGeom>
          <a:solidFill>
            <a:srgbClr val="CC99FF"/>
          </a:solidFill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35" name="Elipse 34"/>
          <p:cNvSpPr/>
          <p:nvPr/>
        </p:nvSpPr>
        <p:spPr bwMode="auto">
          <a:xfrm>
            <a:off x="4528847" y="4750006"/>
            <a:ext cx="555625" cy="542925"/>
          </a:xfrm>
          <a:prstGeom prst="ellipse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36" name="Elipse 35"/>
          <p:cNvSpPr/>
          <p:nvPr/>
        </p:nvSpPr>
        <p:spPr bwMode="auto">
          <a:xfrm>
            <a:off x="4774909" y="4827794"/>
            <a:ext cx="95250" cy="96837"/>
          </a:xfrm>
          <a:prstGeom prst="ellipse">
            <a:avLst/>
          </a:prstGeom>
          <a:solidFill>
            <a:srgbClr val="CC99FF"/>
          </a:solidFill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37" name="Elipse 36"/>
          <p:cNvSpPr/>
          <p:nvPr/>
        </p:nvSpPr>
        <p:spPr bwMode="auto">
          <a:xfrm>
            <a:off x="4793959" y="5113544"/>
            <a:ext cx="95250" cy="95250"/>
          </a:xfrm>
          <a:prstGeom prst="ellipse">
            <a:avLst/>
          </a:prstGeom>
          <a:solidFill>
            <a:srgbClr val="CC99FF"/>
          </a:solidFill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38" name="Elipse 37"/>
          <p:cNvSpPr/>
          <p:nvPr/>
        </p:nvSpPr>
        <p:spPr bwMode="auto">
          <a:xfrm>
            <a:off x="4649497" y="4969081"/>
            <a:ext cx="95250" cy="96838"/>
          </a:xfrm>
          <a:prstGeom prst="ellipse">
            <a:avLst/>
          </a:prstGeom>
          <a:solidFill>
            <a:srgbClr val="CC99FF"/>
          </a:solidFill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bIns="0"/>
          <a:lstStyle/>
          <a:p>
            <a:pPr algn="r">
              <a:defRPr/>
            </a:pPr>
            <a:endParaRPr lang="pt-BR" b="1" i="1" u="sng" dirty="0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39" name="Texto Explicativo 1 38"/>
          <p:cNvSpPr/>
          <p:nvPr/>
        </p:nvSpPr>
        <p:spPr bwMode="auto">
          <a:xfrm>
            <a:off x="5968709" y="922544"/>
            <a:ext cx="1439863" cy="360362"/>
          </a:xfrm>
          <a:prstGeom prst="borderCallout1">
            <a:avLst>
              <a:gd name="adj1" fmla="val 46969"/>
              <a:gd name="adj2" fmla="val -731"/>
              <a:gd name="adj3" fmla="val 130289"/>
              <a:gd name="adj4" fmla="val -109109"/>
            </a:avLst>
          </a:prstGeom>
          <a:ln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bIns="0"/>
          <a:lstStyle/>
          <a:p>
            <a:pPr algn="ctr">
              <a:defRPr/>
            </a:pPr>
            <a:r>
              <a:rPr lang="pt-BR" sz="1600" b="1" dirty="0" err="1">
                <a:solidFill>
                  <a:schemeClr val="tx1"/>
                </a:solidFill>
              </a:rPr>
              <a:t>Workspace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40" name="Texto Explicativo 1 39"/>
          <p:cNvSpPr/>
          <p:nvPr/>
        </p:nvSpPr>
        <p:spPr bwMode="auto">
          <a:xfrm>
            <a:off x="5968709" y="1570244"/>
            <a:ext cx="1439863" cy="360362"/>
          </a:xfrm>
          <a:prstGeom prst="borderCallout1">
            <a:avLst>
              <a:gd name="adj1" fmla="val 46969"/>
              <a:gd name="adj2" fmla="val -731"/>
              <a:gd name="adj3" fmla="val 321539"/>
              <a:gd name="adj4" fmla="val -161625"/>
            </a:avLst>
          </a:prstGeom>
          <a:ln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bIns="0"/>
          <a:lstStyle/>
          <a:p>
            <a:pPr algn="ctr">
              <a:defRPr/>
            </a:pPr>
            <a:r>
              <a:rPr lang="pt-BR" sz="1600" b="1" dirty="0">
                <a:solidFill>
                  <a:schemeClr val="tx1"/>
                </a:solidFill>
              </a:rPr>
              <a:t>Projeto #1</a:t>
            </a:r>
          </a:p>
        </p:txBody>
      </p:sp>
      <p:sp>
        <p:nvSpPr>
          <p:cNvPr id="41" name="Texto Explicativo 1 40"/>
          <p:cNvSpPr/>
          <p:nvPr/>
        </p:nvSpPr>
        <p:spPr bwMode="auto">
          <a:xfrm>
            <a:off x="6329072" y="5977144"/>
            <a:ext cx="1439862" cy="360362"/>
          </a:xfrm>
          <a:prstGeom prst="borderCallout1">
            <a:avLst>
              <a:gd name="adj1" fmla="val 46969"/>
              <a:gd name="adj2" fmla="val -731"/>
              <a:gd name="adj3" fmla="val -187175"/>
              <a:gd name="adj4" fmla="val -102306"/>
            </a:avLst>
          </a:prstGeom>
          <a:ln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bIns="0"/>
          <a:lstStyle/>
          <a:p>
            <a:pPr algn="ctr">
              <a:defRPr/>
            </a:pPr>
            <a:r>
              <a:rPr lang="pt-BR" sz="1600" b="1" dirty="0">
                <a:solidFill>
                  <a:schemeClr val="tx1"/>
                </a:solidFill>
              </a:rPr>
              <a:t>Pacotes #2</a:t>
            </a:r>
          </a:p>
        </p:txBody>
      </p:sp>
      <p:sp>
        <p:nvSpPr>
          <p:cNvPr id="42" name="Texto Explicativo 1 41"/>
          <p:cNvSpPr/>
          <p:nvPr/>
        </p:nvSpPr>
        <p:spPr bwMode="auto">
          <a:xfrm>
            <a:off x="6689434" y="4521406"/>
            <a:ext cx="1439863" cy="360363"/>
          </a:xfrm>
          <a:prstGeom prst="borderCallout1">
            <a:avLst>
              <a:gd name="adj1" fmla="val 46969"/>
              <a:gd name="adj2" fmla="val -731"/>
              <a:gd name="adj3" fmla="val 133313"/>
              <a:gd name="adj4" fmla="val -13858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bIns="0"/>
          <a:lstStyle/>
          <a:p>
            <a:pPr algn="ctr">
              <a:defRPr/>
            </a:pPr>
            <a:r>
              <a:rPr lang="pt-BR" sz="1600" b="1" dirty="0">
                <a:solidFill>
                  <a:schemeClr val="tx1"/>
                </a:solidFill>
              </a:rPr>
              <a:t>Classes #2</a:t>
            </a:r>
          </a:p>
        </p:txBody>
      </p:sp>
      <p:sp>
        <p:nvSpPr>
          <p:cNvPr id="43" name="Texto Explicativo 1 42"/>
          <p:cNvSpPr/>
          <p:nvPr/>
        </p:nvSpPr>
        <p:spPr bwMode="auto">
          <a:xfrm>
            <a:off x="6689434" y="5065919"/>
            <a:ext cx="1439863" cy="360362"/>
          </a:xfrm>
          <a:prstGeom prst="borderCallout1">
            <a:avLst>
              <a:gd name="adj1" fmla="val 46969"/>
              <a:gd name="adj2" fmla="val -731"/>
              <a:gd name="adj3" fmla="val 27491"/>
              <a:gd name="adj4" fmla="val -12951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bIns="0"/>
          <a:lstStyle/>
          <a:p>
            <a:pPr algn="ctr">
              <a:defRPr/>
            </a:pPr>
            <a:r>
              <a:rPr lang="pt-BR" sz="1600" b="1" dirty="0">
                <a:solidFill>
                  <a:schemeClr val="tx1"/>
                </a:solidFill>
              </a:rPr>
              <a:t>Classes #3</a:t>
            </a:r>
          </a:p>
        </p:txBody>
      </p:sp>
      <p:sp>
        <p:nvSpPr>
          <p:cNvPr id="44" name="Texto Explicativo 1 43"/>
          <p:cNvSpPr/>
          <p:nvPr/>
        </p:nvSpPr>
        <p:spPr bwMode="auto">
          <a:xfrm>
            <a:off x="6698959" y="3022806"/>
            <a:ext cx="1439863" cy="358775"/>
          </a:xfrm>
          <a:prstGeom prst="borderCallout1">
            <a:avLst>
              <a:gd name="adj1" fmla="val 46969"/>
              <a:gd name="adj2" fmla="val -731"/>
              <a:gd name="adj3" fmla="val 405426"/>
              <a:gd name="adj4" fmla="val -164287"/>
            </a:avLst>
          </a:prstGeom>
          <a:ln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bIns="0"/>
          <a:lstStyle/>
          <a:p>
            <a:pPr algn="ctr">
              <a:defRPr/>
            </a:pPr>
            <a:r>
              <a:rPr lang="pt-BR" sz="1600" b="1" dirty="0">
                <a:solidFill>
                  <a:schemeClr val="tx1"/>
                </a:solidFill>
              </a:rPr>
              <a:t>Pacotes #1</a:t>
            </a:r>
          </a:p>
        </p:txBody>
      </p:sp>
      <p:sp>
        <p:nvSpPr>
          <p:cNvPr id="45" name="Texto Explicativo 1 44"/>
          <p:cNvSpPr/>
          <p:nvPr/>
        </p:nvSpPr>
        <p:spPr bwMode="auto">
          <a:xfrm>
            <a:off x="6465597" y="2210006"/>
            <a:ext cx="1439862" cy="358775"/>
          </a:xfrm>
          <a:prstGeom prst="borderCallout1">
            <a:avLst>
              <a:gd name="adj1" fmla="val 46969"/>
              <a:gd name="adj2" fmla="val -731"/>
              <a:gd name="adj3" fmla="val 484035"/>
              <a:gd name="adj4" fmla="val -155217"/>
            </a:avLst>
          </a:prstGeom>
          <a:ln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bIns="0"/>
          <a:lstStyle/>
          <a:p>
            <a:pPr algn="ctr">
              <a:defRPr/>
            </a:pPr>
            <a:r>
              <a:rPr lang="pt-BR" sz="1600" b="1" dirty="0">
                <a:solidFill>
                  <a:schemeClr val="tx1"/>
                </a:solidFill>
              </a:rPr>
              <a:t>Projeto #2</a:t>
            </a:r>
          </a:p>
        </p:txBody>
      </p:sp>
      <p:sp>
        <p:nvSpPr>
          <p:cNvPr id="46" name="Texto Explicativo 1 45"/>
          <p:cNvSpPr/>
          <p:nvPr/>
        </p:nvSpPr>
        <p:spPr bwMode="auto">
          <a:xfrm>
            <a:off x="6698959" y="3961019"/>
            <a:ext cx="1439863" cy="360362"/>
          </a:xfrm>
          <a:prstGeom prst="borderCallout1">
            <a:avLst>
              <a:gd name="adj1" fmla="val 46969"/>
              <a:gd name="adj2" fmla="val -731"/>
              <a:gd name="adj3" fmla="val 260299"/>
              <a:gd name="adj4" fmla="val -13102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bIns="0"/>
          <a:lstStyle/>
          <a:p>
            <a:pPr algn="ctr">
              <a:defRPr/>
            </a:pPr>
            <a:r>
              <a:rPr lang="pt-BR" sz="1600" b="1" dirty="0">
                <a:solidFill>
                  <a:schemeClr val="tx1"/>
                </a:solidFill>
              </a:rPr>
              <a:t>Classes #1</a:t>
            </a:r>
          </a:p>
        </p:txBody>
      </p:sp>
    </p:spTree>
    <p:extLst>
      <p:ext uri="{BB962C8B-B14F-4D97-AF65-F5344CB8AC3E}">
        <p14:creationId xmlns:p14="http://schemas.microsoft.com/office/powerpoint/2010/main" val="24809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IDE – WORKSPACE - FÍSICA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" y="1121348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tângulo 15"/>
          <p:cNvSpPr/>
          <p:nvPr/>
        </p:nvSpPr>
        <p:spPr bwMode="auto">
          <a:xfrm>
            <a:off x="1263967" y="4051873"/>
            <a:ext cx="1587500" cy="8286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bIns="0"/>
          <a:lstStyle/>
          <a:p>
            <a:pPr>
              <a:defRPr/>
            </a:pPr>
            <a:endParaRPr lang="pt-BR" b="1" i="1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18" name="Retângulo 17"/>
          <p:cNvSpPr/>
          <p:nvPr/>
        </p:nvSpPr>
        <p:spPr bwMode="auto">
          <a:xfrm>
            <a:off x="3903980" y="2157985"/>
            <a:ext cx="1223962" cy="3238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bIns="0"/>
          <a:lstStyle/>
          <a:p>
            <a:pPr>
              <a:defRPr/>
            </a:pPr>
            <a:endParaRPr lang="pt-BR" b="1" i="1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19" name="Retângulo 18"/>
          <p:cNvSpPr/>
          <p:nvPr/>
        </p:nvSpPr>
        <p:spPr bwMode="auto">
          <a:xfrm>
            <a:off x="1281430" y="3574035"/>
            <a:ext cx="1570037" cy="16192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bIns="0"/>
          <a:lstStyle/>
          <a:p>
            <a:pPr>
              <a:defRPr/>
            </a:pPr>
            <a:endParaRPr lang="pt-BR" b="1" i="1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20" name="Retângulo 19"/>
          <p:cNvSpPr/>
          <p:nvPr/>
        </p:nvSpPr>
        <p:spPr bwMode="auto">
          <a:xfrm>
            <a:off x="1263967" y="3247010"/>
            <a:ext cx="1587500" cy="16192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bIns="0"/>
          <a:lstStyle/>
          <a:p>
            <a:pPr>
              <a:defRPr/>
            </a:pPr>
            <a:endParaRPr lang="pt-BR" b="1" i="1">
              <a:solidFill>
                <a:schemeClr val="tx1"/>
              </a:solidFill>
              <a:latin typeface="Square721 BT" pitchFamily="34" charset="0"/>
            </a:endParaRPr>
          </a:p>
        </p:txBody>
      </p:sp>
      <p:sp>
        <p:nvSpPr>
          <p:cNvPr id="21" name="Texto Explicativo 1 20"/>
          <p:cNvSpPr/>
          <p:nvPr/>
        </p:nvSpPr>
        <p:spPr bwMode="auto">
          <a:xfrm>
            <a:off x="4796155" y="3062860"/>
            <a:ext cx="1439862" cy="360363"/>
          </a:xfrm>
          <a:prstGeom prst="borderCallout1">
            <a:avLst>
              <a:gd name="adj1" fmla="val 46969"/>
              <a:gd name="adj2" fmla="val -731"/>
              <a:gd name="adj3" fmla="val 75867"/>
              <a:gd name="adj4" fmla="val -149421"/>
            </a:avLst>
          </a:prstGeom>
          <a:ln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bIns="0"/>
          <a:lstStyle/>
          <a:p>
            <a:pPr algn="ctr">
              <a:defRPr/>
            </a:pPr>
            <a:r>
              <a:rPr lang="pt-BR" sz="1600" b="1" dirty="0" err="1">
                <a:solidFill>
                  <a:schemeClr val="tx1"/>
                </a:solidFill>
              </a:rPr>
              <a:t>Workspace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22" name="Texto Explicativo 1 21"/>
          <p:cNvSpPr/>
          <p:nvPr/>
        </p:nvSpPr>
        <p:spPr bwMode="auto">
          <a:xfrm>
            <a:off x="4796155" y="3569273"/>
            <a:ext cx="1439862" cy="358775"/>
          </a:xfrm>
          <a:prstGeom prst="borderCallout1">
            <a:avLst>
              <a:gd name="adj1" fmla="val 46969"/>
              <a:gd name="adj2" fmla="val -731"/>
              <a:gd name="adj3" fmla="val 32530"/>
              <a:gd name="adj4" fmla="val -144886"/>
            </a:avLst>
          </a:prstGeom>
          <a:ln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bIns="0"/>
          <a:lstStyle/>
          <a:p>
            <a:pPr algn="ctr">
              <a:defRPr/>
            </a:pPr>
            <a:r>
              <a:rPr lang="pt-BR" sz="1600" b="1" dirty="0">
                <a:solidFill>
                  <a:schemeClr val="tx1"/>
                </a:solidFill>
              </a:rPr>
              <a:t>Projeto</a:t>
            </a:r>
          </a:p>
        </p:txBody>
      </p:sp>
      <p:sp>
        <p:nvSpPr>
          <p:cNvPr id="23" name="Texto Explicativo 1 22"/>
          <p:cNvSpPr/>
          <p:nvPr/>
        </p:nvSpPr>
        <p:spPr bwMode="auto">
          <a:xfrm>
            <a:off x="4796155" y="4051873"/>
            <a:ext cx="1439862" cy="360362"/>
          </a:xfrm>
          <a:prstGeom prst="borderCallout1">
            <a:avLst>
              <a:gd name="adj1" fmla="val 46969"/>
              <a:gd name="adj2" fmla="val -731"/>
              <a:gd name="adj3" fmla="val 104086"/>
              <a:gd name="adj4" fmla="val -146146"/>
            </a:avLst>
          </a:prstGeom>
          <a:ln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bIns="0"/>
          <a:lstStyle/>
          <a:p>
            <a:pPr algn="ctr">
              <a:defRPr/>
            </a:pPr>
            <a:r>
              <a:rPr lang="pt-BR" sz="1600" b="1" dirty="0">
                <a:solidFill>
                  <a:schemeClr val="tx1"/>
                </a:solidFill>
              </a:rPr>
              <a:t>Pacotes</a:t>
            </a:r>
          </a:p>
        </p:txBody>
      </p:sp>
      <p:sp>
        <p:nvSpPr>
          <p:cNvPr id="24" name="Texto Explicativo 1 23"/>
          <p:cNvSpPr/>
          <p:nvPr/>
        </p:nvSpPr>
        <p:spPr bwMode="auto">
          <a:xfrm>
            <a:off x="6621780" y="2253235"/>
            <a:ext cx="1439862" cy="360363"/>
          </a:xfrm>
          <a:prstGeom prst="borderCallout1">
            <a:avLst>
              <a:gd name="adj1" fmla="val 46969"/>
              <a:gd name="adj2" fmla="val -731"/>
              <a:gd name="adj3" fmla="val 45129"/>
              <a:gd name="adj4" fmla="val -109014"/>
            </a:avLst>
          </a:prstGeom>
          <a:ln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bIns="0"/>
          <a:lstStyle/>
          <a:p>
            <a:pPr algn="ctr">
              <a:defRPr/>
            </a:pPr>
            <a:r>
              <a:rPr lang="pt-BR" sz="1600" b="1" dirty="0">
                <a:solidFill>
                  <a:schemeClr val="tx1"/>
                </a:solidFill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76484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ECLIPSE – PRIMEIROS PASSOS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41" y="2718203"/>
            <a:ext cx="60007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Placeholder 1"/>
          <p:cNvSpPr>
            <a:spLocks noGrp="1"/>
          </p:cNvSpPr>
          <p:nvPr>
            <p:ph idx="1"/>
          </p:nvPr>
        </p:nvSpPr>
        <p:spPr>
          <a:xfrm>
            <a:off x="457200" y="1688688"/>
            <a:ext cx="7908785" cy="452596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en-GB" sz="2400" dirty="0" err="1">
                <a:solidFill>
                  <a:srgbClr val="000000"/>
                </a:solidFill>
              </a:rPr>
              <a:t>Abrir</a:t>
            </a:r>
            <a:r>
              <a:rPr lang="en-GB" sz="2400" dirty="0">
                <a:solidFill>
                  <a:srgbClr val="000000"/>
                </a:solidFill>
              </a:rPr>
              <a:t> o Eclipse e </a:t>
            </a:r>
            <a:r>
              <a:rPr lang="en-GB" sz="2400" dirty="0" err="1">
                <a:solidFill>
                  <a:srgbClr val="000000"/>
                </a:solidFill>
              </a:rPr>
              <a:t>selecionar</a:t>
            </a:r>
            <a:r>
              <a:rPr lang="en-GB" sz="2400" dirty="0">
                <a:solidFill>
                  <a:srgbClr val="000000"/>
                </a:solidFill>
              </a:rPr>
              <a:t> um local </a:t>
            </a:r>
            <a:r>
              <a:rPr lang="en-GB" sz="2400" dirty="0" err="1">
                <a:solidFill>
                  <a:srgbClr val="000000"/>
                </a:solidFill>
              </a:rPr>
              <a:t>como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Espa</a:t>
            </a:r>
            <a:r>
              <a:rPr lang="pt-BR" sz="2400" dirty="0" err="1">
                <a:solidFill>
                  <a:srgbClr val="000000"/>
                </a:solidFill>
              </a:rPr>
              <a:t>ço</a:t>
            </a:r>
            <a:r>
              <a:rPr lang="pt-BR" sz="2400" dirty="0">
                <a:solidFill>
                  <a:srgbClr val="000000"/>
                </a:solidFill>
              </a:rPr>
              <a:t> de Trabalho (</a:t>
            </a:r>
            <a:r>
              <a:rPr lang="pt-BR" sz="2400" dirty="0" err="1">
                <a:solidFill>
                  <a:srgbClr val="000000"/>
                </a:solidFill>
              </a:rPr>
              <a:t>workspace</a:t>
            </a:r>
            <a:r>
              <a:rPr lang="pt-BR" sz="2400" dirty="0">
                <a:solidFill>
                  <a:srgbClr val="000000"/>
                </a:solidFill>
              </a:rPr>
              <a:t>)</a:t>
            </a:r>
          </a:p>
          <a:p>
            <a:pPr marL="3175" indent="0">
              <a:lnSpc>
                <a:spcPct val="90000"/>
              </a:lnSpc>
              <a:buNone/>
            </a:pPr>
            <a:endParaRPr lang="pt-BR" sz="2200" dirty="0" smtClean="0"/>
          </a:p>
          <a:p>
            <a:pPr marL="0" indent="0" algn="just">
              <a:buNone/>
              <a:defRPr/>
            </a:pPr>
            <a:endParaRPr lang="pt-BR" sz="2200" dirty="0" err="1" smtClean="0"/>
          </a:p>
        </p:txBody>
      </p:sp>
    </p:spTree>
    <p:extLst>
      <p:ext uri="{BB962C8B-B14F-4D97-AF65-F5344CB8AC3E}">
        <p14:creationId xmlns:p14="http://schemas.microsoft.com/office/powerpoint/2010/main" val="356227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ECLIPSE – PRIMEIROS PASSOS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6" name="Text Placeholder 1"/>
          <p:cNvSpPr>
            <a:spLocks noGrp="1"/>
          </p:cNvSpPr>
          <p:nvPr>
            <p:ph idx="1"/>
          </p:nvPr>
        </p:nvSpPr>
        <p:spPr>
          <a:xfrm>
            <a:off x="457200" y="1541208"/>
            <a:ext cx="7908785" cy="452596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pt-BR" sz="2400" dirty="0" smtClean="0">
                <a:solidFill>
                  <a:srgbClr val="000000"/>
                </a:solidFill>
              </a:rPr>
              <a:t>Crie um Novo Projeto.</a:t>
            </a:r>
            <a:endParaRPr lang="pt-BR" sz="2400" dirty="0">
              <a:solidFill>
                <a:srgbClr val="000000"/>
              </a:solidFill>
            </a:endParaRPr>
          </a:p>
          <a:p>
            <a:pPr marL="3175" indent="0">
              <a:lnSpc>
                <a:spcPct val="90000"/>
              </a:lnSpc>
              <a:buNone/>
            </a:pPr>
            <a:endParaRPr lang="pt-BR" sz="2200" dirty="0" smtClean="0"/>
          </a:p>
          <a:p>
            <a:pPr marL="0" indent="0" algn="just">
              <a:buNone/>
              <a:defRPr/>
            </a:pPr>
            <a:endParaRPr lang="pt-BR" sz="2200" dirty="0" err="1" smtClean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0"/>
          <a:stretch>
            <a:fillRect/>
          </a:stretch>
        </p:blipFill>
        <p:spPr bwMode="auto">
          <a:xfrm>
            <a:off x="926875" y="2191333"/>
            <a:ext cx="6857898" cy="418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08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ECLIPSE – PRIMEIROS PASSOS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6" name="Text Placeholder 1"/>
          <p:cNvSpPr>
            <a:spLocks noGrp="1"/>
          </p:cNvSpPr>
          <p:nvPr>
            <p:ph idx="1"/>
          </p:nvPr>
        </p:nvSpPr>
        <p:spPr>
          <a:xfrm>
            <a:off x="457200" y="1334736"/>
            <a:ext cx="7908785" cy="452596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pt-BR" sz="2400" dirty="0" smtClean="0">
                <a:solidFill>
                  <a:srgbClr val="000000"/>
                </a:solidFill>
              </a:rPr>
              <a:t>Crie projeto JSE.</a:t>
            </a:r>
            <a:endParaRPr lang="pt-BR" sz="2400" dirty="0">
              <a:solidFill>
                <a:srgbClr val="000000"/>
              </a:solidFill>
            </a:endParaRPr>
          </a:p>
          <a:p>
            <a:pPr marL="3175" indent="0">
              <a:lnSpc>
                <a:spcPct val="90000"/>
              </a:lnSpc>
              <a:buNone/>
            </a:pPr>
            <a:endParaRPr lang="pt-BR" sz="2200" dirty="0" smtClean="0"/>
          </a:p>
          <a:p>
            <a:pPr marL="0" indent="0" algn="just">
              <a:buNone/>
              <a:defRPr/>
            </a:pPr>
            <a:endParaRPr lang="pt-BR" sz="2200" dirty="0" err="1" smtClean="0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788703"/>
            <a:ext cx="500062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653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ECLIPSE – PRIMEIROS PASSOS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6" name="Text Placeholder 1"/>
          <p:cNvSpPr>
            <a:spLocks noGrp="1"/>
          </p:cNvSpPr>
          <p:nvPr>
            <p:ph idx="1"/>
          </p:nvPr>
        </p:nvSpPr>
        <p:spPr>
          <a:xfrm>
            <a:off x="457200" y="1334736"/>
            <a:ext cx="7908785" cy="452596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en-GB" sz="2400" dirty="0">
                <a:solidFill>
                  <a:srgbClr val="000000"/>
                </a:solidFill>
              </a:rPr>
              <a:t>Dar um </a:t>
            </a:r>
            <a:r>
              <a:rPr lang="en-GB" sz="2400" dirty="0" err="1">
                <a:solidFill>
                  <a:srgbClr val="000000"/>
                </a:solidFill>
              </a:rPr>
              <a:t>nome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ao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Projeto</a:t>
            </a:r>
            <a:r>
              <a:rPr lang="en-GB" sz="2400" dirty="0">
                <a:solidFill>
                  <a:srgbClr val="000000"/>
                </a:solidFill>
              </a:rPr>
              <a:t>, </a:t>
            </a:r>
            <a:r>
              <a:rPr lang="en-GB" sz="2400" dirty="0" err="1">
                <a:solidFill>
                  <a:srgbClr val="000000"/>
                </a:solidFill>
              </a:rPr>
              <a:t>selecionar</a:t>
            </a:r>
            <a:r>
              <a:rPr lang="en-GB" sz="2400" dirty="0">
                <a:solidFill>
                  <a:srgbClr val="000000"/>
                </a:solidFill>
              </a:rPr>
              <a:t> a </a:t>
            </a:r>
            <a:r>
              <a:rPr lang="en-GB" sz="2400" dirty="0" err="1">
                <a:solidFill>
                  <a:srgbClr val="000000"/>
                </a:solidFill>
              </a:rPr>
              <a:t>opção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i="1" dirty="0">
                <a:solidFill>
                  <a:srgbClr val="000000"/>
                </a:solidFill>
              </a:rPr>
              <a:t>Use default JRE</a:t>
            </a:r>
            <a:r>
              <a:rPr lang="en-GB" sz="2400" dirty="0">
                <a:solidFill>
                  <a:srgbClr val="000000"/>
                </a:solidFill>
              </a:rPr>
              <a:t> e </a:t>
            </a:r>
            <a:r>
              <a:rPr lang="en-GB" sz="2400" dirty="0" err="1">
                <a:solidFill>
                  <a:srgbClr val="000000"/>
                </a:solidFill>
              </a:rPr>
              <a:t>clicar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em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i="1" dirty="0">
                <a:solidFill>
                  <a:srgbClr val="000000"/>
                </a:solidFill>
              </a:rPr>
              <a:t>Finish</a:t>
            </a:r>
          </a:p>
          <a:p>
            <a:pPr marL="3175" indent="0">
              <a:lnSpc>
                <a:spcPct val="90000"/>
              </a:lnSpc>
              <a:buNone/>
            </a:pPr>
            <a:endParaRPr lang="pt-BR" sz="2200" dirty="0" smtClean="0"/>
          </a:p>
          <a:p>
            <a:pPr marL="0" indent="0" algn="just">
              <a:buNone/>
              <a:defRPr/>
            </a:pPr>
            <a:endParaRPr lang="pt-BR" sz="2200" dirty="0" err="1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983" y="2141479"/>
            <a:ext cx="3272779" cy="440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67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ECLIPSE – PRIMEIROS PASSOS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78"/>
            <a:ext cx="9144000" cy="681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9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ECLIPSE – PRIMEIROS PASSOS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6" name="Text Placeholder 1"/>
          <p:cNvSpPr>
            <a:spLocks noGrp="1"/>
          </p:cNvSpPr>
          <p:nvPr>
            <p:ph idx="1"/>
          </p:nvPr>
        </p:nvSpPr>
        <p:spPr>
          <a:xfrm>
            <a:off x="457200" y="1334736"/>
            <a:ext cx="7908785" cy="452596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en-GB" sz="2400" dirty="0" smtClean="0">
                <a:solidFill>
                  <a:srgbClr val="000000"/>
                </a:solidFill>
              </a:rPr>
              <a:t>Clique com o </a:t>
            </a:r>
            <a:r>
              <a:rPr lang="en-GB" sz="2400" dirty="0" err="1" smtClean="0">
                <a:solidFill>
                  <a:srgbClr val="000000"/>
                </a:solidFill>
              </a:rPr>
              <a:t>botão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direito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sobre</a:t>
            </a:r>
            <a:r>
              <a:rPr lang="en-GB" sz="2400" dirty="0" smtClean="0">
                <a:solidFill>
                  <a:srgbClr val="000000"/>
                </a:solidFill>
              </a:rPr>
              <a:t> a pasta “</a:t>
            </a:r>
            <a:r>
              <a:rPr lang="en-GB" sz="2400" dirty="0" err="1" smtClean="0">
                <a:solidFill>
                  <a:srgbClr val="000000"/>
                </a:solidFill>
              </a:rPr>
              <a:t>src</a:t>
            </a:r>
            <a:r>
              <a:rPr lang="en-GB" sz="2400" dirty="0" smtClean="0">
                <a:solidFill>
                  <a:srgbClr val="000000"/>
                </a:solidFill>
              </a:rPr>
              <a:t>” (source) e </a:t>
            </a:r>
            <a:r>
              <a:rPr lang="en-GB" sz="2400" dirty="0" err="1" smtClean="0">
                <a:solidFill>
                  <a:srgbClr val="000000"/>
                </a:solidFill>
              </a:rPr>
              <a:t>adicione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uma</a:t>
            </a:r>
            <a:r>
              <a:rPr lang="en-GB" sz="2400" dirty="0" smtClean="0">
                <a:solidFill>
                  <a:srgbClr val="000000"/>
                </a:solidFill>
              </a:rPr>
              <a:t> nova </a:t>
            </a:r>
            <a:r>
              <a:rPr lang="en-GB" sz="2400" dirty="0" err="1" smtClean="0">
                <a:solidFill>
                  <a:srgbClr val="000000"/>
                </a:solidFill>
              </a:rPr>
              <a:t>classe</a:t>
            </a:r>
            <a:r>
              <a:rPr lang="en-GB" sz="2400" dirty="0" smtClean="0">
                <a:solidFill>
                  <a:srgbClr val="000000"/>
                </a:solidFill>
              </a:rPr>
              <a:t>.</a:t>
            </a:r>
            <a:endParaRPr lang="en-GB" sz="2400" i="1" dirty="0">
              <a:solidFill>
                <a:srgbClr val="000000"/>
              </a:solidFill>
            </a:endParaRPr>
          </a:p>
          <a:p>
            <a:pPr marL="3175" indent="0">
              <a:lnSpc>
                <a:spcPct val="90000"/>
              </a:lnSpc>
              <a:buNone/>
            </a:pPr>
            <a:endParaRPr lang="pt-BR" sz="2200" dirty="0" smtClean="0"/>
          </a:p>
          <a:p>
            <a:pPr marL="0" indent="0" algn="just">
              <a:buNone/>
              <a:defRPr/>
            </a:pPr>
            <a:endParaRPr lang="pt-BR" sz="2200" dirty="0" err="1" smtClean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74" y="2171749"/>
            <a:ext cx="6577948" cy="4466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88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ECLIPSE – PRIMEIROS PASSOS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6" name="Text Placeholder 1"/>
          <p:cNvSpPr>
            <a:spLocks noGrp="1"/>
          </p:cNvSpPr>
          <p:nvPr>
            <p:ph idx="1"/>
          </p:nvPr>
        </p:nvSpPr>
        <p:spPr>
          <a:xfrm>
            <a:off x="457200" y="1334736"/>
            <a:ext cx="7908785" cy="452596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en-GB" sz="2400" dirty="0" err="1" smtClean="0">
                <a:solidFill>
                  <a:srgbClr val="000000"/>
                </a:solidFill>
              </a:rPr>
              <a:t>Defina</a:t>
            </a:r>
            <a:r>
              <a:rPr lang="en-GB" sz="2400" dirty="0" smtClean="0">
                <a:solidFill>
                  <a:srgbClr val="000000"/>
                </a:solidFill>
              </a:rPr>
              <a:t>  o </a:t>
            </a:r>
            <a:r>
              <a:rPr lang="en-GB" sz="2400" dirty="0" err="1" smtClean="0">
                <a:solidFill>
                  <a:srgbClr val="000000"/>
                </a:solidFill>
              </a:rPr>
              <a:t>nome</a:t>
            </a:r>
            <a:r>
              <a:rPr lang="en-GB" sz="2400" dirty="0" smtClean="0">
                <a:solidFill>
                  <a:srgbClr val="000000"/>
                </a:solidFill>
              </a:rPr>
              <a:t> da </a:t>
            </a:r>
            <a:r>
              <a:rPr lang="en-GB" sz="2400" dirty="0" err="1" smtClean="0">
                <a:solidFill>
                  <a:srgbClr val="000000"/>
                </a:solidFill>
              </a:rPr>
              <a:t>classe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como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Produto</a:t>
            </a:r>
            <a:endParaRPr lang="en-GB" sz="2400" b="1" i="1" dirty="0">
              <a:solidFill>
                <a:srgbClr val="FF0000"/>
              </a:solidFill>
            </a:endParaRPr>
          </a:p>
          <a:p>
            <a:pPr marL="3175" indent="0">
              <a:lnSpc>
                <a:spcPct val="90000"/>
              </a:lnSpc>
              <a:buNone/>
            </a:pPr>
            <a:endParaRPr lang="pt-BR" sz="2200" dirty="0" smtClean="0"/>
          </a:p>
          <a:p>
            <a:pPr marL="0" indent="0" algn="just">
              <a:buNone/>
              <a:defRPr/>
            </a:pPr>
            <a:endParaRPr lang="pt-BR" sz="2200" dirty="0" err="1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79" y="2024167"/>
            <a:ext cx="3678414" cy="4321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93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ECLIPSE – PRIMEIROS PASSOS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6" name="Text Placeholder 1"/>
          <p:cNvSpPr>
            <a:spLocks noGrp="1"/>
          </p:cNvSpPr>
          <p:nvPr>
            <p:ph idx="1"/>
          </p:nvPr>
        </p:nvSpPr>
        <p:spPr>
          <a:xfrm>
            <a:off x="457200" y="1334736"/>
            <a:ext cx="7908785" cy="452596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en-GB" sz="2400" dirty="0" smtClean="0">
                <a:solidFill>
                  <a:srgbClr val="000000"/>
                </a:solidFill>
              </a:rPr>
              <a:t>Clique com o </a:t>
            </a:r>
            <a:r>
              <a:rPr lang="en-GB" sz="2400" dirty="0" err="1" smtClean="0">
                <a:solidFill>
                  <a:srgbClr val="000000"/>
                </a:solidFill>
              </a:rPr>
              <a:t>botão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direito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sobre</a:t>
            </a:r>
            <a:r>
              <a:rPr lang="en-GB" sz="2400" dirty="0" smtClean="0">
                <a:solidFill>
                  <a:srgbClr val="000000"/>
                </a:solidFill>
              </a:rPr>
              <a:t> a pasta “</a:t>
            </a:r>
            <a:r>
              <a:rPr lang="en-GB" sz="2400" dirty="0" err="1" smtClean="0">
                <a:solidFill>
                  <a:srgbClr val="000000"/>
                </a:solidFill>
              </a:rPr>
              <a:t>src</a:t>
            </a:r>
            <a:r>
              <a:rPr lang="en-GB" sz="2400" dirty="0" smtClean="0">
                <a:solidFill>
                  <a:srgbClr val="000000"/>
                </a:solidFill>
              </a:rPr>
              <a:t>” (source) e </a:t>
            </a:r>
            <a:r>
              <a:rPr lang="en-GB" sz="2400" dirty="0" err="1" smtClean="0">
                <a:solidFill>
                  <a:srgbClr val="000000"/>
                </a:solidFill>
              </a:rPr>
              <a:t>adicione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b="1" dirty="0" err="1" smtClean="0">
                <a:solidFill>
                  <a:srgbClr val="FF0000"/>
                </a:solidFill>
              </a:rPr>
              <a:t>outra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classe</a:t>
            </a:r>
            <a:r>
              <a:rPr lang="en-GB" sz="2400" dirty="0" smtClean="0">
                <a:solidFill>
                  <a:srgbClr val="000000"/>
                </a:solidFill>
              </a:rPr>
              <a:t>.</a:t>
            </a:r>
            <a:endParaRPr lang="en-GB" sz="2400" i="1" dirty="0">
              <a:solidFill>
                <a:srgbClr val="000000"/>
              </a:solidFill>
            </a:endParaRPr>
          </a:p>
          <a:p>
            <a:pPr marL="3175" indent="0">
              <a:lnSpc>
                <a:spcPct val="90000"/>
              </a:lnSpc>
              <a:buNone/>
            </a:pPr>
            <a:endParaRPr lang="pt-BR" sz="2200" dirty="0" smtClean="0"/>
          </a:p>
          <a:p>
            <a:pPr marL="0" indent="0" algn="just">
              <a:buNone/>
              <a:defRPr/>
            </a:pPr>
            <a:endParaRPr lang="pt-BR" sz="2200" dirty="0" err="1" smtClean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74" y="2171749"/>
            <a:ext cx="6577948" cy="4466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49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9"/>
          <p:cNvSpPr txBox="1"/>
          <p:nvPr/>
        </p:nvSpPr>
        <p:spPr>
          <a:xfrm>
            <a:off x="1051006" y="1994605"/>
            <a:ext cx="7041988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rgbClr val="FFFFFF"/>
                </a:solidFill>
                <a:latin typeface="Gotham-Bold"/>
                <a:cs typeface="Gotham-Bold"/>
              </a:rPr>
              <a:t>5</a:t>
            </a:r>
            <a:r>
              <a:rPr lang="en-US" sz="5400" smtClean="0">
                <a:solidFill>
                  <a:srgbClr val="FFFFFF"/>
                </a:solidFill>
                <a:latin typeface="Gotham-Bold"/>
                <a:cs typeface="Gotham-Bold"/>
              </a:rPr>
              <a:t>. </a:t>
            </a:r>
            <a:r>
              <a:rPr lang="en-US" sz="5400" dirty="0" smtClean="0">
                <a:solidFill>
                  <a:srgbClr val="FFFFFF"/>
                </a:solidFill>
                <a:latin typeface="Gotham-Bold"/>
                <a:cs typeface="Gotham-Bold"/>
              </a:rPr>
              <a:t>MANIPULAÇÃO DE MÉTODOS</a:t>
            </a:r>
            <a:endParaRPr lang="en-US" sz="5400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</p:spTree>
    <p:extLst>
      <p:ext uri="{BB962C8B-B14F-4D97-AF65-F5344CB8AC3E}">
        <p14:creationId xmlns:p14="http://schemas.microsoft.com/office/powerpoint/2010/main" val="389078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ECLIPSE – PRIMEIROS PASSOS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6" name="Text Placeholder 1"/>
          <p:cNvSpPr>
            <a:spLocks noGrp="1"/>
          </p:cNvSpPr>
          <p:nvPr>
            <p:ph idx="1"/>
          </p:nvPr>
        </p:nvSpPr>
        <p:spPr>
          <a:xfrm>
            <a:off x="457200" y="1334736"/>
            <a:ext cx="7908785" cy="452596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en-GB" sz="2400" dirty="0" err="1" smtClean="0">
                <a:solidFill>
                  <a:srgbClr val="000000"/>
                </a:solidFill>
              </a:rPr>
              <a:t>Defina</a:t>
            </a:r>
            <a:r>
              <a:rPr lang="en-GB" sz="2400" dirty="0" smtClean="0">
                <a:solidFill>
                  <a:srgbClr val="000000"/>
                </a:solidFill>
              </a:rPr>
              <a:t>  o </a:t>
            </a:r>
            <a:r>
              <a:rPr lang="en-GB" sz="2400" dirty="0" err="1" smtClean="0">
                <a:solidFill>
                  <a:srgbClr val="000000"/>
                </a:solidFill>
              </a:rPr>
              <a:t>nome</a:t>
            </a:r>
            <a:r>
              <a:rPr lang="en-GB" sz="2400" dirty="0" smtClean="0">
                <a:solidFill>
                  <a:srgbClr val="000000"/>
                </a:solidFill>
              </a:rPr>
              <a:t> da </a:t>
            </a:r>
            <a:r>
              <a:rPr lang="en-GB" sz="2400" dirty="0" err="1" smtClean="0">
                <a:solidFill>
                  <a:srgbClr val="000000"/>
                </a:solidFill>
              </a:rPr>
              <a:t>classe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como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ExerClass</a:t>
            </a:r>
            <a:endParaRPr lang="en-GB" sz="2400" b="1" i="1" dirty="0">
              <a:solidFill>
                <a:srgbClr val="FF0000"/>
              </a:solidFill>
            </a:endParaRPr>
          </a:p>
          <a:p>
            <a:pPr marL="3175" indent="0">
              <a:lnSpc>
                <a:spcPct val="90000"/>
              </a:lnSpc>
              <a:buNone/>
            </a:pPr>
            <a:endParaRPr lang="pt-BR" sz="2200" dirty="0" smtClean="0"/>
          </a:p>
          <a:p>
            <a:pPr marL="0" indent="0" algn="just">
              <a:buNone/>
              <a:defRPr/>
            </a:pPr>
            <a:endParaRPr lang="pt-BR" sz="2200" dirty="0" err="1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79" y="2024167"/>
            <a:ext cx="3678414" cy="4321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63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ECLIPSE – PRIMEIROS PASSOS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6" name="Text Placeholder 1"/>
          <p:cNvSpPr>
            <a:spLocks noGrp="1"/>
          </p:cNvSpPr>
          <p:nvPr>
            <p:ph idx="1"/>
          </p:nvPr>
        </p:nvSpPr>
        <p:spPr>
          <a:xfrm>
            <a:off x="457200" y="1334736"/>
            <a:ext cx="7908785" cy="452596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en-GB" sz="2400" dirty="0" err="1" smtClean="0">
                <a:solidFill>
                  <a:srgbClr val="000000"/>
                </a:solidFill>
              </a:rPr>
              <a:t>Deixe</a:t>
            </a:r>
            <a:r>
              <a:rPr lang="en-GB" sz="2400" dirty="0" smtClean="0">
                <a:solidFill>
                  <a:srgbClr val="000000"/>
                </a:solidFill>
              </a:rPr>
              <a:t> as classes </a:t>
            </a:r>
            <a:r>
              <a:rPr lang="en-GB" sz="2400" dirty="0" err="1" smtClean="0">
                <a:solidFill>
                  <a:srgbClr val="000000"/>
                </a:solidFill>
              </a:rPr>
              <a:t>como</a:t>
            </a:r>
            <a:r>
              <a:rPr lang="en-GB" sz="2400" dirty="0" smtClean="0">
                <a:solidFill>
                  <a:srgbClr val="000000"/>
                </a:solidFill>
              </a:rPr>
              <a:t> as </a:t>
            </a:r>
            <a:r>
              <a:rPr lang="en-GB" sz="2400" dirty="0" err="1" smtClean="0">
                <a:solidFill>
                  <a:srgbClr val="000000"/>
                </a:solidFill>
              </a:rPr>
              <a:t>imagens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</a:rPr>
              <a:t>abaixo</a:t>
            </a:r>
            <a:r>
              <a:rPr lang="en-GB" sz="2400" dirty="0" smtClean="0">
                <a:solidFill>
                  <a:srgbClr val="000000"/>
                </a:solidFill>
              </a:rPr>
              <a:t>:</a:t>
            </a:r>
            <a:endParaRPr lang="en-GB" sz="2400" b="1" i="1" dirty="0">
              <a:solidFill>
                <a:srgbClr val="FF0000"/>
              </a:solidFill>
            </a:endParaRPr>
          </a:p>
          <a:p>
            <a:pPr marL="3175" indent="0">
              <a:lnSpc>
                <a:spcPct val="90000"/>
              </a:lnSpc>
              <a:buNone/>
            </a:pPr>
            <a:endParaRPr lang="pt-BR" sz="2200" dirty="0" smtClean="0"/>
          </a:p>
          <a:p>
            <a:pPr marL="0" indent="0" algn="just">
              <a:buNone/>
              <a:defRPr/>
            </a:pPr>
            <a:endParaRPr lang="pt-BR" sz="2200" dirty="0" err="1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27429"/>
            <a:ext cx="3988371" cy="2320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74" y="4398553"/>
            <a:ext cx="592455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0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ECLIPSE – PRIMEIROS PASSOS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6" name="Text Placeholder 1"/>
          <p:cNvSpPr>
            <a:spLocks noGrp="1"/>
          </p:cNvSpPr>
          <p:nvPr>
            <p:ph idx="1"/>
          </p:nvPr>
        </p:nvSpPr>
        <p:spPr>
          <a:xfrm>
            <a:off x="457200" y="1334736"/>
            <a:ext cx="7908785" cy="452596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pt-BR" sz="2400" dirty="0" smtClean="0">
                <a:solidFill>
                  <a:srgbClr val="000000"/>
                </a:solidFill>
              </a:rPr>
              <a:t>Na classe </a:t>
            </a:r>
            <a:r>
              <a:rPr lang="pt-BR" b="1" dirty="0" smtClean="0">
                <a:solidFill>
                  <a:srgbClr val="FF0000"/>
                </a:solidFill>
              </a:rPr>
              <a:t>Produto</a:t>
            </a:r>
            <a:r>
              <a:rPr lang="pt-BR" sz="2400" dirty="0" smtClean="0">
                <a:solidFill>
                  <a:srgbClr val="000000"/>
                </a:solidFill>
              </a:rPr>
              <a:t>, escolha o menu </a:t>
            </a:r>
            <a:r>
              <a:rPr lang="pt-BR" sz="2400" b="1" dirty="0" err="1" smtClean="0">
                <a:solidFill>
                  <a:srgbClr val="000000"/>
                </a:solidFill>
              </a:rPr>
              <a:t>Source</a:t>
            </a:r>
            <a:r>
              <a:rPr lang="pt-BR" sz="2400" b="1" dirty="0" smtClean="0">
                <a:solidFill>
                  <a:srgbClr val="000000"/>
                </a:solidFill>
              </a:rPr>
              <a:t> </a:t>
            </a:r>
            <a:r>
              <a:rPr lang="pt-BR" sz="2400" dirty="0" smtClean="0">
                <a:solidFill>
                  <a:srgbClr val="000000"/>
                </a:solidFill>
              </a:rPr>
              <a:t> e a opção </a:t>
            </a:r>
            <a:r>
              <a:rPr lang="pt-BR" sz="2400" b="1" dirty="0" err="1" smtClean="0">
                <a:solidFill>
                  <a:srgbClr val="000000"/>
                </a:solidFill>
              </a:rPr>
              <a:t>Generate</a:t>
            </a:r>
            <a:r>
              <a:rPr lang="pt-BR" sz="2400" b="1" dirty="0" smtClean="0">
                <a:solidFill>
                  <a:srgbClr val="000000"/>
                </a:solidFill>
              </a:rPr>
              <a:t> </a:t>
            </a:r>
            <a:r>
              <a:rPr lang="pt-BR" sz="2400" b="1" dirty="0" err="1" smtClean="0">
                <a:solidFill>
                  <a:srgbClr val="000000"/>
                </a:solidFill>
              </a:rPr>
              <a:t>Getter´s</a:t>
            </a:r>
            <a:r>
              <a:rPr lang="pt-BR" sz="2400" b="1" dirty="0" smtClean="0">
                <a:solidFill>
                  <a:srgbClr val="000000"/>
                </a:solidFill>
              </a:rPr>
              <a:t> </a:t>
            </a:r>
            <a:r>
              <a:rPr lang="pt-BR" sz="2400" b="1" dirty="0" err="1" smtClean="0">
                <a:solidFill>
                  <a:srgbClr val="000000"/>
                </a:solidFill>
              </a:rPr>
              <a:t>And</a:t>
            </a:r>
            <a:r>
              <a:rPr lang="pt-BR" sz="2400" b="1" dirty="0" smtClean="0">
                <a:solidFill>
                  <a:srgbClr val="000000"/>
                </a:solidFill>
              </a:rPr>
              <a:t> </a:t>
            </a:r>
            <a:r>
              <a:rPr lang="pt-BR" sz="2400" b="1" dirty="0" err="1" smtClean="0">
                <a:solidFill>
                  <a:srgbClr val="000000"/>
                </a:solidFill>
              </a:rPr>
              <a:t>Setter´s</a:t>
            </a:r>
            <a:endParaRPr lang="pt-BR" sz="2200" b="1" dirty="0" smtClean="0"/>
          </a:p>
          <a:p>
            <a:pPr marL="0" indent="0" algn="just">
              <a:buNone/>
              <a:defRPr/>
            </a:pPr>
            <a:endParaRPr lang="pt-BR" sz="2200" dirty="0" err="1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30" y="2207189"/>
            <a:ext cx="5105093" cy="3116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674010"/>
            <a:ext cx="50006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510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ECLIPSE – PRIMEIROS PASSOS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6" name="Text Placeholder 1"/>
          <p:cNvSpPr>
            <a:spLocks noGrp="1"/>
          </p:cNvSpPr>
          <p:nvPr>
            <p:ph idx="1"/>
          </p:nvPr>
        </p:nvSpPr>
        <p:spPr>
          <a:xfrm>
            <a:off x="457200" y="1334736"/>
            <a:ext cx="7908785" cy="452596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pt-BR" sz="2400" dirty="0" smtClean="0">
                <a:solidFill>
                  <a:srgbClr val="000000"/>
                </a:solidFill>
              </a:rPr>
              <a:t>Na classe </a:t>
            </a:r>
            <a:r>
              <a:rPr lang="pt-BR" b="1" dirty="0" err="1" smtClean="0">
                <a:solidFill>
                  <a:srgbClr val="FF0000"/>
                </a:solidFill>
              </a:rPr>
              <a:t>ExerClass</a:t>
            </a:r>
            <a:r>
              <a:rPr lang="pt-BR" sz="2400" dirty="0" smtClean="0">
                <a:solidFill>
                  <a:srgbClr val="000000"/>
                </a:solidFill>
              </a:rPr>
              <a:t>, monte o código abaixo:</a:t>
            </a:r>
            <a:endParaRPr lang="pt-BR" sz="2200" b="1" dirty="0" smtClean="0"/>
          </a:p>
          <a:p>
            <a:pPr marL="0" indent="0" algn="just">
              <a:buNone/>
              <a:defRPr/>
            </a:pPr>
            <a:endParaRPr lang="pt-BR" sz="2200" dirty="0" err="1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6" y="2091505"/>
            <a:ext cx="8139587" cy="3896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681316" y="2890682"/>
            <a:ext cx="6960477" cy="24777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32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MÉTODOS GETTER´S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3175" indent="11113">
              <a:lnSpc>
                <a:spcPct val="90000"/>
              </a:lnSpc>
              <a:buNone/>
            </a:pPr>
            <a:r>
              <a:rPr lang="pt-BR" b="1" dirty="0" smtClean="0"/>
              <a:t>Descanso 1</a:t>
            </a:r>
          </a:p>
          <a:p>
            <a:pPr marL="3175" indent="11113">
              <a:lnSpc>
                <a:spcPct val="90000"/>
              </a:lnSpc>
              <a:buNone/>
            </a:pPr>
            <a:r>
              <a:rPr lang="pt-BR" dirty="0" smtClean="0"/>
              <a:t>Crie o método “</a:t>
            </a:r>
            <a:r>
              <a:rPr lang="pt-BR" dirty="0" err="1" smtClean="0"/>
              <a:t>getBasico</a:t>
            </a:r>
            <a:r>
              <a:rPr lang="pt-BR" dirty="0" smtClean="0"/>
              <a:t>” o mesmo deverá retornar  o código e a descrição do produto.</a:t>
            </a:r>
            <a:endParaRPr lang="pt-BR" dirty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sp>
        <p:nvSpPr>
          <p:cNvPr id="2" name="Retângulo 1"/>
          <p:cNvSpPr/>
          <p:nvPr/>
        </p:nvSpPr>
        <p:spPr>
          <a:xfrm>
            <a:off x="648929" y="3834780"/>
            <a:ext cx="7717056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400" b="1" dirty="0" err="1" smtClean="0">
                <a:solidFill>
                  <a:srgbClr val="FF0000"/>
                </a:solidFill>
              </a:rPr>
              <a:t>public</a:t>
            </a:r>
            <a:r>
              <a:rPr lang="pt-BR" sz="4400" b="1" dirty="0" smtClean="0">
                <a:solidFill>
                  <a:srgbClr val="FF0000"/>
                </a:solidFill>
              </a:rPr>
              <a:t> </a:t>
            </a:r>
            <a:r>
              <a:rPr lang="pt-BR" sz="4400" b="1" dirty="0" err="1" smtClean="0">
                <a:solidFill>
                  <a:srgbClr val="FF0000"/>
                </a:solidFill>
              </a:rPr>
              <a:t>String</a:t>
            </a:r>
            <a:r>
              <a:rPr lang="pt-BR" sz="4400" b="1" dirty="0" smtClean="0">
                <a:solidFill>
                  <a:srgbClr val="FF0000"/>
                </a:solidFill>
              </a:rPr>
              <a:t> </a:t>
            </a:r>
            <a:r>
              <a:rPr lang="pt-BR" sz="4400" b="1" dirty="0" err="1" smtClean="0">
                <a:solidFill>
                  <a:srgbClr val="FF0000"/>
                </a:solidFill>
              </a:rPr>
              <a:t>getBasico</a:t>
            </a:r>
            <a:r>
              <a:rPr lang="pt-BR" sz="4400" b="1" dirty="0" smtClean="0">
                <a:solidFill>
                  <a:srgbClr val="FF0000"/>
                </a:solidFill>
              </a:rPr>
              <a:t>(){</a:t>
            </a:r>
            <a:endParaRPr lang="pt-BR" sz="44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sz="4400" b="1" dirty="0">
                <a:solidFill>
                  <a:srgbClr val="FF0000"/>
                </a:solidFill>
              </a:rPr>
              <a:t> </a:t>
            </a:r>
            <a:r>
              <a:rPr lang="pt-BR" sz="4400" b="1" dirty="0" smtClean="0">
                <a:solidFill>
                  <a:srgbClr val="FF0000"/>
                </a:solidFill>
              </a:rPr>
              <a:t>     </a:t>
            </a:r>
            <a:r>
              <a:rPr lang="pt-BR" sz="4400" b="1" dirty="0" err="1" smtClean="0">
                <a:solidFill>
                  <a:srgbClr val="FF0000"/>
                </a:solidFill>
              </a:rPr>
              <a:t>return</a:t>
            </a:r>
            <a:r>
              <a:rPr lang="pt-BR" sz="4400" b="1" dirty="0" smtClean="0">
                <a:solidFill>
                  <a:srgbClr val="FF0000"/>
                </a:solidFill>
              </a:rPr>
              <a:t> </a:t>
            </a:r>
            <a:r>
              <a:rPr lang="pt-BR" sz="4400" b="1" dirty="0" err="1" smtClean="0">
                <a:solidFill>
                  <a:srgbClr val="FF0000"/>
                </a:solidFill>
              </a:rPr>
              <a:t>codigo</a:t>
            </a:r>
            <a:r>
              <a:rPr lang="pt-BR" sz="4400" b="1" dirty="0" smtClean="0">
                <a:solidFill>
                  <a:srgbClr val="FF0000"/>
                </a:solidFill>
              </a:rPr>
              <a:t>+“-”+</a:t>
            </a:r>
            <a:r>
              <a:rPr lang="pt-BR" sz="4400" b="1" dirty="0" err="1" smtClean="0">
                <a:solidFill>
                  <a:srgbClr val="FF0000"/>
                </a:solidFill>
              </a:rPr>
              <a:t>descricao</a:t>
            </a:r>
            <a:r>
              <a:rPr lang="pt-BR" sz="4400" b="1" dirty="0" smtClean="0">
                <a:solidFill>
                  <a:srgbClr val="FF0000"/>
                </a:solidFill>
              </a:rPr>
              <a:t>;</a:t>
            </a:r>
            <a:endParaRPr lang="pt-BR" sz="44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sz="4400" b="1" dirty="0" smtClean="0">
                <a:solidFill>
                  <a:srgbClr val="FF0000"/>
                </a:solidFill>
              </a:rPr>
              <a:t>}</a:t>
            </a:r>
            <a:endParaRPr lang="pt-BR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5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MÉTODOS GETTER´S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3175" indent="11113">
              <a:lnSpc>
                <a:spcPct val="90000"/>
              </a:lnSpc>
              <a:buNone/>
            </a:pPr>
            <a:r>
              <a:rPr lang="pt-BR" dirty="0" smtClean="0"/>
              <a:t>Teste o método criado, na classe </a:t>
            </a:r>
            <a:r>
              <a:rPr lang="pt-BR" dirty="0" err="1" smtClean="0"/>
              <a:t>ExerClass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sp>
        <p:nvSpPr>
          <p:cNvPr id="2" name="Retângulo 1"/>
          <p:cNvSpPr/>
          <p:nvPr/>
        </p:nvSpPr>
        <p:spPr>
          <a:xfrm>
            <a:off x="648929" y="2212457"/>
            <a:ext cx="7180088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800" b="1" dirty="0" smtClean="0"/>
              <a:t>Dentro do método </a:t>
            </a:r>
            <a:r>
              <a:rPr lang="pt-BR" sz="2800" b="1" dirty="0" err="1" smtClean="0"/>
              <a:t>main</a:t>
            </a:r>
            <a:r>
              <a:rPr lang="pt-BR" sz="2800" b="1" dirty="0" smtClean="0"/>
              <a:t>() digite:</a:t>
            </a:r>
          </a:p>
          <a:p>
            <a:pPr>
              <a:lnSpc>
                <a:spcPct val="90000"/>
              </a:lnSpc>
              <a:buNone/>
            </a:pPr>
            <a:endParaRPr lang="pt-BR" sz="28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sz="2800" b="1" dirty="0" err="1" smtClean="0">
                <a:solidFill>
                  <a:srgbClr val="FF0000"/>
                </a:solidFill>
              </a:rPr>
              <a:t>System.out.println</a:t>
            </a:r>
            <a:r>
              <a:rPr lang="pt-BR" sz="2800" b="1" dirty="0" smtClean="0">
                <a:solidFill>
                  <a:srgbClr val="FF0000"/>
                </a:solidFill>
              </a:rPr>
              <a:t> (</a:t>
            </a:r>
            <a:r>
              <a:rPr lang="pt-BR" sz="2800" b="1" dirty="0" err="1" smtClean="0">
                <a:solidFill>
                  <a:srgbClr val="FF0000"/>
                </a:solidFill>
              </a:rPr>
              <a:t>objProduto.getBasico</a:t>
            </a:r>
            <a:r>
              <a:rPr lang="pt-BR" sz="2800" b="1" dirty="0" smtClean="0">
                <a:solidFill>
                  <a:srgbClr val="FF0000"/>
                </a:solidFill>
              </a:rPr>
              <a:t>());</a:t>
            </a:r>
          </a:p>
          <a:p>
            <a:pPr>
              <a:lnSpc>
                <a:spcPct val="90000"/>
              </a:lnSpc>
              <a:buNone/>
            </a:pPr>
            <a:endParaRPr lang="pt-BR" sz="28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pt-BR" sz="2800" b="1" dirty="0" smtClean="0"/>
              <a:t>Execute</a:t>
            </a:r>
            <a:endParaRPr lang="pt-BR" sz="2800" b="1" dirty="0"/>
          </a:p>
          <a:p>
            <a:pPr>
              <a:lnSpc>
                <a:spcPct val="90000"/>
              </a:lnSpc>
              <a:buNone/>
            </a:pP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18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MÉTODOS GETTER´S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3175" indent="11113">
              <a:lnSpc>
                <a:spcPct val="90000"/>
              </a:lnSpc>
              <a:buNone/>
            </a:pPr>
            <a:r>
              <a:rPr lang="pt-BR" b="1" dirty="0" smtClean="0"/>
              <a:t>Descanso 2</a:t>
            </a:r>
          </a:p>
          <a:p>
            <a:pPr marL="3175" indent="11113">
              <a:lnSpc>
                <a:spcPct val="90000"/>
              </a:lnSpc>
              <a:buNone/>
            </a:pPr>
            <a:r>
              <a:rPr lang="pt-BR" dirty="0" smtClean="0"/>
              <a:t>Crie o método “</a:t>
            </a:r>
            <a:r>
              <a:rPr lang="pt-BR" dirty="0" err="1" smtClean="0"/>
              <a:t>getDetalheMarca</a:t>
            </a:r>
            <a:r>
              <a:rPr lang="pt-BR" dirty="0" smtClean="0"/>
              <a:t>” o mesmo deverá retornar  uma mensagem como: </a:t>
            </a:r>
          </a:p>
          <a:p>
            <a:pPr marL="3175" indent="11113">
              <a:lnSpc>
                <a:spcPct val="90000"/>
              </a:lnSpc>
              <a:buNone/>
            </a:pPr>
            <a:r>
              <a:rPr lang="pt-BR" b="1" dirty="0" smtClean="0"/>
              <a:t>A marca é: XXXXXX</a:t>
            </a:r>
            <a:endParaRPr lang="pt-BR" b="1" dirty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sp>
        <p:nvSpPr>
          <p:cNvPr id="2" name="Retângulo 1"/>
          <p:cNvSpPr/>
          <p:nvPr/>
        </p:nvSpPr>
        <p:spPr>
          <a:xfrm>
            <a:off x="648928" y="3834780"/>
            <a:ext cx="76619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000" b="1" dirty="0" err="1" smtClean="0">
                <a:solidFill>
                  <a:srgbClr val="FF0000"/>
                </a:solidFill>
              </a:rPr>
              <a:t>public</a:t>
            </a:r>
            <a:r>
              <a:rPr lang="pt-BR" sz="4000" b="1" dirty="0" smtClean="0">
                <a:solidFill>
                  <a:srgbClr val="FF0000"/>
                </a:solidFill>
              </a:rPr>
              <a:t> </a:t>
            </a:r>
            <a:r>
              <a:rPr lang="pt-BR" sz="4000" b="1" dirty="0" err="1" smtClean="0">
                <a:solidFill>
                  <a:srgbClr val="FF0000"/>
                </a:solidFill>
              </a:rPr>
              <a:t>String</a:t>
            </a:r>
            <a:r>
              <a:rPr lang="pt-BR" sz="4000" b="1" dirty="0" smtClean="0">
                <a:solidFill>
                  <a:srgbClr val="FF0000"/>
                </a:solidFill>
              </a:rPr>
              <a:t> </a:t>
            </a:r>
            <a:r>
              <a:rPr lang="pt-BR" sz="4000" b="1" dirty="0" err="1" smtClean="0">
                <a:solidFill>
                  <a:srgbClr val="FF0000"/>
                </a:solidFill>
              </a:rPr>
              <a:t>getDetalheMarca</a:t>
            </a:r>
            <a:r>
              <a:rPr lang="pt-BR" sz="4000" b="1" dirty="0" smtClean="0">
                <a:solidFill>
                  <a:srgbClr val="FF0000"/>
                </a:solidFill>
              </a:rPr>
              <a:t>(){</a:t>
            </a:r>
            <a:endParaRPr lang="pt-BR" sz="40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sz="4000" b="1" dirty="0">
                <a:solidFill>
                  <a:srgbClr val="FF0000"/>
                </a:solidFill>
              </a:rPr>
              <a:t>	</a:t>
            </a:r>
            <a:r>
              <a:rPr lang="pt-BR" sz="4000" b="1" dirty="0" err="1">
                <a:solidFill>
                  <a:srgbClr val="FF0000"/>
                </a:solidFill>
              </a:rPr>
              <a:t>return</a:t>
            </a:r>
            <a:r>
              <a:rPr lang="pt-BR" sz="4000" b="1" dirty="0">
                <a:solidFill>
                  <a:srgbClr val="FF0000"/>
                </a:solidFill>
              </a:rPr>
              <a:t> </a:t>
            </a:r>
            <a:r>
              <a:rPr lang="pt-BR" sz="4000" b="1" dirty="0" smtClean="0">
                <a:solidFill>
                  <a:srgbClr val="FF0000"/>
                </a:solidFill>
              </a:rPr>
              <a:t>“A marca é: ” + marca;</a:t>
            </a:r>
            <a:endParaRPr lang="pt-BR" sz="40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sz="4000" b="1" dirty="0" smtClean="0">
                <a:solidFill>
                  <a:srgbClr val="FF0000"/>
                </a:solidFill>
              </a:rPr>
              <a:t>}</a:t>
            </a:r>
            <a:endParaRPr lang="pt-B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16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MÉTODOS GETTER´S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3175" indent="11113">
              <a:lnSpc>
                <a:spcPct val="90000"/>
              </a:lnSpc>
              <a:buNone/>
            </a:pPr>
            <a:r>
              <a:rPr lang="pt-BR" dirty="0" smtClean="0"/>
              <a:t>Teste o método criado, na classe </a:t>
            </a:r>
            <a:r>
              <a:rPr lang="pt-BR" dirty="0" err="1" smtClean="0"/>
              <a:t>ExerClass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sp>
        <p:nvSpPr>
          <p:cNvPr id="2" name="Retângulo 1"/>
          <p:cNvSpPr/>
          <p:nvPr/>
        </p:nvSpPr>
        <p:spPr>
          <a:xfrm>
            <a:off x="648928" y="2212457"/>
            <a:ext cx="8111889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800" b="1" dirty="0" smtClean="0"/>
              <a:t>Dentro do método </a:t>
            </a:r>
            <a:r>
              <a:rPr lang="pt-BR" sz="2800" b="1" dirty="0" err="1" smtClean="0"/>
              <a:t>main</a:t>
            </a:r>
            <a:r>
              <a:rPr lang="pt-BR" sz="2800" b="1" dirty="0" smtClean="0"/>
              <a:t>() digite:</a:t>
            </a:r>
          </a:p>
          <a:p>
            <a:pPr>
              <a:lnSpc>
                <a:spcPct val="90000"/>
              </a:lnSpc>
              <a:buNone/>
            </a:pPr>
            <a:endParaRPr lang="pt-BR" sz="28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sz="2800" b="1" dirty="0" err="1" smtClean="0">
                <a:solidFill>
                  <a:srgbClr val="FF0000"/>
                </a:solidFill>
              </a:rPr>
              <a:t>System.out.println</a:t>
            </a:r>
            <a:r>
              <a:rPr lang="pt-BR" sz="2800" b="1" dirty="0" smtClean="0">
                <a:solidFill>
                  <a:srgbClr val="FF0000"/>
                </a:solidFill>
              </a:rPr>
              <a:t> (</a:t>
            </a:r>
            <a:r>
              <a:rPr lang="pt-BR" sz="2800" b="1" dirty="0" err="1" smtClean="0">
                <a:solidFill>
                  <a:srgbClr val="FF0000"/>
                </a:solidFill>
              </a:rPr>
              <a:t>objProduto.getDetalheMarca</a:t>
            </a:r>
            <a:r>
              <a:rPr lang="pt-BR" sz="2800" b="1" dirty="0" smtClean="0">
                <a:solidFill>
                  <a:srgbClr val="FF0000"/>
                </a:solidFill>
              </a:rPr>
              <a:t>());</a:t>
            </a:r>
          </a:p>
          <a:p>
            <a:pPr>
              <a:lnSpc>
                <a:spcPct val="90000"/>
              </a:lnSpc>
              <a:buNone/>
            </a:pPr>
            <a:endParaRPr lang="pt-BR" sz="28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pt-BR" sz="2800" b="1" dirty="0" smtClean="0"/>
              <a:t>Execute</a:t>
            </a:r>
            <a:endParaRPr lang="pt-BR" sz="2800" b="1" dirty="0"/>
          </a:p>
          <a:p>
            <a:pPr>
              <a:lnSpc>
                <a:spcPct val="90000"/>
              </a:lnSpc>
              <a:buNone/>
            </a:pP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03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MÉTODOS GETTER´S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3175" indent="11113">
              <a:lnSpc>
                <a:spcPct val="90000"/>
              </a:lnSpc>
              <a:buNone/>
            </a:pPr>
            <a:r>
              <a:rPr lang="pt-BR" b="1" dirty="0" smtClean="0"/>
              <a:t>Descanso 3</a:t>
            </a:r>
          </a:p>
          <a:p>
            <a:pPr marL="3175" indent="11113">
              <a:lnSpc>
                <a:spcPct val="90000"/>
              </a:lnSpc>
              <a:buNone/>
            </a:pPr>
            <a:r>
              <a:rPr lang="pt-BR" dirty="0" smtClean="0"/>
              <a:t>Crie o método “</a:t>
            </a:r>
            <a:r>
              <a:rPr lang="pt-BR" dirty="0" err="1" smtClean="0"/>
              <a:t>getDesconto</a:t>
            </a:r>
            <a:r>
              <a:rPr lang="pt-BR" dirty="0" smtClean="0"/>
              <a:t>” que irá exibir o valor do produto com 10% de desconto.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sp>
        <p:nvSpPr>
          <p:cNvPr id="2" name="Retângulo 1"/>
          <p:cNvSpPr/>
          <p:nvPr/>
        </p:nvSpPr>
        <p:spPr>
          <a:xfrm>
            <a:off x="648928" y="3834780"/>
            <a:ext cx="76619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000" b="1" dirty="0" err="1" smtClean="0">
                <a:solidFill>
                  <a:srgbClr val="FF0000"/>
                </a:solidFill>
              </a:rPr>
              <a:t>public</a:t>
            </a:r>
            <a:r>
              <a:rPr lang="pt-BR" sz="4000" b="1" dirty="0" smtClean="0">
                <a:solidFill>
                  <a:srgbClr val="FF0000"/>
                </a:solidFill>
              </a:rPr>
              <a:t> </a:t>
            </a:r>
            <a:r>
              <a:rPr lang="pt-BR" sz="4000" b="1" dirty="0" err="1" smtClean="0">
                <a:solidFill>
                  <a:srgbClr val="FF0000"/>
                </a:solidFill>
              </a:rPr>
              <a:t>double</a:t>
            </a:r>
            <a:r>
              <a:rPr lang="pt-BR" sz="4000" b="1" dirty="0" smtClean="0">
                <a:solidFill>
                  <a:srgbClr val="FF0000"/>
                </a:solidFill>
              </a:rPr>
              <a:t> </a:t>
            </a:r>
            <a:r>
              <a:rPr lang="pt-BR" sz="4000" b="1" dirty="0" err="1" smtClean="0">
                <a:solidFill>
                  <a:srgbClr val="FF0000"/>
                </a:solidFill>
              </a:rPr>
              <a:t>getDesconto</a:t>
            </a:r>
            <a:r>
              <a:rPr lang="pt-BR" sz="4000" b="1" dirty="0" smtClean="0">
                <a:solidFill>
                  <a:srgbClr val="FF0000"/>
                </a:solidFill>
              </a:rPr>
              <a:t>(){</a:t>
            </a:r>
            <a:endParaRPr lang="pt-BR" sz="40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sz="4000" b="1" dirty="0">
                <a:solidFill>
                  <a:srgbClr val="FF0000"/>
                </a:solidFill>
              </a:rPr>
              <a:t>	</a:t>
            </a:r>
            <a:r>
              <a:rPr lang="pt-BR" sz="4000" b="1" dirty="0" err="1">
                <a:solidFill>
                  <a:srgbClr val="FF0000"/>
                </a:solidFill>
              </a:rPr>
              <a:t>return</a:t>
            </a:r>
            <a:r>
              <a:rPr lang="pt-BR" sz="4000" b="1" dirty="0">
                <a:solidFill>
                  <a:srgbClr val="FF0000"/>
                </a:solidFill>
              </a:rPr>
              <a:t> </a:t>
            </a:r>
            <a:r>
              <a:rPr lang="pt-BR" sz="4000" b="1" dirty="0" smtClean="0">
                <a:solidFill>
                  <a:srgbClr val="FF0000"/>
                </a:solidFill>
              </a:rPr>
              <a:t>valor * 0.9;</a:t>
            </a:r>
            <a:endParaRPr lang="pt-BR" sz="40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sz="4000" b="1" dirty="0" smtClean="0">
                <a:solidFill>
                  <a:srgbClr val="FF0000"/>
                </a:solidFill>
              </a:rPr>
              <a:t>}</a:t>
            </a:r>
            <a:endParaRPr lang="pt-B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25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MÉTODOS GETTER´S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3175" indent="11113">
              <a:lnSpc>
                <a:spcPct val="90000"/>
              </a:lnSpc>
              <a:buNone/>
            </a:pPr>
            <a:r>
              <a:rPr lang="pt-BR" dirty="0" smtClean="0"/>
              <a:t>Teste o método criado, na classe </a:t>
            </a:r>
            <a:r>
              <a:rPr lang="pt-BR" dirty="0" err="1" smtClean="0"/>
              <a:t>ExerClass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sp>
        <p:nvSpPr>
          <p:cNvPr id="2" name="Retângulo 1"/>
          <p:cNvSpPr/>
          <p:nvPr/>
        </p:nvSpPr>
        <p:spPr>
          <a:xfrm>
            <a:off x="648928" y="2212457"/>
            <a:ext cx="8111889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800" b="1" dirty="0" smtClean="0"/>
              <a:t>Dentro do método </a:t>
            </a:r>
            <a:r>
              <a:rPr lang="pt-BR" sz="2800" b="1" dirty="0" err="1" smtClean="0"/>
              <a:t>main</a:t>
            </a:r>
            <a:r>
              <a:rPr lang="pt-BR" sz="2800" b="1" dirty="0" smtClean="0"/>
              <a:t>() digite:</a:t>
            </a:r>
          </a:p>
          <a:p>
            <a:pPr>
              <a:lnSpc>
                <a:spcPct val="90000"/>
              </a:lnSpc>
              <a:buNone/>
            </a:pPr>
            <a:endParaRPr lang="pt-BR" sz="28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sz="2800" b="1" dirty="0" err="1" smtClean="0">
                <a:solidFill>
                  <a:srgbClr val="FF0000"/>
                </a:solidFill>
              </a:rPr>
              <a:t>System.out.println</a:t>
            </a:r>
            <a:r>
              <a:rPr lang="pt-BR" sz="2800" b="1" dirty="0" smtClean="0">
                <a:solidFill>
                  <a:srgbClr val="FF0000"/>
                </a:solidFill>
              </a:rPr>
              <a:t> (“Produto com desconto: “ + </a:t>
            </a:r>
            <a:r>
              <a:rPr lang="pt-BR" sz="2800" b="1" dirty="0" err="1" smtClean="0">
                <a:solidFill>
                  <a:srgbClr val="FF0000"/>
                </a:solidFill>
              </a:rPr>
              <a:t>objProduto.getDesconto</a:t>
            </a:r>
            <a:r>
              <a:rPr lang="pt-BR" sz="2800" b="1" dirty="0" smtClean="0">
                <a:solidFill>
                  <a:srgbClr val="FF0000"/>
                </a:solidFill>
              </a:rPr>
              <a:t>());</a:t>
            </a:r>
          </a:p>
          <a:p>
            <a:pPr>
              <a:lnSpc>
                <a:spcPct val="90000"/>
              </a:lnSpc>
              <a:buNone/>
            </a:pPr>
            <a:endParaRPr lang="pt-BR" sz="28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pt-BR" sz="2800" b="1" dirty="0" smtClean="0"/>
              <a:t>Execute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21172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AGENDA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Métodos </a:t>
            </a:r>
            <a:r>
              <a:rPr lang="pt-BR" dirty="0" err="1"/>
              <a:t>S</a:t>
            </a:r>
            <a:r>
              <a:rPr lang="pt-BR" dirty="0" err="1" smtClean="0"/>
              <a:t>etter´s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r>
              <a:rPr lang="pt-BR" dirty="0" smtClean="0"/>
              <a:t>Métodos </a:t>
            </a:r>
            <a:r>
              <a:rPr lang="pt-BR" dirty="0" err="1" smtClean="0"/>
              <a:t>Getter´s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IDE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Descansos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pic>
        <p:nvPicPr>
          <p:cNvPr id="1026" name="Picture 2" descr="http://thumbs.dreamstime.com/x/d-business-man-presenting-concept-agenda-white-background-3611003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4732" y="828382"/>
            <a:ext cx="3270915" cy="26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74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MÉTODOS GETTER´S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378980"/>
            <a:ext cx="7908785" cy="4525963"/>
          </a:xfrm>
        </p:spPr>
        <p:txBody>
          <a:bodyPr>
            <a:normAutofit/>
          </a:bodyPr>
          <a:lstStyle/>
          <a:p>
            <a:pPr marL="3175" indent="11113">
              <a:lnSpc>
                <a:spcPct val="90000"/>
              </a:lnSpc>
              <a:buNone/>
            </a:pPr>
            <a:r>
              <a:rPr lang="pt-BR" b="1" dirty="0" smtClean="0"/>
              <a:t>Descanso 4</a:t>
            </a:r>
          </a:p>
          <a:p>
            <a:pPr marL="3175" indent="11113">
              <a:lnSpc>
                <a:spcPct val="90000"/>
              </a:lnSpc>
              <a:buNone/>
            </a:pPr>
            <a:r>
              <a:rPr lang="pt-BR" dirty="0" smtClean="0"/>
              <a:t>Crie o método “</a:t>
            </a:r>
            <a:r>
              <a:rPr lang="pt-BR" dirty="0" err="1" smtClean="0"/>
              <a:t>getValores</a:t>
            </a:r>
            <a:r>
              <a:rPr lang="pt-BR" dirty="0" smtClean="0"/>
              <a:t>” que deverá exibir:</a:t>
            </a:r>
          </a:p>
          <a:p>
            <a:pPr marL="3175" indent="11113">
              <a:lnSpc>
                <a:spcPct val="90000"/>
              </a:lnSpc>
              <a:buNone/>
            </a:pPr>
            <a:r>
              <a:rPr lang="pt-BR" b="1" dirty="0" smtClean="0"/>
              <a:t>Produto sem parcelar: &lt;&lt;o valor comum&gt;&gt;</a:t>
            </a:r>
          </a:p>
          <a:p>
            <a:pPr marL="3175" indent="11113">
              <a:lnSpc>
                <a:spcPct val="90000"/>
              </a:lnSpc>
              <a:buNone/>
            </a:pPr>
            <a:r>
              <a:rPr lang="pt-BR" b="1" dirty="0" smtClean="0"/>
              <a:t>Produto parcelado: &lt;&lt;o valor com 10% acréscimo&gt;&gt;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sp>
        <p:nvSpPr>
          <p:cNvPr id="2" name="Retângulo 1"/>
          <p:cNvSpPr/>
          <p:nvPr/>
        </p:nvSpPr>
        <p:spPr>
          <a:xfrm>
            <a:off x="457200" y="3908520"/>
            <a:ext cx="83036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000" b="1" dirty="0" err="1" smtClean="0">
                <a:solidFill>
                  <a:srgbClr val="FF0000"/>
                </a:solidFill>
              </a:rPr>
              <a:t>public</a:t>
            </a:r>
            <a:r>
              <a:rPr lang="pt-BR" sz="4000" b="1" dirty="0" smtClean="0">
                <a:solidFill>
                  <a:srgbClr val="FF0000"/>
                </a:solidFill>
              </a:rPr>
              <a:t> </a:t>
            </a:r>
            <a:r>
              <a:rPr lang="pt-BR" sz="4000" b="1" dirty="0" err="1" smtClean="0">
                <a:solidFill>
                  <a:srgbClr val="FF0000"/>
                </a:solidFill>
              </a:rPr>
              <a:t>String</a:t>
            </a:r>
            <a:r>
              <a:rPr lang="pt-BR" sz="4000" b="1" dirty="0" smtClean="0">
                <a:solidFill>
                  <a:srgbClr val="FF0000"/>
                </a:solidFill>
              </a:rPr>
              <a:t> </a:t>
            </a:r>
            <a:r>
              <a:rPr lang="pt-BR" sz="4000" b="1" dirty="0" err="1" smtClean="0">
                <a:solidFill>
                  <a:srgbClr val="FF0000"/>
                </a:solidFill>
              </a:rPr>
              <a:t>getValores</a:t>
            </a:r>
            <a:r>
              <a:rPr lang="pt-BR" sz="4000" b="1" dirty="0" smtClean="0">
                <a:solidFill>
                  <a:srgbClr val="FF0000"/>
                </a:solidFill>
              </a:rPr>
              <a:t>(){</a:t>
            </a:r>
            <a:endParaRPr lang="pt-BR" sz="40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sz="4000" b="1" dirty="0">
                <a:solidFill>
                  <a:srgbClr val="FF0000"/>
                </a:solidFill>
              </a:rPr>
              <a:t>	</a:t>
            </a:r>
            <a:r>
              <a:rPr lang="pt-BR" sz="4000" b="1" dirty="0" err="1">
                <a:solidFill>
                  <a:srgbClr val="FF0000"/>
                </a:solidFill>
              </a:rPr>
              <a:t>return</a:t>
            </a:r>
            <a:r>
              <a:rPr lang="pt-BR" sz="4000" b="1" dirty="0">
                <a:solidFill>
                  <a:srgbClr val="FF0000"/>
                </a:solidFill>
              </a:rPr>
              <a:t> </a:t>
            </a:r>
            <a:r>
              <a:rPr lang="pt-BR" sz="4000" b="1" dirty="0" smtClean="0">
                <a:solidFill>
                  <a:srgbClr val="FF0000"/>
                </a:solidFill>
              </a:rPr>
              <a:t>“Produto sem parcelar: ” + 		valor + “Produto parcelado: “ 		+ </a:t>
            </a:r>
            <a:r>
              <a:rPr lang="pt-BR" sz="4000" b="1" dirty="0" smtClean="0"/>
              <a:t>(</a:t>
            </a:r>
            <a:r>
              <a:rPr lang="pt-BR" sz="4000" b="1" dirty="0" smtClean="0">
                <a:solidFill>
                  <a:srgbClr val="FF0000"/>
                </a:solidFill>
              </a:rPr>
              <a:t>valor*1.1</a:t>
            </a:r>
            <a:r>
              <a:rPr lang="pt-BR" sz="4000" b="1" dirty="0" smtClean="0"/>
              <a:t>)</a:t>
            </a:r>
            <a:r>
              <a:rPr lang="pt-BR" sz="4000" b="1" dirty="0" smtClean="0">
                <a:solidFill>
                  <a:srgbClr val="FF0000"/>
                </a:solidFill>
              </a:rPr>
              <a:t>;</a:t>
            </a:r>
            <a:endParaRPr lang="pt-BR" sz="40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sz="4000" b="1" dirty="0" smtClean="0">
                <a:solidFill>
                  <a:srgbClr val="FF0000"/>
                </a:solidFill>
              </a:rPr>
              <a:t>}</a:t>
            </a:r>
            <a:endParaRPr lang="pt-B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8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MÉTODOS GETTER´S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3175" indent="11113">
              <a:lnSpc>
                <a:spcPct val="90000"/>
              </a:lnSpc>
              <a:buNone/>
            </a:pPr>
            <a:r>
              <a:rPr lang="pt-BR" dirty="0" smtClean="0"/>
              <a:t>Teste o método criado, na classe </a:t>
            </a:r>
            <a:r>
              <a:rPr lang="pt-BR" dirty="0" err="1" smtClean="0"/>
              <a:t>ExerClass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sp>
        <p:nvSpPr>
          <p:cNvPr id="2" name="Retângulo 1"/>
          <p:cNvSpPr/>
          <p:nvPr/>
        </p:nvSpPr>
        <p:spPr>
          <a:xfrm>
            <a:off x="648928" y="2212457"/>
            <a:ext cx="8111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800" b="1" dirty="0" smtClean="0"/>
              <a:t>Dentro do método </a:t>
            </a:r>
            <a:r>
              <a:rPr lang="pt-BR" sz="2800" b="1" dirty="0" err="1" smtClean="0"/>
              <a:t>main</a:t>
            </a:r>
            <a:r>
              <a:rPr lang="pt-BR" sz="2800" b="1" dirty="0" smtClean="0"/>
              <a:t>() digite:</a:t>
            </a:r>
          </a:p>
          <a:p>
            <a:pPr>
              <a:lnSpc>
                <a:spcPct val="90000"/>
              </a:lnSpc>
              <a:buNone/>
            </a:pPr>
            <a:endParaRPr lang="pt-BR" sz="28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sz="2800" b="1" dirty="0" err="1" smtClean="0">
                <a:solidFill>
                  <a:srgbClr val="FF0000"/>
                </a:solidFill>
              </a:rPr>
              <a:t>System.out.println</a:t>
            </a:r>
            <a:r>
              <a:rPr lang="pt-BR" sz="2800" b="1" dirty="0" smtClean="0">
                <a:solidFill>
                  <a:srgbClr val="FF0000"/>
                </a:solidFill>
              </a:rPr>
              <a:t> (</a:t>
            </a:r>
            <a:r>
              <a:rPr lang="pt-BR" sz="2800" b="1" dirty="0" err="1" smtClean="0">
                <a:solidFill>
                  <a:srgbClr val="FF0000"/>
                </a:solidFill>
              </a:rPr>
              <a:t>objProduto.getValores</a:t>
            </a:r>
            <a:r>
              <a:rPr lang="pt-BR" sz="2800" b="1" dirty="0" smtClean="0">
                <a:solidFill>
                  <a:srgbClr val="FF0000"/>
                </a:solidFill>
              </a:rPr>
              <a:t>());</a:t>
            </a:r>
          </a:p>
          <a:p>
            <a:pPr>
              <a:lnSpc>
                <a:spcPct val="90000"/>
              </a:lnSpc>
              <a:buNone/>
            </a:pPr>
            <a:endParaRPr lang="pt-BR" sz="28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pt-BR" sz="2800" b="1" dirty="0" smtClean="0"/>
              <a:t>Execute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34812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MÉTODOS SETTER´S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378980"/>
            <a:ext cx="7908785" cy="4525963"/>
          </a:xfrm>
        </p:spPr>
        <p:txBody>
          <a:bodyPr>
            <a:normAutofit/>
          </a:bodyPr>
          <a:lstStyle/>
          <a:p>
            <a:pPr marL="3175" indent="11113">
              <a:lnSpc>
                <a:spcPct val="90000"/>
              </a:lnSpc>
              <a:buNone/>
            </a:pPr>
            <a:r>
              <a:rPr lang="pt-BR" b="1" dirty="0" smtClean="0"/>
              <a:t>Descanso 1</a:t>
            </a:r>
          </a:p>
          <a:p>
            <a:pPr marL="3175" indent="11113">
              <a:lnSpc>
                <a:spcPct val="90000"/>
              </a:lnSpc>
              <a:buNone/>
            </a:pPr>
            <a:r>
              <a:rPr lang="pt-BR" dirty="0" smtClean="0"/>
              <a:t>Crie o método “</a:t>
            </a:r>
            <a:r>
              <a:rPr lang="pt-BR" dirty="0" err="1" smtClean="0"/>
              <a:t>setBasico</a:t>
            </a:r>
            <a:r>
              <a:rPr lang="pt-BR" dirty="0" smtClean="0"/>
              <a:t>” que permitirá incluir o código e a descrição do produto.</a:t>
            </a:r>
            <a:endParaRPr lang="pt-BR" b="1" dirty="0" smtClean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sp>
        <p:nvSpPr>
          <p:cNvPr id="2" name="Retângulo 1"/>
          <p:cNvSpPr/>
          <p:nvPr/>
        </p:nvSpPr>
        <p:spPr>
          <a:xfrm>
            <a:off x="457200" y="3126876"/>
            <a:ext cx="83036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000" b="1" dirty="0" err="1" smtClean="0">
                <a:solidFill>
                  <a:srgbClr val="FF0000"/>
                </a:solidFill>
              </a:rPr>
              <a:t>public</a:t>
            </a:r>
            <a:r>
              <a:rPr lang="pt-BR" sz="4000" b="1" dirty="0" smtClean="0">
                <a:solidFill>
                  <a:srgbClr val="FF0000"/>
                </a:solidFill>
              </a:rPr>
              <a:t> </a:t>
            </a:r>
            <a:r>
              <a:rPr lang="pt-BR" sz="4000" b="1" dirty="0" err="1" smtClean="0">
                <a:solidFill>
                  <a:srgbClr val="FF0000"/>
                </a:solidFill>
              </a:rPr>
              <a:t>void</a:t>
            </a:r>
            <a:r>
              <a:rPr lang="pt-BR" sz="4000" b="1" dirty="0" smtClean="0">
                <a:solidFill>
                  <a:srgbClr val="FF0000"/>
                </a:solidFill>
              </a:rPr>
              <a:t> </a:t>
            </a:r>
            <a:r>
              <a:rPr lang="pt-BR" sz="4000" b="1" dirty="0" err="1" smtClean="0">
                <a:solidFill>
                  <a:srgbClr val="FF0000"/>
                </a:solidFill>
              </a:rPr>
              <a:t>setBasico</a:t>
            </a:r>
            <a:endParaRPr lang="pt-BR" sz="40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sz="4000" b="1" dirty="0">
                <a:solidFill>
                  <a:srgbClr val="FF0000"/>
                </a:solidFill>
              </a:rPr>
              <a:t>	</a:t>
            </a:r>
            <a:r>
              <a:rPr lang="pt-BR" sz="4000" b="1" dirty="0" smtClean="0">
                <a:solidFill>
                  <a:srgbClr val="FF0000"/>
                </a:solidFill>
              </a:rPr>
              <a:t>		(</a:t>
            </a:r>
            <a:r>
              <a:rPr lang="pt-BR" sz="4000" b="1" dirty="0" err="1" smtClean="0">
                <a:solidFill>
                  <a:srgbClr val="FF0000"/>
                </a:solidFill>
              </a:rPr>
              <a:t>int</a:t>
            </a:r>
            <a:r>
              <a:rPr lang="pt-BR" sz="4000" b="1" dirty="0" smtClean="0">
                <a:solidFill>
                  <a:srgbClr val="FF0000"/>
                </a:solidFill>
              </a:rPr>
              <a:t> </a:t>
            </a:r>
            <a:r>
              <a:rPr lang="pt-BR" sz="4000" b="1" dirty="0" err="1" smtClean="0">
                <a:solidFill>
                  <a:srgbClr val="FF0000"/>
                </a:solidFill>
              </a:rPr>
              <a:t>cod</a:t>
            </a:r>
            <a:r>
              <a:rPr lang="pt-BR" sz="4000" b="1" dirty="0" smtClean="0">
                <a:solidFill>
                  <a:srgbClr val="FF0000"/>
                </a:solidFill>
              </a:rPr>
              <a:t>, </a:t>
            </a:r>
            <a:r>
              <a:rPr lang="pt-BR" sz="4000" b="1" dirty="0" err="1" smtClean="0">
                <a:solidFill>
                  <a:srgbClr val="FF0000"/>
                </a:solidFill>
              </a:rPr>
              <a:t>String</a:t>
            </a:r>
            <a:r>
              <a:rPr lang="pt-BR" sz="4000" b="1" dirty="0" smtClean="0">
                <a:solidFill>
                  <a:srgbClr val="FF0000"/>
                </a:solidFill>
              </a:rPr>
              <a:t> </a:t>
            </a:r>
            <a:r>
              <a:rPr lang="pt-BR" sz="4000" b="1" dirty="0" err="1" smtClean="0">
                <a:solidFill>
                  <a:srgbClr val="FF0000"/>
                </a:solidFill>
              </a:rPr>
              <a:t>desc</a:t>
            </a:r>
            <a:r>
              <a:rPr lang="pt-BR" sz="4000" b="1" dirty="0" smtClean="0">
                <a:solidFill>
                  <a:srgbClr val="FF0000"/>
                </a:solidFill>
              </a:rPr>
              <a:t>){</a:t>
            </a:r>
          </a:p>
          <a:p>
            <a:pPr>
              <a:lnSpc>
                <a:spcPct val="90000"/>
              </a:lnSpc>
              <a:buNone/>
            </a:pPr>
            <a:r>
              <a:rPr lang="pt-BR" sz="4000" b="1" dirty="0">
                <a:solidFill>
                  <a:srgbClr val="FF0000"/>
                </a:solidFill>
              </a:rPr>
              <a:t>	</a:t>
            </a:r>
            <a:r>
              <a:rPr lang="pt-BR" sz="4000" b="1" dirty="0" err="1" smtClean="0">
                <a:solidFill>
                  <a:srgbClr val="FF0000"/>
                </a:solidFill>
              </a:rPr>
              <a:t>codigo</a:t>
            </a:r>
            <a:r>
              <a:rPr lang="pt-BR" sz="4000" b="1" dirty="0" smtClean="0">
                <a:solidFill>
                  <a:srgbClr val="FF0000"/>
                </a:solidFill>
              </a:rPr>
              <a:t> = </a:t>
            </a:r>
            <a:r>
              <a:rPr lang="pt-BR" sz="4000" b="1" dirty="0" err="1" smtClean="0">
                <a:solidFill>
                  <a:srgbClr val="FF0000"/>
                </a:solidFill>
              </a:rPr>
              <a:t>cod</a:t>
            </a:r>
            <a:r>
              <a:rPr lang="pt-BR" sz="4000" b="1" dirty="0" smtClean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pt-BR" sz="4000" b="1" dirty="0" smtClean="0">
                <a:solidFill>
                  <a:srgbClr val="FF0000"/>
                </a:solidFill>
              </a:rPr>
              <a:t>	</a:t>
            </a:r>
            <a:r>
              <a:rPr lang="pt-BR" sz="4000" b="1" dirty="0" err="1" smtClean="0">
                <a:solidFill>
                  <a:srgbClr val="FF0000"/>
                </a:solidFill>
              </a:rPr>
              <a:t>descricao</a:t>
            </a:r>
            <a:r>
              <a:rPr lang="pt-BR" sz="4000" b="1" dirty="0" smtClean="0">
                <a:solidFill>
                  <a:srgbClr val="FF0000"/>
                </a:solidFill>
              </a:rPr>
              <a:t> = </a:t>
            </a:r>
            <a:r>
              <a:rPr lang="pt-BR" sz="4000" b="1" dirty="0" err="1" smtClean="0">
                <a:solidFill>
                  <a:srgbClr val="FF0000"/>
                </a:solidFill>
              </a:rPr>
              <a:t>desc</a:t>
            </a:r>
            <a:r>
              <a:rPr lang="pt-BR" sz="4000" b="1" dirty="0" smtClean="0">
                <a:solidFill>
                  <a:srgbClr val="FF0000"/>
                </a:solidFill>
              </a:rPr>
              <a:t>;</a:t>
            </a:r>
            <a:endParaRPr lang="pt-BR" sz="40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sz="4000" b="1" dirty="0" smtClean="0">
                <a:solidFill>
                  <a:srgbClr val="FF0000"/>
                </a:solidFill>
              </a:rPr>
              <a:t>}</a:t>
            </a:r>
            <a:endParaRPr lang="pt-B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10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MÉTODOS SETTER´S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3175" indent="11113">
              <a:lnSpc>
                <a:spcPct val="90000"/>
              </a:lnSpc>
              <a:buNone/>
            </a:pPr>
            <a:r>
              <a:rPr lang="pt-BR" dirty="0" smtClean="0"/>
              <a:t>Teste o método criado, na classe </a:t>
            </a:r>
            <a:r>
              <a:rPr lang="pt-BR" dirty="0" err="1" smtClean="0"/>
              <a:t>ExerClass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sp>
        <p:nvSpPr>
          <p:cNvPr id="2" name="Retângulo 1"/>
          <p:cNvSpPr/>
          <p:nvPr/>
        </p:nvSpPr>
        <p:spPr>
          <a:xfrm>
            <a:off x="648928" y="2212457"/>
            <a:ext cx="8111889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800" b="1" dirty="0" smtClean="0"/>
              <a:t>Dentro do método </a:t>
            </a:r>
            <a:r>
              <a:rPr lang="pt-BR" sz="2800" b="1" dirty="0" err="1" smtClean="0"/>
              <a:t>main</a:t>
            </a:r>
            <a:r>
              <a:rPr lang="pt-BR" sz="2800" b="1" dirty="0" smtClean="0"/>
              <a:t>() digite:</a:t>
            </a:r>
          </a:p>
          <a:p>
            <a:pPr>
              <a:lnSpc>
                <a:spcPct val="90000"/>
              </a:lnSpc>
              <a:buNone/>
            </a:pPr>
            <a:endParaRPr lang="pt-BR" sz="28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sz="2800" b="1" dirty="0" err="1" smtClean="0">
                <a:solidFill>
                  <a:srgbClr val="FF0000"/>
                </a:solidFill>
              </a:rPr>
              <a:t>objProduto.setBasico</a:t>
            </a:r>
            <a:r>
              <a:rPr lang="pt-BR" sz="2800" b="1" dirty="0" smtClean="0">
                <a:solidFill>
                  <a:srgbClr val="FF0000"/>
                </a:solidFill>
              </a:rPr>
              <a:t>(345, “Churros”);</a:t>
            </a:r>
          </a:p>
          <a:p>
            <a:pPr>
              <a:lnSpc>
                <a:spcPct val="90000"/>
              </a:lnSpc>
              <a:buNone/>
            </a:pPr>
            <a:endParaRPr lang="pt-BR" sz="28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sz="2800" b="1" dirty="0" smtClean="0"/>
              <a:t>No lugar de:</a:t>
            </a:r>
          </a:p>
          <a:p>
            <a:pPr>
              <a:lnSpc>
                <a:spcPct val="90000"/>
              </a:lnSpc>
              <a:buNone/>
            </a:pPr>
            <a:endParaRPr lang="pt-BR" sz="28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sz="2800" dirty="0" err="1"/>
              <a:t>objProduto.setCodigo</a:t>
            </a:r>
            <a:r>
              <a:rPr lang="pt-BR" sz="2800" dirty="0"/>
              <a:t>(345);</a:t>
            </a:r>
          </a:p>
          <a:p>
            <a:pPr>
              <a:lnSpc>
                <a:spcPct val="90000"/>
              </a:lnSpc>
              <a:buNone/>
            </a:pPr>
            <a:r>
              <a:rPr lang="pt-BR" sz="2800" dirty="0" err="1"/>
              <a:t>objProduto.setDescricao</a:t>
            </a:r>
            <a:r>
              <a:rPr lang="pt-BR" sz="2800" dirty="0"/>
              <a:t>(“Churros”);</a:t>
            </a:r>
          </a:p>
          <a:p>
            <a:pPr>
              <a:lnSpc>
                <a:spcPct val="90000"/>
              </a:lnSpc>
              <a:buNone/>
            </a:pP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05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MÉTODOS SETTER´S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378980"/>
            <a:ext cx="7908785" cy="4525963"/>
          </a:xfrm>
        </p:spPr>
        <p:txBody>
          <a:bodyPr>
            <a:normAutofit/>
          </a:bodyPr>
          <a:lstStyle/>
          <a:p>
            <a:pPr marL="3175" indent="11113">
              <a:lnSpc>
                <a:spcPct val="90000"/>
              </a:lnSpc>
              <a:buNone/>
            </a:pPr>
            <a:r>
              <a:rPr lang="pt-BR" b="1" dirty="0" smtClean="0"/>
              <a:t>Descanso 2</a:t>
            </a:r>
          </a:p>
          <a:p>
            <a:pPr marL="3175" indent="11113">
              <a:lnSpc>
                <a:spcPct val="90000"/>
              </a:lnSpc>
              <a:buNone/>
            </a:pPr>
            <a:r>
              <a:rPr lang="pt-BR" dirty="0" smtClean="0"/>
              <a:t>Crie o método “</a:t>
            </a:r>
            <a:r>
              <a:rPr lang="pt-BR" dirty="0" err="1" smtClean="0"/>
              <a:t>setDesconto</a:t>
            </a:r>
            <a:r>
              <a:rPr lang="pt-BR" dirty="0" smtClean="0"/>
              <a:t>” que receberá um valor e irá armazenar com 10% de desconto.</a:t>
            </a:r>
            <a:endParaRPr lang="pt-BR" b="1" dirty="0" smtClean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sp>
        <p:nvSpPr>
          <p:cNvPr id="2" name="Retângulo 1"/>
          <p:cNvSpPr/>
          <p:nvPr/>
        </p:nvSpPr>
        <p:spPr>
          <a:xfrm>
            <a:off x="457200" y="3259608"/>
            <a:ext cx="83036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4000" b="1" dirty="0" err="1" smtClean="0">
                <a:solidFill>
                  <a:srgbClr val="FF0000"/>
                </a:solidFill>
              </a:rPr>
              <a:t>public</a:t>
            </a:r>
            <a:r>
              <a:rPr lang="pt-BR" sz="4000" b="1" dirty="0" smtClean="0">
                <a:solidFill>
                  <a:srgbClr val="FF0000"/>
                </a:solidFill>
              </a:rPr>
              <a:t> </a:t>
            </a:r>
            <a:r>
              <a:rPr lang="pt-BR" sz="4000" b="1" dirty="0" err="1" smtClean="0">
                <a:solidFill>
                  <a:srgbClr val="FF0000"/>
                </a:solidFill>
              </a:rPr>
              <a:t>void</a:t>
            </a:r>
            <a:r>
              <a:rPr lang="pt-BR" sz="4000" b="1" dirty="0" smtClean="0">
                <a:solidFill>
                  <a:srgbClr val="FF0000"/>
                </a:solidFill>
              </a:rPr>
              <a:t> </a:t>
            </a:r>
            <a:r>
              <a:rPr lang="pt-BR" sz="4000" b="1" dirty="0" err="1" smtClean="0">
                <a:solidFill>
                  <a:srgbClr val="FF0000"/>
                </a:solidFill>
              </a:rPr>
              <a:t>setDesconto</a:t>
            </a:r>
            <a:endParaRPr lang="pt-BR" sz="40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sz="4000" b="1" dirty="0">
                <a:solidFill>
                  <a:srgbClr val="FF0000"/>
                </a:solidFill>
              </a:rPr>
              <a:t>	</a:t>
            </a:r>
            <a:r>
              <a:rPr lang="pt-BR" sz="4000" b="1" dirty="0" smtClean="0">
                <a:solidFill>
                  <a:srgbClr val="FF0000"/>
                </a:solidFill>
              </a:rPr>
              <a:t>			(</a:t>
            </a:r>
            <a:r>
              <a:rPr lang="pt-BR" sz="4000" b="1" dirty="0" err="1" smtClean="0">
                <a:solidFill>
                  <a:srgbClr val="FF0000"/>
                </a:solidFill>
              </a:rPr>
              <a:t>double</a:t>
            </a:r>
            <a:r>
              <a:rPr lang="pt-BR" sz="4000" b="1" dirty="0" smtClean="0">
                <a:solidFill>
                  <a:srgbClr val="FF0000"/>
                </a:solidFill>
              </a:rPr>
              <a:t> valor){</a:t>
            </a:r>
          </a:p>
          <a:p>
            <a:pPr>
              <a:lnSpc>
                <a:spcPct val="90000"/>
              </a:lnSpc>
              <a:buNone/>
            </a:pPr>
            <a:r>
              <a:rPr lang="pt-BR" sz="4000" b="1" dirty="0" smtClean="0">
                <a:solidFill>
                  <a:srgbClr val="FF0000"/>
                </a:solidFill>
              </a:rPr>
              <a:t>	</a:t>
            </a:r>
            <a:r>
              <a:rPr lang="pt-BR" sz="4000" b="1" dirty="0" err="1" smtClean="0">
                <a:solidFill>
                  <a:srgbClr val="FF0000"/>
                </a:solidFill>
              </a:rPr>
              <a:t>this.valor</a:t>
            </a:r>
            <a:r>
              <a:rPr lang="pt-BR" sz="4000" b="1" dirty="0" smtClean="0">
                <a:solidFill>
                  <a:srgbClr val="FF0000"/>
                </a:solidFill>
              </a:rPr>
              <a:t> = valor * 0.9;</a:t>
            </a:r>
            <a:endParaRPr lang="pt-BR" sz="40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sz="4000" b="1" dirty="0" smtClean="0">
                <a:solidFill>
                  <a:srgbClr val="FF0000"/>
                </a:solidFill>
              </a:rPr>
              <a:t>}</a:t>
            </a:r>
            <a:endParaRPr lang="pt-B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1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MÉTODOS SETTER´S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3175" indent="11113">
              <a:lnSpc>
                <a:spcPct val="90000"/>
              </a:lnSpc>
              <a:buNone/>
            </a:pPr>
            <a:r>
              <a:rPr lang="pt-BR" dirty="0" smtClean="0"/>
              <a:t>Teste o método criado, na classe </a:t>
            </a:r>
            <a:r>
              <a:rPr lang="pt-BR" dirty="0" err="1" smtClean="0"/>
              <a:t>ExerClass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sp>
        <p:nvSpPr>
          <p:cNvPr id="2" name="Retângulo 1"/>
          <p:cNvSpPr/>
          <p:nvPr/>
        </p:nvSpPr>
        <p:spPr>
          <a:xfrm>
            <a:off x="648928" y="2212457"/>
            <a:ext cx="8111889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800" b="1" dirty="0" smtClean="0"/>
              <a:t>Dentro do método </a:t>
            </a:r>
            <a:r>
              <a:rPr lang="pt-BR" sz="2800" b="1" dirty="0" err="1" smtClean="0"/>
              <a:t>main</a:t>
            </a:r>
            <a:r>
              <a:rPr lang="pt-BR" sz="2800" b="1" dirty="0" smtClean="0"/>
              <a:t>() digite:</a:t>
            </a:r>
          </a:p>
          <a:p>
            <a:pPr>
              <a:lnSpc>
                <a:spcPct val="90000"/>
              </a:lnSpc>
              <a:buNone/>
            </a:pPr>
            <a:endParaRPr lang="pt-BR" sz="28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sz="2800" b="1" dirty="0" err="1" smtClean="0">
                <a:solidFill>
                  <a:srgbClr val="FF0000"/>
                </a:solidFill>
              </a:rPr>
              <a:t>objProduto.setDesconto</a:t>
            </a:r>
            <a:r>
              <a:rPr lang="pt-BR" sz="2800" b="1" dirty="0" smtClean="0">
                <a:solidFill>
                  <a:srgbClr val="FF0000"/>
                </a:solidFill>
              </a:rPr>
              <a:t>(1000);</a:t>
            </a:r>
          </a:p>
          <a:p>
            <a:pPr>
              <a:lnSpc>
                <a:spcPct val="90000"/>
              </a:lnSpc>
              <a:buNone/>
            </a:pPr>
            <a:r>
              <a:rPr lang="pt-BR" sz="2800" b="1" dirty="0" err="1" smtClean="0">
                <a:solidFill>
                  <a:srgbClr val="FF0000"/>
                </a:solidFill>
              </a:rPr>
              <a:t>System.out.println</a:t>
            </a:r>
            <a:r>
              <a:rPr lang="pt-BR" sz="2800" b="1" dirty="0" smtClean="0">
                <a:solidFill>
                  <a:srgbClr val="FF0000"/>
                </a:solidFill>
              </a:rPr>
              <a:t>(</a:t>
            </a:r>
            <a:r>
              <a:rPr lang="pt-BR" sz="2800" b="1" dirty="0" err="1" smtClean="0">
                <a:solidFill>
                  <a:srgbClr val="FF0000"/>
                </a:solidFill>
              </a:rPr>
              <a:t>objProduto.getValor</a:t>
            </a:r>
            <a:r>
              <a:rPr lang="pt-BR" sz="2800" b="1" dirty="0" smtClean="0">
                <a:solidFill>
                  <a:srgbClr val="FF0000"/>
                </a:solidFill>
              </a:rPr>
              <a:t>());</a:t>
            </a:r>
          </a:p>
          <a:p>
            <a:pPr>
              <a:lnSpc>
                <a:spcPct val="90000"/>
              </a:lnSpc>
              <a:buNone/>
            </a:pPr>
            <a:endParaRPr lang="pt-BR" sz="28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6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MÉTODOS SETTER´S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378980"/>
            <a:ext cx="7908785" cy="4525963"/>
          </a:xfrm>
        </p:spPr>
        <p:txBody>
          <a:bodyPr>
            <a:normAutofit/>
          </a:bodyPr>
          <a:lstStyle/>
          <a:p>
            <a:pPr marL="3175" indent="11113">
              <a:lnSpc>
                <a:spcPct val="90000"/>
              </a:lnSpc>
              <a:buNone/>
            </a:pPr>
            <a:r>
              <a:rPr lang="pt-BR" b="1" dirty="0" smtClean="0"/>
              <a:t>Descanso 3</a:t>
            </a:r>
          </a:p>
          <a:p>
            <a:pPr marL="3175" indent="11113">
              <a:lnSpc>
                <a:spcPct val="90000"/>
              </a:lnSpc>
              <a:buNone/>
            </a:pPr>
            <a:r>
              <a:rPr lang="pt-BR" dirty="0" smtClean="0"/>
              <a:t>Crie o método “</a:t>
            </a:r>
            <a:r>
              <a:rPr lang="pt-BR" dirty="0" err="1" smtClean="0"/>
              <a:t>setAtualizar</a:t>
            </a:r>
            <a:r>
              <a:rPr lang="pt-BR" dirty="0" smtClean="0"/>
              <a:t>” que receberá um valor e a porcentagem que deverá acrescentar para o atributo valor.</a:t>
            </a:r>
          </a:p>
          <a:p>
            <a:pPr marL="3175" indent="11113">
              <a:lnSpc>
                <a:spcPct val="90000"/>
              </a:lnSpc>
              <a:buNone/>
            </a:pPr>
            <a:endParaRPr lang="pt-BR" b="1" dirty="0" smtClean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sp>
        <p:nvSpPr>
          <p:cNvPr id="2" name="Retângulo 1"/>
          <p:cNvSpPr/>
          <p:nvPr/>
        </p:nvSpPr>
        <p:spPr>
          <a:xfrm>
            <a:off x="457200" y="3318600"/>
            <a:ext cx="8303618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dirty="0" err="1" smtClean="0">
                <a:solidFill>
                  <a:srgbClr val="FF0000"/>
                </a:solidFill>
              </a:rPr>
              <a:t>public</a:t>
            </a:r>
            <a:r>
              <a:rPr lang="pt-BR" sz="3600" b="1" dirty="0" smtClean="0">
                <a:solidFill>
                  <a:srgbClr val="FF0000"/>
                </a:solidFill>
              </a:rPr>
              <a:t> </a:t>
            </a:r>
            <a:r>
              <a:rPr lang="pt-BR" sz="3600" b="1" dirty="0" err="1" smtClean="0">
                <a:solidFill>
                  <a:srgbClr val="FF0000"/>
                </a:solidFill>
              </a:rPr>
              <a:t>void</a:t>
            </a:r>
            <a:r>
              <a:rPr lang="pt-BR" sz="3600" b="1" dirty="0" smtClean="0">
                <a:solidFill>
                  <a:srgbClr val="FF0000"/>
                </a:solidFill>
              </a:rPr>
              <a:t> </a:t>
            </a:r>
            <a:r>
              <a:rPr lang="pt-BR" sz="3600" b="1" dirty="0" err="1" smtClean="0">
                <a:solidFill>
                  <a:srgbClr val="FF0000"/>
                </a:solidFill>
              </a:rPr>
              <a:t>setAtualizar</a:t>
            </a:r>
            <a:endParaRPr lang="pt-BR" sz="36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sz="3600" b="1" dirty="0">
                <a:solidFill>
                  <a:srgbClr val="FF0000"/>
                </a:solidFill>
              </a:rPr>
              <a:t>	</a:t>
            </a:r>
            <a:r>
              <a:rPr lang="pt-BR" sz="3600" b="1" dirty="0" smtClean="0">
                <a:solidFill>
                  <a:srgbClr val="FF0000"/>
                </a:solidFill>
              </a:rPr>
              <a:t>	     (</a:t>
            </a:r>
            <a:r>
              <a:rPr lang="pt-BR" sz="3600" b="1" dirty="0" err="1" smtClean="0">
                <a:solidFill>
                  <a:srgbClr val="FF0000"/>
                </a:solidFill>
              </a:rPr>
              <a:t>double</a:t>
            </a:r>
            <a:r>
              <a:rPr lang="pt-BR" sz="3600" b="1" dirty="0" smtClean="0">
                <a:solidFill>
                  <a:srgbClr val="FF0000"/>
                </a:solidFill>
              </a:rPr>
              <a:t> valor, </a:t>
            </a:r>
            <a:r>
              <a:rPr lang="pt-BR" sz="3600" b="1" dirty="0" err="1" smtClean="0">
                <a:solidFill>
                  <a:srgbClr val="FF0000"/>
                </a:solidFill>
              </a:rPr>
              <a:t>double</a:t>
            </a:r>
            <a:r>
              <a:rPr lang="pt-BR" sz="3600" b="1" dirty="0" smtClean="0">
                <a:solidFill>
                  <a:srgbClr val="FF0000"/>
                </a:solidFill>
              </a:rPr>
              <a:t> </a:t>
            </a:r>
            <a:r>
              <a:rPr lang="pt-BR" sz="3600" b="1" dirty="0" err="1" smtClean="0">
                <a:solidFill>
                  <a:srgbClr val="FF0000"/>
                </a:solidFill>
              </a:rPr>
              <a:t>porc</a:t>
            </a:r>
            <a:r>
              <a:rPr lang="pt-BR" sz="3600" b="1" dirty="0" smtClean="0">
                <a:solidFill>
                  <a:srgbClr val="FF0000"/>
                </a:solidFill>
              </a:rPr>
              <a:t>){</a:t>
            </a:r>
          </a:p>
          <a:p>
            <a:pPr>
              <a:lnSpc>
                <a:spcPct val="90000"/>
              </a:lnSpc>
              <a:buNone/>
            </a:pPr>
            <a:r>
              <a:rPr lang="pt-BR" sz="3600" b="1" dirty="0" smtClean="0">
                <a:solidFill>
                  <a:srgbClr val="FF0000"/>
                </a:solidFill>
              </a:rPr>
              <a:t>	</a:t>
            </a:r>
            <a:r>
              <a:rPr lang="pt-BR" sz="3600" b="1" dirty="0" err="1" smtClean="0">
                <a:solidFill>
                  <a:srgbClr val="FF0000"/>
                </a:solidFill>
              </a:rPr>
              <a:t>this.valor</a:t>
            </a:r>
            <a:r>
              <a:rPr lang="pt-BR" sz="3600" b="1" dirty="0" smtClean="0">
                <a:solidFill>
                  <a:srgbClr val="FF0000"/>
                </a:solidFill>
              </a:rPr>
              <a:t> = valor + valor * (</a:t>
            </a:r>
            <a:r>
              <a:rPr lang="pt-BR" sz="3600" b="1" dirty="0" err="1" smtClean="0">
                <a:solidFill>
                  <a:srgbClr val="FF0000"/>
                </a:solidFill>
              </a:rPr>
              <a:t>porc</a:t>
            </a:r>
            <a:r>
              <a:rPr lang="pt-BR" sz="3600" b="1" dirty="0" smtClean="0">
                <a:solidFill>
                  <a:srgbClr val="FF0000"/>
                </a:solidFill>
              </a:rPr>
              <a:t>/100);</a:t>
            </a:r>
            <a:endParaRPr lang="pt-BR" sz="36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sz="3600" b="1" dirty="0" smtClean="0">
                <a:solidFill>
                  <a:srgbClr val="FF0000"/>
                </a:solidFill>
              </a:rPr>
              <a:t>}</a:t>
            </a:r>
            <a:endParaRPr lang="pt-BR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3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MÉTODOS SETTER´S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3175" indent="11113">
              <a:lnSpc>
                <a:spcPct val="90000"/>
              </a:lnSpc>
              <a:buNone/>
            </a:pPr>
            <a:r>
              <a:rPr lang="pt-BR" dirty="0" smtClean="0"/>
              <a:t>Teste o método criado, na classe </a:t>
            </a:r>
            <a:r>
              <a:rPr lang="pt-BR" dirty="0" err="1" smtClean="0"/>
              <a:t>ExerClass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sp>
        <p:nvSpPr>
          <p:cNvPr id="2" name="Retângulo 1"/>
          <p:cNvSpPr/>
          <p:nvPr/>
        </p:nvSpPr>
        <p:spPr>
          <a:xfrm>
            <a:off x="648928" y="2212457"/>
            <a:ext cx="8111889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800" b="1" dirty="0" smtClean="0"/>
              <a:t>Dentro do método </a:t>
            </a:r>
            <a:r>
              <a:rPr lang="pt-BR" sz="2800" b="1" dirty="0" err="1" smtClean="0"/>
              <a:t>main</a:t>
            </a:r>
            <a:r>
              <a:rPr lang="pt-BR" sz="2800" b="1" dirty="0" smtClean="0"/>
              <a:t>() digite:</a:t>
            </a:r>
          </a:p>
          <a:p>
            <a:pPr>
              <a:lnSpc>
                <a:spcPct val="90000"/>
              </a:lnSpc>
              <a:buNone/>
            </a:pPr>
            <a:endParaRPr lang="pt-BR" sz="28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sz="2800" b="1" dirty="0" err="1" smtClean="0">
                <a:solidFill>
                  <a:srgbClr val="FF0000"/>
                </a:solidFill>
              </a:rPr>
              <a:t>objProduto.setAtualizar</a:t>
            </a:r>
            <a:r>
              <a:rPr lang="pt-BR" sz="2800" b="1" dirty="0" smtClean="0">
                <a:solidFill>
                  <a:srgbClr val="FF0000"/>
                </a:solidFill>
              </a:rPr>
              <a:t>(10, 100);</a:t>
            </a:r>
          </a:p>
          <a:p>
            <a:pPr>
              <a:lnSpc>
                <a:spcPct val="90000"/>
              </a:lnSpc>
              <a:buNone/>
            </a:pPr>
            <a:r>
              <a:rPr lang="pt-BR" sz="2800" b="1" dirty="0" err="1" smtClean="0">
                <a:solidFill>
                  <a:srgbClr val="FF0000"/>
                </a:solidFill>
              </a:rPr>
              <a:t>System.out.println</a:t>
            </a:r>
            <a:r>
              <a:rPr lang="pt-BR" sz="2800" b="1" dirty="0" smtClean="0">
                <a:solidFill>
                  <a:srgbClr val="FF0000"/>
                </a:solidFill>
              </a:rPr>
              <a:t>(</a:t>
            </a:r>
            <a:r>
              <a:rPr lang="pt-BR" sz="2800" b="1" dirty="0" err="1" smtClean="0">
                <a:solidFill>
                  <a:srgbClr val="FF0000"/>
                </a:solidFill>
              </a:rPr>
              <a:t>objProduto.getValor</a:t>
            </a:r>
            <a:r>
              <a:rPr lang="pt-BR" sz="2800" b="1" dirty="0" smtClean="0">
                <a:solidFill>
                  <a:srgbClr val="FF0000"/>
                </a:solidFill>
              </a:rPr>
              <a:t>());</a:t>
            </a:r>
          </a:p>
          <a:p>
            <a:pPr>
              <a:lnSpc>
                <a:spcPct val="90000"/>
              </a:lnSpc>
              <a:buNone/>
            </a:pPr>
            <a:endParaRPr lang="pt-BR" sz="28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4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SOLUÇÃO 2 – COM INPUT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364232"/>
            <a:ext cx="7908785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400" dirty="0" smtClean="0"/>
              <a:t>Crie uma nova classe chamada </a:t>
            </a:r>
            <a:r>
              <a:rPr lang="pt-BR" sz="2400" b="1" dirty="0" smtClean="0"/>
              <a:t>ExerClass2</a:t>
            </a:r>
          </a:p>
          <a:p>
            <a:pPr>
              <a:lnSpc>
                <a:spcPct val="90000"/>
              </a:lnSpc>
              <a:buNone/>
            </a:pPr>
            <a:endParaRPr lang="pt-BR" sz="2400" dirty="0"/>
          </a:p>
          <a:p>
            <a:pPr>
              <a:lnSpc>
                <a:spcPct val="90000"/>
              </a:lnSpc>
              <a:buNone/>
            </a:pPr>
            <a:r>
              <a:rPr lang="pt-BR" sz="2400" dirty="0" err="1" smtClean="0"/>
              <a:t>import</a:t>
            </a:r>
            <a:r>
              <a:rPr lang="pt-BR" sz="2400" dirty="0" smtClean="0"/>
              <a:t> </a:t>
            </a:r>
            <a:r>
              <a:rPr lang="pt-BR" sz="2400" dirty="0" err="1"/>
              <a:t>java.util.Scanner</a:t>
            </a:r>
            <a:r>
              <a:rPr lang="pt-BR" sz="2400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/>
              <a:t>class</a:t>
            </a:r>
            <a:r>
              <a:rPr lang="pt-BR" sz="2400" dirty="0"/>
              <a:t> ExerClass2{</a:t>
            </a:r>
          </a:p>
          <a:p>
            <a:pPr>
              <a:lnSpc>
                <a:spcPct val="90000"/>
              </a:lnSpc>
              <a:buNone/>
            </a:pPr>
            <a:r>
              <a:rPr lang="pt-BR" sz="2400" dirty="0"/>
              <a:t>	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static</a:t>
            </a:r>
            <a:r>
              <a:rPr lang="pt-BR" sz="2400" dirty="0"/>
              <a:t> </a:t>
            </a:r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main</a:t>
            </a:r>
            <a:r>
              <a:rPr lang="pt-BR" sz="2400" dirty="0"/>
              <a:t>(</a:t>
            </a:r>
            <a:r>
              <a:rPr lang="pt-BR" sz="2400" dirty="0" err="1"/>
              <a:t>String</a:t>
            </a:r>
            <a:r>
              <a:rPr lang="pt-BR" sz="2400" dirty="0"/>
              <a:t> </a:t>
            </a:r>
            <a:r>
              <a:rPr lang="pt-BR" sz="2400" dirty="0" err="1"/>
              <a:t>args</a:t>
            </a:r>
            <a:r>
              <a:rPr lang="pt-BR" sz="2400" dirty="0"/>
              <a:t>[]){</a:t>
            </a:r>
          </a:p>
          <a:p>
            <a:pPr>
              <a:lnSpc>
                <a:spcPct val="90000"/>
              </a:lnSpc>
              <a:buNone/>
            </a:pPr>
            <a:r>
              <a:rPr lang="pt-BR" sz="2400" dirty="0" smtClean="0"/>
              <a:t>		Produto </a:t>
            </a:r>
            <a:r>
              <a:rPr lang="pt-BR" sz="2400" dirty="0"/>
              <a:t>p1 = new Produto();</a:t>
            </a:r>
          </a:p>
          <a:p>
            <a:pPr>
              <a:lnSpc>
                <a:spcPct val="90000"/>
              </a:lnSpc>
              <a:buNone/>
            </a:pPr>
            <a:r>
              <a:rPr lang="pt-BR" sz="2400" dirty="0" smtClean="0"/>
              <a:t>		Scanner </a:t>
            </a:r>
            <a:r>
              <a:rPr lang="pt-BR" sz="2400" dirty="0"/>
              <a:t>entrada = new Scanner(System.in);</a:t>
            </a:r>
          </a:p>
          <a:p>
            <a:pPr>
              <a:lnSpc>
                <a:spcPct val="90000"/>
              </a:lnSpc>
              <a:buNone/>
            </a:pPr>
            <a:r>
              <a:rPr lang="pt-BR" sz="2400" dirty="0"/>
              <a:t>		</a:t>
            </a:r>
            <a:r>
              <a:rPr lang="pt-BR" sz="2400" dirty="0" err="1" smtClean="0"/>
              <a:t>System.out.print</a:t>
            </a:r>
            <a:r>
              <a:rPr lang="pt-BR" sz="2400" dirty="0"/>
              <a:t>("Digite o código do produto: ");</a:t>
            </a:r>
          </a:p>
          <a:p>
            <a:pPr>
              <a:lnSpc>
                <a:spcPct val="90000"/>
              </a:lnSpc>
              <a:buNone/>
            </a:pPr>
            <a:r>
              <a:rPr lang="pt-BR" sz="2400" dirty="0"/>
              <a:t>		p1.codigo= </a:t>
            </a:r>
            <a:r>
              <a:rPr lang="pt-BR" sz="2400" dirty="0" err="1"/>
              <a:t>entrada.nextInt</a:t>
            </a:r>
            <a:r>
              <a:rPr lang="pt-BR" sz="2400" dirty="0"/>
              <a:t>();</a:t>
            </a:r>
          </a:p>
          <a:p>
            <a:pPr marL="0" indent="0" algn="just"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93439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SOLUÇÃO 2 – COM INPUT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364232"/>
            <a:ext cx="7908785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400" dirty="0"/>
              <a:t>		</a:t>
            </a:r>
            <a:r>
              <a:rPr lang="pt-BR" sz="2400" dirty="0" err="1"/>
              <a:t>System.out.print</a:t>
            </a:r>
            <a:r>
              <a:rPr lang="pt-BR" sz="2400" dirty="0"/>
              <a:t>("Digite o valor do produto: ");</a:t>
            </a:r>
          </a:p>
          <a:p>
            <a:pPr>
              <a:lnSpc>
                <a:spcPct val="90000"/>
              </a:lnSpc>
              <a:buNone/>
            </a:pPr>
            <a:r>
              <a:rPr lang="pt-BR" sz="2400" dirty="0"/>
              <a:t>		p1.valor = </a:t>
            </a:r>
            <a:r>
              <a:rPr lang="pt-BR" sz="2400" dirty="0" err="1" smtClean="0"/>
              <a:t>entrada.nextDouble</a:t>
            </a:r>
            <a:r>
              <a:rPr lang="pt-BR" sz="2400" dirty="0" smtClean="0"/>
              <a:t>();</a:t>
            </a:r>
            <a:endParaRPr lang="pt-BR" sz="2400" dirty="0"/>
          </a:p>
          <a:p>
            <a:pPr>
              <a:lnSpc>
                <a:spcPct val="90000"/>
              </a:lnSpc>
              <a:buNone/>
            </a:pPr>
            <a:r>
              <a:rPr lang="pt-BR" sz="2400" dirty="0" smtClean="0"/>
              <a:t>		</a:t>
            </a:r>
            <a:r>
              <a:rPr lang="pt-BR" sz="2400" dirty="0" err="1" smtClean="0"/>
              <a:t>System.out.print</a:t>
            </a:r>
            <a:r>
              <a:rPr lang="pt-BR" sz="2400" dirty="0"/>
              <a:t>("Digite a descrição do produto: ");</a:t>
            </a:r>
          </a:p>
          <a:p>
            <a:pPr>
              <a:lnSpc>
                <a:spcPct val="90000"/>
              </a:lnSpc>
              <a:buNone/>
            </a:pPr>
            <a:r>
              <a:rPr lang="pt-BR" sz="2400" dirty="0"/>
              <a:t>		p1.descricao=</a:t>
            </a:r>
            <a:r>
              <a:rPr lang="pt-BR" sz="2400" dirty="0" err="1"/>
              <a:t>entrada.next</a:t>
            </a:r>
            <a:r>
              <a:rPr lang="pt-BR" sz="2400" dirty="0"/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pt-BR" sz="2400" dirty="0" smtClean="0"/>
              <a:t>		p1.descricao </a:t>
            </a:r>
            <a:r>
              <a:rPr lang="pt-BR" sz="2400" dirty="0"/>
              <a:t>+= </a:t>
            </a:r>
            <a:r>
              <a:rPr lang="pt-BR" sz="2400" dirty="0" err="1"/>
              <a:t>entrada.nextLine</a:t>
            </a:r>
            <a:r>
              <a:rPr lang="pt-BR" sz="2400" dirty="0"/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pt-BR" sz="2400" dirty="0"/>
              <a:t>		</a:t>
            </a:r>
            <a:r>
              <a:rPr lang="pt-BR" sz="2400" dirty="0" err="1"/>
              <a:t>System.out.print</a:t>
            </a:r>
            <a:r>
              <a:rPr lang="pt-BR" sz="2400" dirty="0"/>
              <a:t>("Digite a marca do produto: ");</a:t>
            </a:r>
          </a:p>
          <a:p>
            <a:pPr>
              <a:lnSpc>
                <a:spcPct val="90000"/>
              </a:lnSpc>
              <a:buNone/>
            </a:pPr>
            <a:r>
              <a:rPr lang="pt-BR" sz="2400" dirty="0"/>
              <a:t>		p1.marca=</a:t>
            </a:r>
            <a:r>
              <a:rPr lang="pt-BR" sz="2400" dirty="0" err="1"/>
              <a:t>entrada.next</a:t>
            </a:r>
            <a:r>
              <a:rPr lang="pt-BR" sz="2400" dirty="0"/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pt-BR" sz="2400" dirty="0"/>
              <a:t>		p1.marca += </a:t>
            </a:r>
            <a:r>
              <a:rPr lang="pt-BR" sz="2400" dirty="0" err="1"/>
              <a:t>entrada.nextLine</a:t>
            </a:r>
            <a:r>
              <a:rPr lang="pt-BR" sz="2400" dirty="0"/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pt-BR" sz="2400" dirty="0"/>
              <a:t>		</a:t>
            </a:r>
            <a:r>
              <a:rPr lang="pt-BR" sz="2400" dirty="0" err="1"/>
              <a:t>System.out.println</a:t>
            </a:r>
            <a:r>
              <a:rPr lang="pt-BR" sz="2400" dirty="0"/>
              <a:t>("Produto 1: " + p1.descricao + " - " + p1.valor);</a:t>
            </a:r>
          </a:p>
          <a:p>
            <a:pPr>
              <a:lnSpc>
                <a:spcPct val="90000"/>
              </a:lnSpc>
              <a:buNone/>
            </a:pPr>
            <a:r>
              <a:rPr lang="pt-BR" sz="2400" dirty="0" smtClean="0"/>
              <a:t>	}</a:t>
            </a:r>
            <a:r>
              <a:rPr lang="pt-BR" sz="2400" dirty="0"/>
              <a:t>	</a:t>
            </a:r>
            <a:endParaRPr lang="pt-BR" sz="2400" dirty="0" smtClean="0"/>
          </a:p>
          <a:p>
            <a:pPr>
              <a:lnSpc>
                <a:spcPct val="90000"/>
              </a:lnSpc>
              <a:buNone/>
            </a:pPr>
            <a:r>
              <a:rPr lang="pt-BR" sz="2400" dirty="0" smtClean="0"/>
              <a:t>}</a:t>
            </a:r>
            <a:endParaRPr lang="pt-BR" sz="2400" dirty="0"/>
          </a:p>
          <a:p>
            <a:pPr marL="0" indent="0" algn="just"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94191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MÉTODOS GETTER´S AND SETTER´S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Crie uma classe chamada Produto com as seguintes variáveis de instâncias: </a:t>
            </a:r>
            <a:r>
              <a:rPr lang="pt-BR" dirty="0" err="1"/>
              <a:t>descricao</a:t>
            </a:r>
            <a:r>
              <a:rPr lang="pt-BR" dirty="0"/>
              <a:t>, valor, </a:t>
            </a:r>
            <a:r>
              <a:rPr lang="pt-BR" dirty="0" err="1"/>
              <a:t>codigo</a:t>
            </a:r>
            <a:r>
              <a:rPr lang="pt-BR" dirty="0"/>
              <a:t> e marca. </a:t>
            </a:r>
            <a:endParaRPr lang="pt-BR" dirty="0" smtClean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Crie </a:t>
            </a:r>
            <a:r>
              <a:rPr lang="pt-BR" dirty="0"/>
              <a:t>a classe pública </a:t>
            </a:r>
            <a:r>
              <a:rPr lang="pt-BR" dirty="0" err="1" smtClean="0"/>
              <a:t>ExerClass</a:t>
            </a:r>
            <a:r>
              <a:rPr lang="pt-BR" dirty="0" smtClean="0"/>
              <a:t> </a:t>
            </a:r>
            <a:r>
              <a:rPr lang="pt-BR" dirty="0"/>
              <a:t>e instancie três objetos da classe Produto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</p:spTree>
    <p:extLst>
      <p:ext uri="{BB962C8B-B14F-4D97-AF65-F5344CB8AC3E}">
        <p14:creationId xmlns:p14="http://schemas.microsoft.com/office/powerpoint/2010/main" val="17042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SOLUÇÃO 3 – COM INPUT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362075"/>
            <a:ext cx="8543925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400" dirty="0"/>
              <a:t>Crie uma nova classe chamada </a:t>
            </a:r>
            <a:r>
              <a:rPr lang="pt-BR" sz="2400" b="1" dirty="0" smtClean="0"/>
              <a:t>ExerClass3</a:t>
            </a:r>
            <a:endParaRPr lang="pt-BR" sz="2400" b="1" dirty="0"/>
          </a:p>
          <a:p>
            <a:pPr>
              <a:lnSpc>
                <a:spcPct val="90000"/>
              </a:lnSpc>
              <a:buNone/>
            </a:pPr>
            <a:endParaRPr lang="pt-BR" sz="100" dirty="0" smtClean="0"/>
          </a:p>
          <a:p>
            <a:pPr>
              <a:lnSpc>
                <a:spcPct val="90000"/>
              </a:lnSpc>
              <a:buNone/>
            </a:pPr>
            <a:r>
              <a:rPr lang="pt-BR" sz="2400" dirty="0" err="1" smtClean="0"/>
              <a:t>import</a:t>
            </a:r>
            <a:r>
              <a:rPr lang="pt-BR" sz="2400" dirty="0" smtClean="0"/>
              <a:t> </a:t>
            </a:r>
            <a:r>
              <a:rPr lang="pt-BR" sz="2400" dirty="0" err="1"/>
              <a:t>javax.swing</a:t>
            </a:r>
            <a:r>
              <a:rPr lang="pt-BR" sz="2400" dirty="0"/>
              <a:t>.*;</a:t>
            </a:r>
          </a:p>
          <a:p>
            <a:pPr>
              <a:lnSpc>
                <a:spcPct val="90000"/>
              </a:lnSpc>
              <a:buNone/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/>
              <a:t>class</a:t>
            </a:r>
            <a:r>
              <a:rPr lang="pt-BR" sz="2400" dirty="0"/>
              <a:t> ExerClass3{</a:t>
            </a:r>
          </a:p>
          <a:p>
            <a:pPr>
              <a:lnSpc>
                <a:spcPct val="90000"/>
              </a:lnSpc>
              <a:buNone/>
            </a:pPr>
            <a:r>
              <a:rPr lang="pt-BR" sz="2400" dirty="0"/>
              <a:t>	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static</a:t>
            </a:r>
            <a:r>
              <a:rPr lang="pt-BR" sz="2400" dirty="0"/>
              <a:t> </a:t>
            </a:r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main</a:t>
            </a:r>
            <a:r>
              <a:rPr lang="pt-BR" sz="2400" dirty="0"/>
              <a:t>(</a:t>
            </a:r>
            <a:r>
              <a:rPr lang="pt-BR" sz="2400" dirty="0" err="1"/>
              <a:t>String</a:t>
            </a:r>
            <a:r>
              <a:rPr lang="pt-BR" sz="2400" dirty="0"/>
              <a:t> </a:t>
            </a:r>
            <a:r>
              <a:rPr lang="pt-BR" sz="2400" dirty="0" err="1"/>
              <a:t>args</a:t>
            </a:r>
            <a:r>
              <a:rPr lang="pt-BR" sz="2400" dirty="0"/>
              <a:t>[]){</a:t>
            </a:r>
          </a:p>
          <a:p>
            <a:pPr>
              <a:lnSpc>
                <a:spcPct val="90000"/>
              </a:lnSpc>
              <a:buNone/>
            </a:pPr>
            <a:r>
              <a:rPr lang="pt-BR" sz="2400" dirty="0"/>
              <a:t>	</a:t>
            </a:r>
            <a:r>
              <a:rPr lang="pt-BR" sz="2400" dirty="0" smtClean="0"/>
              <a:t>Produto </a:t>
            </a:r>
            <a:r>
              <a:rPr lang="pt-BR" sz="2400" dirty="0"/>
              <a:t>p1 = new Produto();</a:t>
            </a:r>
          </a:p>
          <a:p>
            <a:pPr marL="3175" indent="11113">
              <a:lnSpc>
                <a:spcPct val="90000"/>
              </a:lnSpc>
              <a:buNone/>
            </a:pPr>
            <a:r>
              <a:rPr lang="pt-BR" sz="2400" dirty="0"/>
              <a:t>p1.descricao=</a:t>
            </a:r>
            <a:r>
              <a:rPr lang="pt-BR" sz="2400" dirty="0" err="1"/>
              <a:t>JOptionPane.showInputDialog</a:t>
            </a:r>
            <a:r>
              <a:rPr lang="pt-BR" sz="2400" dirty="0"/>
              <a:t>("Digite a descrição: ");</a:t>
            </a:r>
          </a:p>
          <a:p>
            <a:pPr marL="3175" indent="11113">
              <a:lnSpc>
                <a:spcPct val="90000"/>
              </a:lnSpc>
              <a:buNone/>
            </a:pPr>
            <a:r>
              <a:rPr lang="pt-BR" sz="2400" dirty="0"/>
              <a:t>p1.marca=</a:t>
            </a:r>
            <a:r>
              <a:rPr lang="pt-BR" sz="2400" dirty="0" err="1"/>
              <a:t>JOptionPane.showInputDialog</a:t>
            </a:r>
            <a:r>
              <a:rPr lang="pt-BR" sz="2400" dirty="0"/>
              <a:t>("Digite a marca: ");</a:t>
            </a:r>
          </a:p>
          <a:p>
            <a:pPr marL="3175" indent="11113">
              <a:lnSpc>
                <a:spcPct val="90000"/>
              </a:lnSpc>
              <a:buNone/>
            </a:pPr>
            <a:r>
              <a:rPr lang="pt-BR" sz="2400" dirty="0"/>
              <a:t>p1.codigo= </a:t>
            </a:r>
            <a:r>
              <a:rPr lang="pt-BR" sz="2400" dirty="0" err="1"/>
              <a:t>Integer.parseInt</a:t>
            </a:r>
            <a:r>
              <a:rPr lang="pt-BR" sz="2400" dirty="0"/>
              <a:t>(</a:t>
            </a:r>
            <a:r>
              <a:rPr lang="pt-BR" sz="2400" dirty="0" err="1"/>
              <a:t>JOptionPane.showInputDialog</a:t>
            </a:r>
            <a:endParaRPr lang="pt-BR" sz="2400" dirty="0"/>
          </a:p>
          <a:p>
            <a:pPr marL="3175" indent="11113">
              <a:lnSpc>
                <a:spcPct val="90000"/>
              </a:lnSpc>
              <a:buNone/>
            </a:pPr>
            <a:r>
              <a:rPr lang="pt-BR" sz="2400" dirty="0"/>
              <a:t>											("Digite o código: "));</a:t>
            </a:r>
          </a:p>
          <a:p>
            <a:pPr marL="3175" indent="11113">
              <a:lnSpc>
                <a:spcPct val="90000"/>
              </a:lnSpc>
              <a:buNone/>
            </a:pPr>
            <a:r>
              <a:rPr lang="pt-BR" sz="2400" dirty="0"/>
              <a:t>p1.valor = </a:t>
            </a:r>
            <a:r>
              <a:rPr lang="pt-BR" sz="2400" dirty="0" err="1" smtClean="0"/>
              <a:t>Double.parseDouble</a:t>
            </a:r>
            <a:r>
              <a:rPr lang="pt-BR" sz="2400" dirty="0" smtClean="0"/>
              <a:t>(</a:t>
            </a:r>
            <a:r>
              <a:rPr lang="pt-BR" sz="2400" dirty="0" err="1" smtClean="0"/>
              <a:t>JOptionPane.showInputDialog</a:t>
            </a:r>
            <a:endParaRPr lang="pt-BR" sz="2400" dirty="0"/>
          </a:p>
          <a:p>
            <a:pPr marL="3175" indent="11113">
              <a:lnSpc>
                <a:spcPct val="90000"/>
              </a:lnSpc>
              <a:buNone/>
            </a:pPr>
            <a:r>
              <a:rPr lang="pt-BR" sz="2400" dirty="0"/>
              <a:t>											("Digite o valor: "));</a:t>
            </a:r>
          </a:p>
          <a:p>
            <a:pPr marL="3175" indent="11113">
              <a:lnSpc>
                <a:spcPct val="90000"/>
              </a:lnSpc>
              <a:buNone/>
            </a:pPr>
            <a:r>
              <a:rPr lang="pt-BR" sz="2400" dirty="0" err="1"/>
              <a:t>System.out.println</a:t>
            </a:r>
            <a:r>
              <a:rPr lang="pt-BR" sz="2400" dirty="0"/>
              <a:t>("Produto 1: " + p1.descricao + " - " + p1.valor);</a:t>
            </a:r>
          </a:p>
          <a:p>
            <a:pPr marL="3175" indent="11113">
              <a:lnSpc>
                <a:spcPct val="90000"/>
              </a:lnSpc>
              <a:buNone/>
            </a:pPr>
            <a:r>
              <a:rPr lang="pt-BR" sz="2400" dirty="0" smtClean="0"/>
              <a:t>}	}</a:t>
            </a:r>
            <a:endParaRPr lang="pt-BR" sz="2400" dirty="0"/>
          </a:p>
          <a:p>
            <a:pPr marL="0" indent="0" algn="just"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76945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0" indent="19050" algn="just">
              <a:lnSpc>
                <a:spcPct val="90000"/>
              </a:lnSpc>
              <a:buNone/>
              <a:tabLst>
                <a:tab pos="361950" algn="l"/>
              </a:tabLst>
            </a:pPr>
            <a:r>
              <a:rPr lang="pt-BR" sz="3600" dirty="0" smtClean="0"/>
              <a:t>Monte uma classe com a média semestral 1, média semestral 2, o nome e a quantidade de faltas de um Aluno. Adicione outra classe para instanciar um objeto, permitindo o preenchimento dos dados em tempo de execução.</a:t>
            </a:r>
            <a:endParaRPr lang="pt-BR" sz="3600" dirty="0"/>
          </a:p>
          <a:p>
            <a:pPr marL="0" lvl="1" indent="0">
              <a:buNone/>
            </a:pP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34079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SOLUÇÃO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i="1" dirty="0" err="1" smtClean="0"/>
              <a:t>public</a:t>
            </a:r>
            <a:r>
              <a:rPr lang="pt-BR" sz="3600" i="1" dirty="0" smtClean="0"/>
              <a:t> </a:t>
            </a:r>
            <a:r>
              <a:rPr lang="pt-BR" sz="3600" i="1" dirty="0" err="1" smtClean="0"/>
              <a:t>class</a:t>
            </a:r>
            <a:r>
              <a:rPr lang="pt-BR" sz="3600" i="1" dirty="0" smtClean="0"/>
              <a:t> Aluno{</a:t>
            </a:r>
          </a:p>
          <a:p>
            <a:pPr marL="457200" lvl="1" indent="0">
              <a:buNone/>
            </a:pPr>
            <a:r>
              <a:rPr lang="pt-BR" sz="3600" i="1" dirty="0" err="1" smtClean="0"/>
              <a:t>private</a:t>
            </a:r>
            <a:r>
              <a:rPr lang="pt-BR" sz="3600" i="1" dirty="0" smtClean="0"/>
              <a:t> </a:t>
            </a:r>
            <a:r>
              <a:rPr lang="pt-BR" sz="3600" i="1" dirty="0" err="1" smtClean="0"/>
              <a:t>double</a:t>
            </a:r>
            <a:r>
              <a:rPr lang="pt-BR" sz="3600" i="1" dirty="0" smtClean="0"/>
              <a:t> </a:t>
            </a:r>
            <a:r>
              <a:rPr lang="pt-BR" sz="3600" i="1" dirty="0"/>
              <a:t>media;</a:t>
            </a:r>
          </a:p>
          <a:p>
            <a:pPr marL="457200" lvl="1" indent="0">
              <a:buNone/>
            </a:pPr>
            <a:r>
              <a:rPr lang="pt-BR" sz="3600" i="1" dirty="0" err="1"/>
              <a:t>private</a:t>
            </a:r>
            <a:r>
              <a:rPr lang="pt-BR" sz="3600" i="1" dirty="0"/>
              <a:t> </a:t>
            </a:r>
            <a:r>
              <a:rPr lang="pt-BR" sz="3600" i="1" dirty="0" err="1"/>
              <a:t>String</a:t>
            </a:r>
            <a:r>
              <a:rPr lang="pt-BR" sz="3600" i="1" dirty="0"/>
              <a:t> </a:t>
            </a:r>
            <a:r>
              <a:rPr lang="pt-BR" sz="3600" i="1" dirty="0" smtClean="0"/>
              <a:t>nome;</a:t>
            </a:r>
            <a:endParaRPr lang="pt-BR" sz="3600" i="1" dirty="0"/>
          </a:p>
          <a:p>
            <a:pPr marL="457200" lvl="1" indent="0">
              <a:buNone/>
            </a:pPr>
            <a:r>
              <a:rPr lang="pt-BR" sz="3600" i="1" dirty="0" err="1"/>
              <a:t>private</a:t>
            </a:r>
            <a:r>
              <a:rPr lang="pt-BR" sz="3600" i="1" dirty="0"/>
              <a:t> </a:t>
            </a:r>
            <a:r>
              <a:rPr lang="pt-BR" sz="3600" i="1" dirty="0" err="1"/>
              <a:t>int</a:t>
            </a:r>
            <a:r>
              <a:rPr lang="pt-BR" sz="3600" i="1" dirty="0"/>
              <a:t> </a:t>
            </a:r>
            <a:r>
              <a:rPr lang="pt-BR" sz="3600" i="1" dirty="0" err="1"/>
              <a:t>qtdeFaltas</a:t>
            </a:r>
            <a:endParaRPr lang="pt-BR" sz="3600" i="1" dirty="0"/>
          </a:p>
          <a:p>
            <a:pPr marL="0" lvl="1" indent="0">
              <a:buNone/>
            </a:pPr>
            <a:r>
              <a:rPr lang="pt-BR" sz="3600" i="1" dirty="0" smtClean="0"/>
              <a:t>}</a:t>
            </a:r>
          </a:p>
          <a:p>
            <a:pPr marL="0" lvl="1" indent="0">
              <a:buNone/>
            </a:pPr>
            <a:r>
              <a:rPr lang="pt-BR" sz="3600" i="1" dirty="0" smtClean="0"/>
              <a:t>// crie os métodos </a:t>
            </a:r>
            <a:r>
              <a:rPr lang="pt-BR" sz="3600" i="1" dirty="0" err="1" smtClean="0"/>
              <a:t>getter´s</a:t>
            </a:r>
            <a:r>
              <a:rPr lang="pt-BR" sz="3600" i="1" dirty="0" smtClean="0"/>
              <a:t> </a:t>
            </a:r>
            <a:r>
              <a:rPr lang="pt-BR" sz="3600" i="1" dirty="0" err="1" smtClean="0"/>
              <a:t>and</a:t>
            </a:r>
            <a:r>
              <a:rPr lang="pt-BR" sz="3600" i="1" dirty="0" smtClean="0"/>
              <a:t> </a:t>
            </a:r>
            <a:r>
              <a:rPr lang="pt-BR" sz="3600" i="1" dirty="0" err="1" smtClean="0"/>
              <a:t>setter´s</a:t>
            </a:r>
            <a:endParaRPr lang="pt-BR" sz="3600" i="1" dirty="0"/>
          </a:p>
          <a:p>
            <a:pPr marL="0" lvl="1" indent="0">
              <a:buNone/>
            </a:pP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18513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SOLUÇÃO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275744"/>
            <a:ext cx="790878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i="1" dirty="0" err="1"/>
              <a:t>public</a:t>
            </a:r>
            <a:r>
              <a:rPr lang="pt-BR" sz="2400" i="1" dirty="0"/>
              <a:t> </a:t>
            </a:r>
            <a:r>
              <a:rPr lang="pt-BR" sz="2400" i="1" dirty="0" err="1"/>
              <a:t>class</a:t>
            </a:r>
            <a:r>
              <a:rPr lang="pt-BR" sz="2400" i="1" dirty="0"/>
              <a:t> </a:t>
            </a:r>
            <a:r>
              <a:rPr lang="pt-BR" sz="2400" i="1" dirty="0" err="1" smtClean="0"/>
              <a:t>TestarAluno</a:t>
            </a:r>
            <a:r>
              <a:rPr lang="pt-BR" sz="2400" i="1" dirty="0" smtClean="0"/>
              <a:t> </a:t>
            </a:r>
            <a:r>
              <a:rPr lang="pt-BR" sz="2400" i="1" dirty="0"/>
              <a:t>{</a:t>
            </a:r>
          </a:p>
          <a:p>
            <a:pPr marL="0" indent="0">
              <a:buNone/>
            </a:pPr>
            <a:r>
              <a:rPr lang="pt-BR" sz="2400" i="1" dirty="0"/>
              <a:t>	</a:t>
            </a:r>
            <a:r>
              <a:rPr lang="pt-BR" sz="2400" i="1" dirty="0" err="1"/>
              <a:t>public</a:t>
            </a:r>
            <a:r>
              <a:rPr lang="pt-BR" sz="2400" i="1" dirty="0"/>
              <a:t> </a:t>
            </a:r>
            <a:r>
              <a:rPr lang="pt-BR" sz="2400" i="1" dirty="0" err="1"/>
              <a:t>static</a:t>
            </a:r>
            <a:r>
              <a:rPr lang="pt-BR" sz="2400" i="1" dirty="0"/>
              <a:t> </a:t>
            </a:r>
            <a:r>
              <a:rPr lang="pt-BR" sz="2400" i="1" dirty="0" err="1"/>
              <a:t>void</a:t>
            </a:r>
            <a:r>
              <a:rPr lang="pt-BR" sz="2400" i="1" dirty="0"/>
              <a:t> </a:t>
            </a:r>
            <a:r>
              <a:rPr lang="pt-BR" sz="2400" i="1" dirty="0" err="1"/>
              <a:t>main</a:t>
            </a:r>
            <a:r>
              <a:rPr lang="pt-BR" sz="2400" i="1" dirty="0"/>
              <a:t>(</a:t>
            </a:r>
            <a:r>
              <a:rPr lang="pt-BR" sz="2400" i="1" dirty="0" err="1"/>
              <a:t>String</a:t>
            </a:r>
            <a:r>
              <a:rPr lang="pt-BR" sz="2400" i="1" dirty="0"/>
              <a:t> </a:t>
            </a:r>
            <a:r>
              <a:rPr lang="pt-BR" sz="2400" i="1" dirty="0" err="1"/>
              <a:t>args</a:t>
            </a:r>
            <a:r>
              <a:rPr lang="pt-BR" sz="2400" i="1" dirty="0"/>
              <a:t>[]){</a:t>
            </a:r>
          </a:p>
          <a:p>
            <a:pPr marL="0" indent="0">
              <a:buNone/>
            </a:pPr>
            <a:r>
              <a:rPr lang="pt-BR" sz="2400" i="1" dirty="0"/>
              <a:t>		</a:t>
            </a:r>
            <a:r>
              <a:rPr lang="pt-BR" sz="2400" i="1" dirty="0" smtClean="0"/>
              <a:t>Aluno aluno1 </a:t>
            </a:r>
            <a:r>
              <a:rPr lang="pt-BR" sz="2400" i="1" dirty="0"/>
              <a:t>= new </a:t>
            </a:r>
            <a:r>
              <a:rPr lang="pt-BR" sz="2400" i="1" dirty="0" smtClean="0"/>
              <a:t>Aluno();</a:t>
            </a:r>
          </a:p>
          <a:p>
            <a:pPr marL="0" indent="0">
              <a:buNone/>
            </a:pPr>
            <a:r>
              <a:rPr lang="pt-BR" sz="2400" i="1" dirty="0"/>
              <a:t>	</a:t>
            </a:r>
            <a:r>
              <a:rPr lang="pt-BR" sz="2400" i="1" dirty="0" smtClean="0"/>
              <a:t>	Scanner e = new Scanner (System.in);</a:t>
            </a:r>
            <a:endParaRPr lang="pt-BR" sz="2400" i="1" dirty="0"/>
          </a:p>
          <a:p>
            <a:pPr marL="0" indent="0">
              <a:buNone/>
            </a:pPr>
            <a:r>
              <a:rPr lang="pt-BR" sz="2400" i="1" dirty="0"/>
              <a:t>		</a:t>
            </a:r>
            <a:r>
              <a:rPr lang="pt-BR" sz="2400" i="1" dirty="0" smtClean="0"/>
              <a:t>aluno1.setMedia(</a:t>
            </a:r>
            <a:r>
              <a:rPr lang="pt-BR" sz="2400" i="1" dirty="0" err="1" smtClean="0"/>
              <a:t>e.nextInt</a:t>
            </a:r>
            <a:r>
              <a:rPr lang="pt-BR" sz="2400" i="1" dirty="0" smtClean="0"/>
              <a:t>());</a:t>
            </a:r>
            <a:endParaRPr lang="pt-BR" sz="2400" i="1" dirty="0"/>
          </a:p>
          <a:p>
            <a:pPr marL="0" indent="0">
              <a:buNone/>
            </a:pPr>
            <a:r>
              <a:rPr lang="pt-BR" sz="2400" i="1" dirty="0"/>
              <a:t>		</a:t>
            </a:r>
            <a:r>
              <a:rPr lang="pt-BR" sz="2400" i="1" dirty="0" smtClean="0"/>
              <a:t>aluno1.setNome(</a:t>
            </a:r>
            <a:r>
              <a:rPr lang="pt-BR" sz="2400" i="1" dirty="0" err="1" smtClean="0"/>
              <a:t>e.next</a:t>
            </a:r>
            <a:r>
              <a:rPr lang="pt-BR" sz="2400" i="1" dirty="0" smtClean="0"/>
              <a:t>()+</a:t>
            </a:r>
            <a:r>
              <a:rPr lang="pt-BR" sz="2400" i="1" dirty="0" err="1" smtClean="0"/>
              <a:t>e.nextLine</a:t>
            </a:r>
            <a:r>
              <a:rPr lang="pt-BR" sz="2400" i="1" dirty="0" smtClean="0"/>
              <a:t>());</a:t>
            </a:r>
          </a:p>
          <a:p>
            <a:pPr marL="0" indent="0">
              <a:buNone/>
            </a:pPr>
            <a:r>
              <a:rPr lang="pt-BR" sz="2400" i="1" dirty="0"/>
              <a:t>	</a:t>
            </a:r>
            <a:r>
              <a:rPr lang="pt-BR" sz="2400" i="1" dirty="0" smtClean="0"/>
              <a:t>	aluno1.setQtdeFaltas(</a:t>
            </a:r>
            <a:r>
              <a:rPr lang="pt-BR" sz="2400" i="1" dirty="0" err="1" smtClean="0"/>
              <a:t>e.nextDouble</a:t>
            </a:r>
            <a:r>
              <a:rPr lang="pt-BR" sz="2400" i="1" dirty="0" smtClean="0"/>
              <a:t>());</a:t>
            </a:r>
            <a:endParaRPr lang="pt-BR" sz="2400" i="1" dirty="0"/>
          </a:p>
          <a:p>
            <a:pPr marL="0" indent="0">
              <a:buNone/>
            </a:pPr>
            <a:r>
              <a:rPr lang="pt-BR" sz="2400" i="1" dirty="0"/>
              <a:t>		</a:t>
            </a:r>
            <a:r>
              <a:rPr lang="pt-BR" sz="2400" i="1" dirty="0" err="1" smtClean="0"/>
              <a:t>System.out.println</a:t>
            </a:r>
            <a:r>
              <a:rPr lang="pt-BR" sz="2400" i="1" dirty="0" smtClean="0"/>
              <a:t>(aluno1);</a:t>
            </a:r>
            <a:r>
              <a:rPr lang="pt-BR" sz="2400" i="1" dirty="0"/>
              <a:t>		</a:t>
            </a:r>
          </a:p>
          <a:p>
            <a:pPr marL="0" indent="0">
              <a:buNone/>
            </a:pPr>
            <a:r>
              <a:rPr lang="pt-BR" sz="2400" i="1" dirty="0"/>
              <a:t>		</a:t>
            </a:r>
            <a:r>
              <a:rPr lang="pt-BR" sz="2400" i="1" dirty="0" err="1"/>
              <a:t>System.out.println</a:t>
            </a:r>
            <a:r>
              <a:rPr lang="pt-BR" sz="2400" i="1" dirty="0"/>
              <a:t>("Aluno: " + </a:t>
            </a:r>
            <a:r>
              <a:rPr lang="pt-BR" sz="2400" i="1" dirty="0" smtClean="0"/>
              <a:t>aluno1.getNome());</a:t>
            </a:r>
            <a:r>
              <a:rPr lang="pt-BR" sz="2400" i="1" dirty="0"/>
              <a:t>	</a:t>
            </a:r>
          </a:p>
          <a:p>
            <a:pPr marL="0" indent="0">
              <a:buNone/>
            </a:pPr>
            <a:r>
              <a:rPr lang="pt-BR" sz="2400" i="1" dirty="0"/>
              <a:t>		</a:t>
            </a:r>
            <a:r>
              <a:rPr lang="pt-BR" sz="2400" i="1" dirty="0" err="1"/>
              <a:t>System.out.println</a:t>
            </a:r>
            <a:r>
              <a:rPr lang="pt-BR" sz="2400" i="1" dirty="0"/>
              <a:t>("Media: " + </a:t>
            </a:r>
            <a:r>
              <a:rPr lang="pt-BR" sz="2400" i="1" dirty="0" smtClean="0"/>
              <a:t>aluno1.getMedia());</a:t>
            </a:r>
          </a:p>
          <a:p>
            <a:pPr marL="0" indent="0">
              <a:buNone/>
            </a:pPr>
            <a:r>
              <a:rPr lang="pt-BR" sz="2400" i="1" dirty="0" smtClean="0"/>
              <a:t>		</a:t>
            </a:r>
            <a:r>
              <a:rPr lang="pt-BR" sz="2400" i="1" dirty="0" err="1" smtClean="0"/>
              <a:t>System.out.println</a:t>
            </a:r>
            <a:r>
              <a:rPr lang="pt-BR" sz="2400" i="1" dirty="0" smtClean="0"/>
              <a:t>(“Faltas: </a:t>
            </a:r>
            <a:r>
              <a:rPr lang="pt-BR" sz="2400" i="1" dirty="0"/>
              <a:t>" + </a:t>
            </a:r>
            <a:r>
              <a:rPr lang="pt-BR" sz="2400" i="1" dirty="0" smtClean="0"/>
              <a:t>aluno1.getQtdeFaltas());</a:t>
            </a:r>
          </a:p>
          <a:p>
            <a:pPr marL="0" indent="0">
              <a:buNone/>
            </a:pPr>
            <a:r>
              <a:rPr lang="pt-BR" sz="2400" i="1" dirty="0" smtClean="0"/>
              <a:t>	}	}</a:t>
            </a:r>
            <a:endParaRPr lang="pt-BR" sz="2400" i="1" dirty="0"/>
          </a:p>
          <a:p>
            <a:pPr marL="0" lvl="1" indent="0"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49806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UFA…. MAIS DESCANSOS!!!!! ;-)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176982" y="1555956"/>
            <a:ext cx="8583836" cy="4525963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spcBef>
                <a:spcPct val="30000"/>
              </a:spcBef>
              <a:buFont typeface="Calibri" pitchFamily="34" charset="0"/>
              <a:buAutoNum type="arabicParenR"/>
            </a:pPr>
            <a:r>
              <a:rPr lang="pt-BR" sz="18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Crie uma classe para representar uma pessoa, com os atributos nome, idade e altura. Crie métodos para alterar os valores dos atributos e também para obter os valores destes </a:t>
            </a:r>
            <a:r>
              <a:rPr lang="pt-BR" sz="18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atributos</a:t>
            </a:r>
            <a:endParaRPr lang="pt-BR" sz="18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Font typeface="Calibri" pitchFamily="34" charset="0"/>
              <a:buAutoNum type="arabicParenR"/>
            </a:pPr>
            <a:r>
              <a:rPr lang="pt-BR" sz="18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Crie uma classe denominada </a:t>
            </a:r>
            <a:r>
              <a:rPr lang="pt-B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Elevador</a:t>
            </a:r>
            <a:r>
              <a:rPr lang="pt-BR" sz="18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para armazenar as informações de um elevador dentro de um prédio. A classe deve armazenar o andar atual (0=térreo), total de andares no prédio, excluindo o térreo, capacidade do elevador (em pessoas), e quantas pessoas estão presentes nele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pt-BR" sz="18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	A classe deve também disponibilizar os seguintes </a:t>
            </a:r>
            <a:r>
              <a:rPr lang="pt-BR" sz="18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métodos</a:t>
            </a:r>
            <a:r>
              <a:rPr lang="pt-BR" sz="18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:</a:t>
            </a:r>
            <a:endParaRPr lang="pt-BR" sz="9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1485900" lvl="3" indent="-342900" algn="just"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pt-B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inicializa</a:t>
            </a:r>
            <a:r>
              <a:rPr lang="pt-BR" sz="18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: que deve receber como parâmetros: a capacidade do elevador e o total de andares no prédio</a:t>
            </a:r>
          </a:p>
          <a:p>
            <a:pPr marL="1485900" lvl="3" indent="-342900" algn="just"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pt-B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entra</a:t>
            </a:r>
            <a:r>
              <a:rPr lang="pt-BR" sz="18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: para acrescentar uma pessoa no elevador</a:t>
            </a:r>
          </a:p>
          <a:p>
            <a:pPr marL="1485900" lvl="3" indent="-342900" algn="just"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pt-B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sai</a:t>
            </a:r>
            <a:r>
              <a:rPr lang="pt-BR" sz="18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: para remover uma pessoa do elevador</a:t>
            </a:r>
          </a:p>
          <a:p>
            <a:pPr marL="1485900" lvl="3" indent="-342900" algn="just"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pt-B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sobe</a:t>
            </a:r>
            <a:r>
              <a:rPr lang="pt-BR" sz="18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: para subir um andar</a:t>
            </a:r>
          </a:p>
          <a:p>
            <a:pPr marL="1485900" lvl="3" indent="-342900" algn="just"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pt-B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desce</a:t>
            </a:r>
            <a:r>
              <a:rPr lang="pt-BR" sz="18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: para descer um andar</a:t>
            </a:r>
          </a:p>
          <a:p>
            <a:pPr marL="0" indent="0" algn="just">
              <a:buNone/>
            </a:pPr>
            <a:r>
              <a:rPr lang="pt-BR" sz="2000" dirty="0" smtClean="0"/>
              <a:t>3) 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Crie as classes que foram especificadas por você no diagrama de classes do sistema de </a:t>
            </a:r>
            <a:r>
              <a:rPr lang="pt-BR" sz="2000" u="sng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e-Commerce para venda de livros digitais (e-book</a:t>
            </a:r>
            <a:r>
              <a:rPr lang="pt-BR" sz="2000" u="sng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).</a:t>
            </a:r>
            <a:endParaRPr lang="pt-BR" sz="2000" i="1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4327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DÚVIDAS...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236" y="-22122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40768"/>
            <a:ext cx="3533378" cy="4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3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60" y="2447970"/>
            <a:ext cx="4602480" cy="269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Java Programming Language, 2ª </a:t>
            </a:r>
            <a:r>
              <a:rPr lang="en-US" dirty="0" err="1"/>
              <a:t>edição</a:t>
            </a:r>
            <a:endParaRPr lang="en-US" dirty="0"/>
          </a:p>
          <a:p>
            <a:pPr lvl="1" algn="just"/>
            <a:r>
              <a:rPr lang="en-US" dirty="0" err="1"/>
              <a:t>Capítulos</a:t>
            </a:r>
            <a:r>
              <a:rPr lang="en-US" dirty="0"/>
              <a:t> 1 e 2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Thinking in Java, 4ª </a:t>
            </a:r>
            <a:r>
              <a:rPr lang="en-US" dirty="0" err="1"/>
              <a:t>edição</a:t>
            </a:r>
            <a:endParaRPr lang="en-US" dirty="0"/>
          </a:p>
          <a:p>
            <a:pPr lvl="1" algn="just"/>
            <a:r>
              <a:rPr lang="en-US" dirty="0" err="1"/>
              <a:t>Capítulo</a:t>
            </a:r>
            <a:r>
              <a:rPr lang="en-US" dirty="0"/>
              <a:t> 3, Everything Is an </a:t>
            </a:r>
            <a:r>
              <a:rPr lang="en-US" dirty="0" smtClean="0"/>
              <a:t>Object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>
              <a:lnSpc>
                <a:spcPct val="90000"/>
              </a:lnSpc>
              <a:buClr>
                <a:srgbClr val="303030"/>
              </a:buClr>
            </a:pPr>
            <a:endParaRPr lang="en-US" sz="1600" dirty="0" smtClean="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6975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8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© 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2018  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Prof. </a:t>
            </a:r>
            <a:r>
              <a:rPr kumimoji="1" lang="en-US" sz="2000" dirty="0" err="1" smtClean="0">
                <a:solidFill>
                  <a:schemeClr val="bg1"/>
                </a:solidFill>
                <a:latin typeface="Gotham-Bold"/>
                <a:cs typeface="Gotham-Bold"/>
              </a:rPr>
              <a:t>Humberto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 Delgado de Sousa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2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MÉTODOS GETTER´S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/>
              <a:t>Produto {</a:t>
            </a:r>
          </a:p>
          <a:p>
            <a:pPr>
              <a:lnSpc>
                <a:spcPct val="90000"/>
              </a:lnSpc>
              <a:buNone/>
            </a:pPr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descricao</a:t>
            </a:r>
            <a:r>
              <a:rPr lang="pt-BR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codigo</a:t>
            </a:r>
            <a:r>
              <a:rPr lang="pt-BR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marca;</a:t>
            </a:r>
          </a:p>
          <a:p>
            <a:pPr>
              <a:lnSpc>
                <a:spcPct val="90000"/>
              </a:lnSpc>
              <a:buNone/>
            </a:pPr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 smtClean="0"/>
              <a:t>double</a:t>
            </a:r>
            <a:r>
              <a:rPr lang="pt-BR" dirty="0" smtClean="0"/>
              <a:t> valor</a:t>
            </a:r>
            <a:r>
              <a:rPr lang="pt-BR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pt-BR" b="1" dirty="0"/>
              <a:t>	</a:t>
            </a: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String</a:t>
            </a:r>
            <a:r>
              <a:rPr lang="pt-BR" b="1" dirty="0"/>
              <a:t> </a:t>
            </a:r>
            <a:r>
              <a:rPr lang="pt-BR" b="1" dirty="0" err="1"/>
              <a:t>getDescricao</a:t>
            </a:r>
            <a:r>
              <a:rPr lang="pt-BR" b="1" dirty="0"/>
              <a:t>(){</a:t>
            </a:r>
          </a:p>
          <a:p>
            <a:pPr>
              <a:lnSpc>
                <a:spcPct val="90000"/>
              </a:lnSpc>
              <a:buNone/>
            </a:pPr>
            <a:r>
              <a:rPr lang="pt-BR" b="1" dirty="0"/>
              <a:t>		</a:t>
            </a:r>
            <a:r>
              <a:rPr lang="pt-BR" b="1" dirty="0" err="1"/>
              <a:t>return</a:t>
            </a:r>
            <a:r>
              <a:rPr lang="pt-BR" b="1" dirty="0"/>
              <a:t> </a:t>
            </a:r>
            <a:r>
              <a:rPr lang="pt-BR" b="1" dirty="0" err="1"/>
              <a:t>descricao</a:t>
            </a:r>
            <a:r>
              <a:rPr lang="pt-BR" b="1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pt-BR" b="1" dirty="0"/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pt-BR" b="1" dirty="0">
                <a:solidFill>
                  <a:srgbClr val="FF0000"/>
                </a:solidFill>
              </a:rPr>
              <a:t>	</a:t>
            </a:r>
            <a:r>
              <a:rPr lang="pt-BR" b="1" dirty="0" err="1">
                <a:solidFill>
                  <a:srgbClr val="FF0000"/>
                </a:solidFill>
              </a:rPr>
              <a:t>public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int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getCodigo</a:t>
            </a:r>
            <a:r>
              <a:rPr lang="pt-BR" b="1" dirty="0">
                <a:solidFill>
                  <a:srgbClr val="FF0000"/>
                </a:solidFill>
              </a:rPr>
              <a:t>(){</a:t>
            </a:r>
          </a:p>
          <a:p>
            <a:pPr>
              <a:lnSpc>
                <a:spcPct val="90000"/>
              </a:lnSpc>
              <a:buNone/>
            </a:pPr>
            <a:r>
              <a:rPr lang="pt-BR" b="1" dirty="0">
                <a:solidFill>
                  <a:srgbClr val="FF0000"/>
                </a:solidFill>
              </a:rPr>
              <a:t>		</a:t>
            </a:r>
            <a:r>
              <a:rPr lang="pt-BR" b="1" dirty="0" err="1">
                <a:solidFill>
                  <a:srgbClr val="FF0000"/>
                </a:solidFill>
              </a:rPr>
              <a:t>return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codigo</a:t>
            </a:r>
            <a:r>
              <a:rPr lang="pt-BR" b="1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pt-BR" b="1" dirty="0">
                <a:solidFill>
                  <a:srgbClr val="FF0000"/>
                </a:solidFill>
              </a:rPr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pt-BR" dirty="0"/>
              <a:t>// Fazer os </a:t>
            </a:r>
            <a:r>
              <a:rPr lang="pt-BR" dirty="0" err="1" smtClean="0"/>
              <a:t>getter´s</a:t>
            </a:r>
            <a:r>
              <a:rPr lang="pt-BR" dirty="0" smtClean="0"/>
              <a:t> </a:t>
            </a:r>
            <a:r>
              <a:rPr lang="pt-BR" dirty="0"/>
              <a:t>para marca e valor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</p:spTree>
    <p:extLst>
      <p:ext uri="{BB962C8B-B14F-4D97-AF65-F5344CB8AC3E}">
        <p14:creationId xmlns:p14="http://schemas.microsoft.com/office/powerpoint/2010/main" val="37788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MÉTODOS SETTER´S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530940" y="1482216"/>
            <a:ext cx="7908785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pt-BR" sz="3800" b="1" dirty="0" err="1"/>
              <a:t>class</a:t>
            </a:r>
            <a:r>
              <a:rPr lang="pt-BR" sz="3800" b="1" dirty="0"/>
              <a:t> Produto {</a:t>
            </a:r>
          </a:p>
          <a:p>
            <a:pPr>
              <a:lnSpc>
                <a:spcPct val="90000"/>
              </a:lnSpc>
              <a:buNone/>
            </a:pPr>
            <a:r>
              <a:rPr lang="pt-BR" dirty="0"/>
              <a:t>	</a:t>
            </a:r>
            <a:r>
              <a:rPr lang="pt-BR" dirty="0" smtClean="0"/>
              <a:t>// nossos atributos</a:t>
            </a:r>
            <a:endParaRPr lang="pt-BR" dirty="0"/>
          </a:p>
          <a:p>
            <a:pPr>
              <a:lnSpc>
                <a:spcPct val="90000"/>
              </a:lnSpc>
              <a:buNone/>
            </a:pPr>
            <a:r>
              <a:rPr lang="pt-BR" dirty="0"/>
              <a:t>	</a:t>
            </a:r>
            <a:r>
              <a:rPr lang="pt-BR" dirty="0" smtClean="0"/>
              <a:t>// métodos </a:t>
            </a:r>
            <a:r>
              <a:rPr lang="pt-BR" dirty="0" err="1" smtClean="0"/>
              <a:t>getter´s</a:t>
            </a:r>
            <a:endParaRPr lang="pt-BR" dirty="0"/>
          </a:p>
          <a:p>
            <a:pPr>
              <a:lnSpc>
                <a:spcPct val="90000"/>
              </a:lnSpc>
              <a:buNone/>
            </a:pPr>
            <a:r>
              <a:rPr lang="pt-BR" b="1" dirty="0"/>
              <a:t>	</a:t>
            </a: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err="1"/>
              <a:t>setDescricao</a:t>
            </a:r>
            <a:r>
              <a:rPr lang="pt-BR" b="1" dirty="0"/>
              <a:t>(</a:t>
            </a:r>
            <a:r>
              <a:rPr lang="pt-BR" b="1" dirty="0" err="1"/>
              <a:t>String</a:t>
            </a:r>
            <a:r>
              <a:rPr lang="pt-BR" b="1" dirty="0"/>
              <a:t> </a:t>
            </a:r>
            <a:r>
              <a:rPr lang="pt-BR" b="1" dirty="0" err="1"/>
              <a:t>pDescricao</a:t>
            </a:r>
            <a:r>
              <a:rPr lang="pt-BR" b="1" dirty="0"/>
              <a:t>){</a:t>
            </a:r>
          </a:p>
          <a:p>
            <a:pPr>
              <a:lnSpc>
                <a:spcPct val="90000"/>
              </a:lnSpc>
              <a:buNone/>
            </a:pPr>
            <a:r>
              <a:rPr lang="pt-BR" b="1" dirty="0"/>
              <a:t>		</a:t>
            </a:r>
            <a:r>
              <a:rPr lang="pt-BR" b="1" dirty="0" err="1"/>
              <a:t>descricao</a:t>
            </a:r>
            <a:r>
              <a:rPr lang="pt-BR" b="1" dirty="0"/>
              <a:t> = </a:t>
            </a:r>
            <a:r>
              <a:rPr lang="pt-BR" b="1" dirty="0" err="1"/>
              <a:t>pDescricao</a:t>
            </a:r>
            <a:r>
              <a:rPr lang="pt-BR" b="1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pt-BR" b="1" dirty="0"/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pt-BR" b="1" dirty="0">
                <a:solidFill>
                  <a:srgbClr val="FF0000"/>
                </a:solidFill>
              </a:rPr>
              <a:t>	</a:t>
            </a:r>
            <a:r>
              <a:rPr lang="pt-BR" b="1" dirty="0" err="1">
                <a:solidFill>
                  <a:srgbClr val="FF0000"/>
                </a:solidFill>
              </a:rPr>
              <a:t>public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void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setCodigo</a:t>
            </a:r>
            <a:r>
              <a:rPr lang="pt-BR" b="1" dirty="0">
                <a:solidFill>
                  <a:srgbClr val="FF0000"/>
                </a:solidFill>
              </a:rPr>
              <a:t>(</a:t>
            </a:r>
            <a:r>
              <a:rPr lang="pt-BR" b="1" dirty="0" err="1">
                <a:solidFill>
                  <a:srgbClr val="FF0000"/>
                </a:solidFill>
              </a:rPr>
              <a:t>int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pCodigo</a:t>
            </a:r>
            <a:r>
              <a:rPr lang="pt-BR" b="1" dirty="0">
                <a:solidFill>
                  <a:srgbClr val="FF0000"/>
                </a:solidFill>
              </a:rPr>
              <a:t>){</a:t>
            </a:r>
          </a:p>
          <a:p>
            <a:pPr>
              <a:lnSpc>
                <a:spcPct val="90000"/>
              </a:lnSpc>
              <a:buNone/>
            </a:pPr>
            <a:r>
              <a:rPr lang="pt-BR" b="1" dirty="0">
                <a:solidFill>
                  <a:srgbClr val="FF0000"/>
                </a:solidFill>
              </a:rPr>
              <a:t>		</a:t>
            </a:r>
            <a:r>
              <a:rPr lang="pt-BR" b="1" dirty="0" err="1">
                <a:solidFill>
                  <a:srgbClr val="FF0000"/>
                </a:solidFill>
              </a:rPr>
              <a:t>codigo</a:t>
            </a:r>
            <a:r>
              <a:rPr lang="pt-BR" b="1" dirty="0">
                <a:solidFill>
                  <a:srgbClr val="FF0000"/>
                </a:solidFill>
              </a:rPr>
              <a:t> = </a:t>
            </a:r>
            <a:r>
              <a:rPr lang="pt-BR" b="1" dirty="0" err="1">
                <a:solidFill>
                  <a:srgbClr val="FF0000"/>
                </a:solidFill>
              </a:rPr>
              <a:t>pCodigo</a:t>
            </a:r>
            <a:r>
              <a:rPr lang="pt-BR" b="1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pt-BR" b="1" dirty="0">
                <a:solidFill>
                  <a:srgbClr val="FF0000"/>
                </a:solidFill>
              </a:rPr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pt-BR" dirty="0"/>
              <a:t>// Fazer os </a:t>
            </a:r>
            <a:r>
              <a:rPr lang="pt-BR" dirty="0" err="1" smtClean="0"/>
              <a:t>setter´s</a:t>
            </a:r>
            <a:r>
              <a:rPr lang="pt-BR" dirty="0" smtClean="0"/>
              <a:t> </a:t>
            </a:r>
            <a:r>
              <a:rPr lang="pt-BR" dirty="0"/>
              <a:t>para marca e valor</a:t>
            </a:r>
          </a:p>
          <a:p>
            <a:pPr>
              <a:lnSpc>
                <a:spcPct val="90000"/>
              </a:lnSpc>
              <a:buNone/>
            </a:pPr>
            <a:r>
              <a:rPr lang="pt-BR" sz="3800" b="1" dirty="0"/>
              <a:t>}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</p:spTree>
    <p:extLst>
      <p:ext uri="{BB962C8B-B14F-4D97-AF65-F5344CB8AC3E}">
        <p14:creationId xmlns:p14="http://schemas.microsoft.com/office/powerpoint/2010/main" val="151512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MÉTODOS SETTER´S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3175" indent="11113">
              <a:lnSpc>
                <a:spcPct val="90000"/>
              </a:lnSpc>
              <a:buNone/>
            </a:pPr>
            <a:r>
              <a:rPr lang="pt-BR" dirty="0" smtClean="0"/>
              <a:t>Teste na classe </a:t>
            </a:r>
            <a:r>
              <a:rPr lang="pt-BR" dirty="0" err="1" smtClean="0"/>
              <a:t>ExerClass</a:t>
            </a:r>
            <a:r>
              <a:rPr lang="pt-BR" dirty="0" smtClean="0"/>
              <a:t>, os métodos </a:t>
            </a:r>
            <a:r>
              <a:rPr lang="pt-BR" dirty="0" err="1" smtClean="0"/>
              <a:t>setter´s</a:t>
            </a:r>
            <a:r>
              <a:rPr lang="pt-BR" dirty="0" smtClean="0"/>
              <a:t> criados anteriormente: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sp>
        <p:nvSpPr>
          <p:cNvPr id="2" name="Retângulo 1"/>
          <p:cNvSpPr/>
          <p:nvPr/>
        </p:nvSpPr>
        <p:spPr>
          <a:xfrm>
            <a:off x="501448" y="2492669"/>
            <a:ext cx="81118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800" dirty="0" smtClean="0"/>
              <a:t>Dentro do método </a:t>
            </a:r>
            <a:r>
              <a:rPr lang="pt-BR" sz="2800" dirty="0" err="1" smtClean="0"/>
              <a:t>main</a:t>
            </a:r>
            <a:r>
              <a:rPr lang="pt-BR" sz="2800" dirty="0" smtClean="0"/>
              <a:t>()</a:t>
            </a:r>
          </a:p>
          <a:p>
            <a:pPr>
              <a:lnSpc>
                <a:spcPct val="90000"/>
              </a:lnSpc>
              <a:buNone/>
            </a:pPr>
            <a:r>
              <a:rPr lang="pt-BR" sz="2800" dirty="0" smtClean="0"/>
              <a:t>Abaixo da seguinte linha, digite o que está em vermelho:</a:t>
            </a:r>
          </a:p>
          <a:p>
            <a:pPr>
              <a:lnSpc>
                <a:spcPct val="90000"/>
              </a:lnSpc>
              <a:buNone/>
            </a:pPr>
            <a:r>
              <a:rPr lang="pt-BR" sz="2800" b="1" dirty="0" smtClean="0"/>
              <a:t>Produto </a:t>
            </a:r>
            <a:r>
              <a:rPr lang="pt-BR" sz="2800" b="1" dirty="0" err="1" smtClean="0"/>
              <a:t>objProduto</a:t>
            </a:r>
            <a:r>
              <a:rPr lang="pt-BR" sz="2800" b="1" dirty="0" smtClean="0"/>
              <a:t> = new Produto();</a:t>
            </a:r>
          </a:p>
          <a:p>
            <a:pPr>
              <a:lnSpc>
                <a:spcPct val="90000"/>
              </a:lnSpc>
              <a:buNone/>
            </a:pPr>
            <a:endParaRPr lang="pt-BR" sz="28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sz="2800" dirty="0" err="1" smtClean="0">
                <a:solidFill>
                  <a:srgbClr val="FF0000"/>
                </a:solidFill>
              </a:rPr>
              <a:t>objProduto.setCodigo</a:t>
            </a:r>
            <a:r>
              <a:rPr lang="pt-BR" sz="2800" dirty="0" smtClean="0">
                <a:solidFill>
                  <a:srgbClr val="FF0000"/>
                </a:solidFill>
              </a:rPr>
              <a:t>(345);</a:t>
            </a:r>
          </a:p>
          <a:p>
            <a:pPr>
              <a:lnSpc>
                <a:spcPct val="90000"/>
              </a:lnSpc>
              <a:buNone/>
            </a:pPr>
            <a:r>
              <a:rPr lang="pt-BR" sz="2800" dirty="0" err="1" smtClean="0">
                <a:solidFill>
                  <a:srgbClr val="FF0000"/>
                </a:solidFill>
              </a:rPr>
              <a:t>objProduto.setDescricao</a:t>
            </a:r>
            <a:r>
              <a:rPr lang="pt-BR" sz="2800" dirty="0" smtClean="0">
                <a:solidFill>
                  <a:srgbClr val="FF0000"/>
                </a:solidFill>
              </a:rPr>
              <a:t>(“Churros”);</a:t>
            </a:r>
          </a:p>
          <a:p>
            <a:pPr>
              <a:lnSpc>
                <a:spcPct val="90000"/>
              </a:lnSpc>
              <a:buNone/>
            </a:pPr>
            <a:r>
              <a:rPr lang="pt-BR" sz="2800" dirty="0" err="1" smtClean="0">
                <a:solidFill>
                  <a:srgbClr val="FF0000"/>
                </a:solidFill>
              </a:rPr>
              <a:t>objProduto.setValor</a:t>
            </a:r>
            <a:r>
              <a:rPr lang="pt-BR" sz="2800" dirty="0" smtClean="0">
                <a:solidFill>
                  <a:srgbClr val="FF0000"/>
                </a:solidFill>
              </a:rPr>
              <a:t>(2.5);</a:t>
            </a:r>
          </a:p>
          <a:p>
            <a:pPr>
              <a:lnSpc>
                <a:spcPct val="90000"/>
              </a:lnSpc>
              <a:buNone/>
            </a:pPr>
            <a:r>
              <a:rPr lang="pt-BR" sz="2800" dirty="0" err="1" smtClean="0">
                <a:solidFill>
                  <a:srgbClr val="FF0000"/>
                </a:solidFill>
              </a:rPr>
              <a:t>objProduto.setMarca</a:t>
            </a:r>
            <a:r>
              <a:rPr lang="pt-BR" sz="2800" dirty="0" smtClean="0">
                <a:solidFill>
                  <a:srgbClr val="FF0000"/>
                </a:solidFill>
              </a:rPr>
              <a:t>(“</a:t>
            </a:r>
            <a:r>
              <a:rPr lang="pt-BR" sz="2800" dirty="0" err="1" smtClean="0">
                <a:solidFill>
                  <a:srgbClr val="FF0000"/>
                </a:solidFill>
              </a:rPr>
              <a:t>DietaJá</a:t>
            </a:r>
            <a:r>
              <a:rPr lang="pt-BR" sz="2800" dirty="0" smtClean="0">
                <a:solidFill>
                  <a:srgbClr val="FF0000"/>
                </a:solidFill>
              </a:rPr>
              <a:t>”);</a:t>
            </a:r>
          </a:p>
          <a:p>
            <a:pPr>
              <a:lnSpc>
                <a:spcPct val="90000"/>
              </a:lnSpc>
              <a:buNone/>
            </a:pP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5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IDE – INTEGRATED DEVELOPMENT ENVIRONMENT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88688"/>
            <a:ext cx="7908785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000" dirty="0" err="1">
                <a:latin typeface="Calibri" pitchFamily="34" charset="0"/>
              </a:rPr>
              <a:t>Integrated</a:t>
            </a:r>
            <a:r>
              <a:rPr lang="pt-BR" sz="2000" dirty="0">
                <a:latin typeface="Calibri" pitchFamily="34" charset="0"/>
              </a:rPr>
              <a:t> </a:t>
            </a:r>
            <a:r>
              <a:rPr lang="pt-BR" sz="2000" dirty="0" err="1">
                <a:latin typeface="Calibri" pitchFamily="34" charset="0"/>
              </a:rPr>
              <a:t>Development</a:t>
            </a:r>
            <a:r>
              <a:rPr lang="pt-BR" sz="2000" dirty="0">
                <a:latin typeface="Calibri" pitchFamily="34" charset="0"/>
              </a:rPr>
              <a:t> </a:t>
            </a:r>
            <a:r>
              <a:rPr lang="pt-BR" sz="2000" dirty="0" err="1">
                <a:latin typeface="Calibri" pitchFamily="34" charset="0"/>
              </a:rPr>
              <a:t>Environment</a:t>
            </a:r>
            <a:r>
              <a:rPr lang="pt-BR" sz="2000" dirty="0">
                <a:latin typeface="Calibri" pitchFamily="34" charset="0"/>
              </a:rPr>
              <a:t> (IDE) ou Ambiente Integrado de Desenvolvimento, é um programa de computador que reúne características e ferramentas de apoio ao desenvolvimento de software com o objetivo de agilizar este processo</a:t>
            </a:r>
          </a:p>
          <a:p>
            <a:pPr marL="0" indent="0" algn="just">
              <a:buNone/>
            </a:pPr>
            <a:endParaRPr lang="pt-BR" sz="2000" dirty="0">
              <a:latin typeface="Calibri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itchFamily="34" charset="0"/>
              </a:rPr>
              <a:t>Geralmente os </a:t>
            </a:r>
            <a:r>
              <a:rPr lang="pt-BR" sz="2000" dirty="0" err="1">
                <a:latin typeface="Calibri" pitchFamily="34" charset="0"/>
              </a:rPr>
              <a:t>IDEs</a:t>
            </a:r>
            <a:r>
              <a:rPr lang="pt-BR" sz="2000" dirty="0">
                <a:latin typeface="Calibri" pitchFamily="34" charset="0"/>
              </a:rPr>
              <a:t> facilitam a técnica de RAD (</a:t>
            </a:r>
            <a:r>
              <a:rPr lang="pt-BR" sz="2000" dirty="0" err="1">
                <a:latin typeface="Calibri" pitchFamily="34" charset="0"/>
              </a:rPr>
              <a:t>Rapid</a:t>
            </a:r>
            <a:r>
              <a:rPr lang="pt-BR" sz="2000" dirty="0">
                <a:latin typeface="Calibri" pitchFamily="34" charset="0"/>
              </a:rPr>
              <a:t> </a:t>
            </a:r>
            <a:r>
              <a:rPr lang="pt-BR" sz="2000" dirty="0" err="1">
                <a:latin typeface="Calibri" pitchFamily="34" charset="0"/>
              </a:rPr>
              <a:t>Application</a:t>
            </a:r>
            <a:r>
              <a:rPr lang="pt-BR" sz="2000" dirty="0">
                <a:latin typeface="Calibri" pitchFamily="34" charset="0"/>
              </a:rPr>
              <a:t> </a:t>
            </a:r>
            <a:r>
              <a:rPr lang="pt-BR" sz="2000" dirty="0" err="1">
                <a:latin typeface="Calibri" pitchFamily="34" charset="0"/>
              </a:rPr>
              <a:t>Development</a:t>
            </a:r>
            <a:r>
              <a:rPr lang="pt-BR" sz="2000" dirty="0">
                <a:latin typeface="Calibri" pitchFamily="34" charset="0"/>
              </a:rPr>
              <a:t>, ou "Desenvolvimento Rápido de Aplicativos"), que visa a maior produtividade dos desenvolvedores</a:t>
            </a:r>
          </a:p>
          <a:p>
            <a:pPr marL="0" indent="0" algn="just">
              <a:buNone/>
            </a:pPr>
            <a:r>
              <a:rPr lang="pt-BR" sz="2000" dirty="0">
                <a:latin typeface="Calibri" pitchFamily="34" charset="0"/>
              </a:rPr>
              <a:t>Exemplos de </a:t>
            </a:r>
            <a:r>
              <a:rPr lang="pt-BR" sz="2000" dirty="0" err="1">
                <a:latin typeface="Calibri" pitchFamily="34" charset="0"/>
              </a:rPr>
              <a:t>IDEs</a:t>
            </a:r>
            <a:r>
              <a:rPr lang="pt-BR" sz="2000" dirty="0">
                <a:latin typeface="Calibri" pitchFamily="34" charset="0"/>
              </a:rPr>
              <a:t> para desenvolvimento na plataforma Java: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alibri" pitchFamily="34" charset="0"/>
              </a:rPr>
              <a:t>Eclipse</a:t>
            </a:r>
          </a:p>
          <a:p>
            <a:pPr marL="457200" lvl="1" indent="0" algn="just">
              <a:buNone/>
            </a:pPr>
            <a:endParaRPr lang="en-US" sz="500" dirty="0">
              <a:latin typeface="Calibri" pitchFamily="34" charset="0"/>
            </a:endParaRPr>
          </a:p>
          <a:p>
            <a:pPr marL="457200" lvl="1" indent="0" algn="just">
              <a:buNone/>
            </a:pPr>
            <a:r>
              <a:rPr lang="en-US" sz="1800" dirty="0" err="1">
                <a:latin typeface="Calibri" pitchFamily="34" charset="0"/>
              </a:rPr>
              <a:t>NetBeans</a:t>
            </a:r>
            <a:endParaRPr lang="en-US" sz="1800" dirty="0">
              <a:latin typeface="Calibri" pitchFamily="34" charset="0"/>
            </a:endParaRPr>
          </a:p>
          <a:p>
            <a:pPr marL="457200" lvl="1" indent="0" algn="just">
              <a:buNone/>
            </a:pPr>
            <a:endParaRPr lang="en-US" sz="500" dirty="0">
              <a:latin typeface="Calibri" pitchFamily="34" charset="0"/>
            </a:endParaRPr>
          </a:p>
          <a:p>
            <a:pPr marL="457200" lvl="1" indent="0" algn="just">
              <a:buNone/>
            </a:pPr>
            <a:r>
              <a:rPr lang="en-US" sz="1800" dirty="0" err="1">
                <a:latin typeface="Calibri" pitchFamily="34" charset="0"/>
              </a:rPr>
              <a:t>JDeveloper</a:t>
            </a:r>
            <a:endParaRPr lang="en-US" sz="1800" dirty="0">
              <a:latin typeface="Calibri" pitchFamily="34" charset="0"/>
            </a:endParaRPr>
          </a:p>
          <a:p>
            <a:pPr marL="457200" lvl="1" indent="0" algn="just">
              <a:buNone/>
            </a:pPr>
            <a:endParaRPr lang="en-US" sz="500" dirty="0">
              <a:latin typeface="Calibri" pitchFamily="34" charset="0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alibri" pitchFamily="34" charset="0"/>
              </a:rPr>
              <a:t>IBM RAD (Rational Application Developer for </a:t>
            </a:r>
            <a:r>
              <a:rPr lang="en-US" sz="1800" dirty="0" err="1">
                <a:latin typeface="Calibri" pitchFamily="34" charset="0"/>
              </a:rPr>
              <a:t>WebSphere</a:t>
            </a:r>
            <a:r>
              <a:rPr lang="en-US" sz="1800" dirty="0">
                <a:latin typeface="Calibri" pitchFamily="34" charset="0"/>
              </a:rPr>
              <a:t> Software)</a:t>
            </a:r>
          </a:p>
          <a:p>
            <a:pPr marL="3175" indent="0">
              <a:lnSpc>
                <a:spcPct val="90000"/>
              </a:lnSpc>
              <a:buNone/>
            </a:pPr>
            <a:endParaRPr lang="pt-BR" dirty="0" smtClean="0"/>
          </a:p>
          <a:p>
            <a:pPr marL="0" indent="0" algn="just">
              <a:buNone/>
              <a:defRPr/>
            </a:pPr>
            <a:endParaRPr lang="pt-BR" dirty="0" err="1" smtClean="0"/>
          </a:p>
        </p:txBody>
      </p:sp>
      <p:pic>
        <p:nvPicPr>
          <p:cNvPr id="2050" name="Picture 2" descr="http://www-usr.inf.ufsm.br/~glunardi/elc117/images/eclipse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21" y="5924108"/>
            <a:ext cx="763689" cy="76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asters.com.br/wp-content/uploads/2013/03/netbeans-ide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561" y="5979269"/>
            <a:ext cx="817819" cy="73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bs.twimg.com/profile_images/1705003665/jdevLogo_128_400x400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88" y="5908971"/>
            <a:ext cx="853384" cy="85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odyburleson.com/wp-content/uploads/2013/05/ibm_rational_application_developer_icon_by_ricksoft-d4yfiut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703" y="5979269"/>
            <a:ext cx="736399" cy="73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08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IDE – INTEGRATED DEVELOPMENT ENVIRONMENT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88688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pt-BR" sz="2200" dirty="0"/>
              <a:t>Eclipse é um IDE desenvolvido em Java, seguindo o modelo open </a:t>
            </a:r>
            <a:r>
              <a:rPr lang="pt-BR" sz="2200" dirty="0" err="1"/>
              <a:t>source</a:t>
            </a:r>
            <a:r>
              <a:rPr lang="pt-BR" sz="2200" dirty="0"/>
              <a:t> de desenvolvimento de software</a:t>
            </a:r>
          </a:p>
          <a:p>
            <a:pPr marL="0" indent="0" algn="just">
              <a:buNone/>
              <a:defRPr/>
            </a:pPr>
            <a:r>
              <a:rPr lang="pt-BR" sz="2200" dirty="0"/>
              <a:t>O projeto Eclipse foi iniciado na IBM que desenvolveu a primeira versão do produto e doou-o como software livre para a comunidade</a:t>
            </a:r>
          </a:p>
          <a:p>
            <a:pPr marL="0" indent="0" algn="just">
              <a:buNone/>
              <a:defRPr/>
            </a:pPr>
            <a:r>
              <a:rPr lang="pt-BR" sz="2200" dirty="0"/>
              <a:t>O Eclipse possui como características marcantes o uso da SWT e não do Swing como biblioteca gráfica, a forte orientação ao desenvolvimento baseado em plug-ins e o amplo suporte ao desenvolvedor com centenas de plug-ins que procuram atender as diferentes necessidades de diferentes programadores</a:t>
            </a:r>
          </a:p>
          <a:p>
            <a:pPr marL="0" indent="0" algn="just">
              <a:buNone/>
              <a:defRPr/>
            </a:pPr>
            <a:r>
              <a:rPr lang="pt-BR" sz="2200" dirty="0"/>
              <a:t>Com o uso de </a:t>
            </a:r>
            <a:r>
              <a:rPr lang="pt-BR" sz="2200" dirty="0" err="1"/>
              <a:t>plugins</a:t>
            </a:r>
            <a:r>
              <a:rPr lang="pt-BR" sz="2200" dirty="0"/>
              <a:t>, pode ser usado não só para desenvolver em Java, mas também em C/C++, PHP, </a:t>
            </a:r>
            <a:r>
              <a:rPr lang="pt-BR" sz="2200" dirty="0" err="1"/>
              <a:t>ColdFusion</a:t>
            </a:r>
            <a:r>
              <a:rPr lang="pt-BR" sz="2200" dirty="0"/>
              <a:t> e até mesmo Python</a:t>
            </a:r>
          </a:p>
          <a:p>
            <a:pPr marL="3175" indent="0">
              <a:lnSpc>
                <a:spcPct val="90000"/>
              </a:lnSpc>
              <a:buNone/>
            </a:pPr>
            <a:endParaRPr lang="pt-BR" sz="2200" dirty="0" smtClean="0"/>
          </a:p>
          <a:p>
            <a:pPr marL="0" indent="0" algn="just">
              <a:buNone/>
              <a:defRPr/>
            </a:pPr>
            <a:endParaRPr lang="pt-BR" sz="2200" dirty="0" err="1" smtClean="0"/>
          </a:p>
        </p:txBody>
      </p:sp>
      <p:pic>
        <p:nvPicPr>
          <p:cNvPr id="2050" name="Picture 2" descr="http://www-usr.inf.ufsm.br/~glunardi/elc117/images/eclipse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985" y="782319"/>
            <a:ext cx="763689" cy="76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77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5867</TotalTime>
  <Words>1287</Words>
  <Application>Microsoft Office PowerPoint</Application>
  <PresentationFormat>Apresentação na tela (4:3)</PresentationFormat>
  <Paragraphs>300</Paragraphs>
  <Slides>47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47</vt:i4>
      </vt:variant>
    </vt:vector>
  </HeadingPairs>
  <TitlesOfParts>
    <vt:vector size="59" baseType="lpstr">
      <vt:lpstr>Arial</vt:lpstr>
      <vt:lpstr>Calibri</vt:lpstr>
      <vt:lpstr>Courier New</vt:lpstr>
      <vt:lpstr>Gotham-Bold</vt:lpstr>
      <vt:lpstr>Gotham-Book</vt:lpstr>
      <vt:lpstr>Square721 BT</vt:lpstr>
      <vt:lpstr>Wingdings</vt:lpstr>
      <vt:lpstr>Default Theme</vt:lpstr>
      <vt:lpstr>1_Personalizar design</vt:lpstr>
      <vt:lpstr>2_Personalizar design</vt:lpstr>
      <vt:lpstr>Black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Humberto Delgado de Sousa</cp:lastModifiedBy>
  <cp:revision>234</cp:revision>
  <dcterms:created xsi:type="dcterms:W3CDTF">2015-01-30T10:46:50Z</dcterms:created>
  <dcterms:modified xsi:type="dcterms:W3CDTF">2018-01-15T13:25:29Z</dcterms:modified>
</cp:coreProperties>
</file>