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49"/>
  </p:notesMasterIdLst>
  <p:sldIdLst>
    <p:sldId id="256" r:id="rId6"/>
    <p:sldId id="415" r:id="rId7"/>
    <p:sldId id="416" r:id="rId8"/>
    <p:sldId id="526" r:id="rId9"/>
    <p:sldId id="527" r:id="rId10"/>
    <p:sldId id="529" r:id="rId11"/>
    <p:sldId id="528" r:id="rId12"/>
    <p:sldId id="530" r:id="rId13"/>
    <p:sldId id="531" r:id="rId14"/>
    <p:sldId id="532" r:id="rId15"/>
    <p:sldId id="533" r:id="rId16"/>
    <p:sldId id="534" r:id="rId17"/>
    <p:sldId id="535" r:id="rId18"/>
    <p:sldId id="537" r:id="rId19"/>
    <p:sldId id="538" r:id="rId20"/>
    <p:sldId id="539" r:id="rId21"/>
    <p:sldId id="540" r:id="rId22"/>
    <p:sldId id="541" r:id="rId23"/>
    <p:sldId id="543" r:id="rId24"/>
    <p:sldId id="544" r:id="rId25"/>
    <p:sldId id="548" r:id="rId26"/>
    <p:sldId id="549" r:id="rId27"/>
    <p:sldId id="550" r:id="rId28"/>
    <p:sldId id="547" r:id="rId29"/>
    <p:sldId id="558" r:id="rId30"/>
    <p:sldId id="553" r:id="rId31"/>
    <p:sldId id="554" r:id="rId32"/>
    <p:sldId id="555" r:id="rId33"/>
    <p:sldId id="552" r:id="rId34"/>
    <p:sldId id="559" r:id="rId35"/>
    <p:sldId id="556" r:id="rId36"/>
    <p:sldId id="545" r:id="rId37"/>
    <p:sldId id="546" r:id="rId38"/>
    <p:sldId id="557" r:id="rId39"/>
    <p:sldId id="560" r:id="rId40"/>
    <p:sldId id="561" r:id="rId41"/>
    <p:sldId id="562" r:id="rId42"/>
    <p:sldId id="563" r:id="rId43"/>
    <p:sldId id="564" r:id="rId44"/>
    <p:sldId id="565" r:id="rId45"/>
    <p:sldId id="462" r:id="rId46"/>
    <p:sldId id="463" r:id="rId47"/>
    <p:sldId id="464" r:id="rId4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819" autoAdjust="0"/>
  </p:normalViewPr>
  <p:slideViewPr>
    <p:cSldViewPr snapToGrid="0" snapToObjects="1">
      <p:cViewPr varScale="1">
        <p:scale>
          <a:sx n="74" d="100"/>
          <a:sy n="74" d="100"/>
        </p:scale>
        <p:origin x="9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Lembrando</a:t>
            </a:r>
            <a:r>
              <a:rPr lang="pt-BR" baseline="0" dirty="0" smtClean="0"/>
              <a:t> que a boa prática manda que você faça um construtor cheio (com os atributos) e outro vazio, além dos </a:t>
            </a:r>
            <a:r>
              <a:rPr lang="pt-BR" baseline="0" dirty="0" err="1" smtClean="0"/>
              <a:t>setter´s</a:t>
            </a:r>
            <a:r>
              <a:rPr lang="pt-BR" baseline="0" dirty="0" smtClean="0"/>
              <a:t> já vistos anteriormente. Assim, quem for instanciar um objeto da sua classe poderá preencher os atributos de duas formas:</a:t>
            </a:r>
          </a:p>
          <a:p>
            <a:r>
              <a:rPr lang="pt-BR" baseline="0" dirty="0" smtClean="0"/>
              <a:t>	- diretamente quando instanciar o objeto, através do construtor.</a:t>
            </a:r>
          </a:p>
          <a:p>
            <a:r>
              <a:rPr lang="pt-BR" baseline="0" dirty="0" smtClean="0"/>
              <a:t>	- instanciar o objeto com construtor vazio e preencher os atributos através dos métodos </a:t>
            </a:r>
            <a:r>
              <a:rPr lang="pt-BR" baseline="0" dirty="0" err="1" smtClean="0"/>
              <a:t>setter´s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Observe isso nos dois próximos slides.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Preenchendo os atributos através do método</a:t>
            </a:r>
            <a:r>
              <a:rPr lang="pt-BR" baseline="0" dirty="0" smtClean="0"/>
              <a:t> construtor.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5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Preenchendo os atributos através</a:t>
            </a:r>
            <a:r>
              <a:rPr lang="pt-BR" baseline="0" dirty="0" smtClean="0"/>
              <a:t> dos </a:t>
            </a:r>
            <a:r>
              <a:rPr lang="pt-BR" baseline="0" dirty="0" err="1" smtClean="0"/>
              <a:t>setter´s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99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Repare que devemos começar pelas</a:t>
            </a:r>
            <a:r>
              <a:rPr lang="pt-BR" baseline="0" dirty="0" smtClean="0"/>
              <a:t> classes que não possuem atributo de referência, ou seja, são classes independentes de outras classes existentes no diagrama de classes.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87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 primeiro destaque em</a:t>
            </a:r>
            <a:r>
              <a:rPr lang="pt-BR" baseline="0" dirty="0" smtClean="0"/>
              <a:t> vermelho, estamos instanciando um objeto Cliente e a seguir estamos preenchendo os dados do Cliente, com exceção ao Endereço (que é um tipo de dado de referência). No segundo retângulo vermelho, estamos instanciando um objeto Endereço e na última linha, estamos atribuindo o objeto </a:t>
            </a:r>
            <a:r>
              <a:rPr lang="pt-BR" baseline="0" dirty="0" err="1" smtClean="0"/>
              <a:t>Endereco</a:t>
            </a:r>
            <a:r>
              <a:rPr lang="pt-BR" baseline="0" dirty="0" smtClean="0"/>
              <a:t> (e) para o objeto Cliente (c).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95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 a exibição dos dados de um atributo de referência (</a:t>
            </a:r>
            <a:r>
              <a:rPr lang="pt-BR" dirty="0" err="1" smtClean="0"/>
              <a:t>Endereco</a:t>
            </a:r>
            <a:r>
              <a:rPr lang="pt-BR" dirty="0" smtClean="0"/>
              <a:t>) devemos apontar para</a:t>
            </a:r>
            <a:r>
              <a:rPr lang="pt-BR" baseline="0" dirty="0" smtClean="0"/>
              <a:t> o método que irá exibir o dado de um atributo. Ou seja:</a:t>
            </a:r>
          </a:p>
          <a:p>
            <a:endParaRPr lang="pt-BR" baseline="0" dirty="0" smtClean="0"/>
          </a:p>
          <a:p>
            <a:r>
              <a:rPr lang="pt-BR" baseline="0" dirty="0" smtClean="0"/>
              <a:t>É errado:</a:t>
            </a:r>
          </a:p>
          <a:p>
            <a:r>
              <a:rPr lang="pt-BR" sz="1200" dirty="0" err="1" smtClean="0"/>
              <a:t>JOptionPane.showMessageDialog</a:t>
            </a:r>
            <a:r>
              <a:rPr lang="pt-BR" sz="1200" dirty="0" smtClean="0"/>
              <a:t>(</a:t>
            </a:r>
            <a:r>
              <a:rPr lang="pt-BR" sz="1200" dirty="0" err="1" smtClean="0"/>
              <a:t>c.getEndereco</a:t>
            </a:r>
            <a:r>
              <a:rPr lang="pt-BR" sz="1200" dirty="0" smtClean="0"/>
              <a:t>()); -&gt; esta</a:t>
            </a:r>
            <a:r>
              <a:rPr lang="pt-BR" sz="1200" baseline="0" dirty="0" smtClean="0"/>
              <a:t> linha irá exibir apenas o endereço de memória do objeto referente a classe </a:t>
            </a:r>
            <a:r>
              <a:rPr lang="pt-BR" sz="1200" baseline="0" dirty="0" err="1" smtClean="0"/>
              <a:t>Endereco</a:t>
            </a:r>
            <a:r>
              <a:rPr lang="pt-BR" sz="1200" baseline="0" dirty="0" smtClean="0"/>
              <a:t>.</a:t>
            </a:r>
          </a:p>
          <a:p>
            <a:r>
              <a:rPr lang="pt-BR" sz="1200" baseline="0" dirty="0" smtClean="0"/>
              <a:t>É correto:</a:t>
            </a:r>
          </a:p>
          <a:p>
            <a:r>
              <a:rPr lang="pt-BR" sz="1200" dirty="0" err="1" smtClean="0"/>
              <a:t>JOptionPane.showMessageDialog</a:t>
            </a:r>
            <a:r>
              <a:rPr lang="pt-BR" sz="1200" dirty="0" smtClean="0"/>
              <a:t>(</a:t>
            </a:r>
            <a:r>
              <a:rPr lang="pt-BR" sz="1200" dirty="0" err="1" smtClean="0"/>
              <a:t>c.getEndereco</a:t>
            </a:r>
            <a:r>
              <a:rPr lang="pt-BR" sz="1200" dirty="0" smtClean="0"/>
              <a:t>().</a:t>
            </a:r>
            <a:r>
              <a:rPr lang="pt-BR" sz="1200" dirty="0" err="1" smtClean="0"/>
              <a:t>getBairro</a:t>
            </a:r>
            <a:r>
              <a:rPr lang="pt-BR" sz="1200" dirty="0" smtClean="0"/>
              <a:t>());</a:t>
            </a:r>
          </a:p>
          <a:p>
            <a:r>
              <a:rPr lang="pt-BR" sz="1200" dirty="0" err="1" smtClean="0"/>
              <a:t>JOptionPane.showMessageDialog</a:t>
            </a:r>
            <a:r>
              <a:rPr lang="pt-BR" sz="1200" dirty="0" smtClean="0"/>
              <a:t>(</a:t>
            </a:r>
            <a:r>
              <a:rPr lang="pt-BR" sz="1200" dirty="0" err="1" smtClean="0"/>
              <a:t>c.getEndereco</a:t>
            </a:r>
            <a:r>
              <a:rPr lang="pt-BR" sz="1200" dirty="0" smtClean="0"/>
              <a:t>().</a:t>
            </a:r>
            <a:r>
              <a:rPr lang="pt-BR" sz="1200" dirty="0" err="1" smtClean="0"/>
              <a:t>getCidade</a:t>
            </a:r>
            <a:r>
              <a:rPr lang="pt-BR" sz="1200" dirty="0" smtClean="0"/>
              <a:t>());</a:t>
            </a:r>
          </a:p>
          <a:p>
            <a:r>
              <a:rPr lang="pt-BR" sz="1200" dirty="0" smtClean="0"/>
              <a:t>E </a:t>
            </a:r>
            <a:r>
              <a:rPr lang="pt-BR" sz="1200" smtClean="0"/>
              <a:t>assim sucessivamente....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1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Slide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 smtClean="0"/>
              <a:t>Nome do curso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ATRIBUTOS DE REFERÊNCIA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78756"/>
            <a:ext cx="9067800" cy="677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242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ATRIBUTOS DE REFERÊNCIA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78757"/>
            <a:ext cx="9144001" cy="6715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4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ATRIBUTOS DE REFERÊNCIA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5" y="39378"/>
            <a:ext cx="9099755" cy="651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001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ATRIBUTO DE REFERÊNCIA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052619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pt-BR" sz="2400" dirty="0" smtClean="0"/>
              <a:t>Seguindo na classe de Teste, para exibir um dado do Cliente: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pt-BR" sz="2400" dirty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pt-BR" sz="2400" dirty="0" err="1" smtClean="0"/>
              <a:t>JOptionPane.showMessageDialog</a:t>
            </a:r>
            <a:r>
              <a:rPr lang="pt-BR" sz="2400" dirty="0" smtClean="0"/>
              <a:t>(</a:t>
            </a:r>
            <a:r>
              <a:rPr lang="pt-BR" sz="2400" dirty="0" err="1"/>
              <a:t>c</a:t>
            </a:r>
            <a:r>
              <a:rPr lang="pt-BR" sz="2400" dirty="0" err="1" smtClean="0"/>
              <a:t>.getNome</a:t>
            </a:r>
            <a:r>
              <a:rPr lang="pt-BR" sz="2400" dirty="0" smtClean="0"/>
              <a:t>());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pt-BR" sz="2400" dirty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pt-BR" sz="2400" dirty="0" smtClean="0"/>
              <a:t>Para exibir um dado do </a:t>
            </a:r>
            <a:r>
              <a:rPr lang="pt-BR" sz="2400" dirty="0" err="1" smtClean="0"/>
              <a:t>Endereco</a:t>
            </a:r>
            <a:r>
              <a:rPr lang="pt-BR" sz="2400" dirty="0" smtClean="0"/>
              <a:t> do Cliente: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pt-BR" sz="2400" dirty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pt-BR" sz="2400" dirty="0" err="1" smtClean="0"/>
              <a:t>JOptionPane.showMessageDialog</a:t>
            </a:r>
            <a:r>
              <a:rPr lang="pt-BR" sz="2400" dirty="0" smtClean="0"/>
              <a:t>(</a:t>
            </a:r>
            <a:r>
              <a:rPr lang="pt-BR" sz="2400" dirty="0" err="1"/>
              <a:t>c</a:t>
            </a:r>
            <a:r>
              <a:rPr lang="pt-BR" sz="2400" dirty="0" err="1" smtClean="0"/>
              <a:t>.getEndereco</a:t>
            </a:r>
            <a:r>
              <a:rPr lang="pt-BR" sz="2400" dirty="0" smtClean="0"/>
              <a:t>().</a:t>
            </a:r>
            <a:r>
              <a:rPr lang="pt-BR" sz="2400" dirty="0" err="1" smtClean="0"/>
              <a:t>getBairro</a:t>
            </a:r>
            <a:r>
              <a:rPr lang="pt-BR" sz="2400" dirty="0" smtClean="0"/>
              <a:t>());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pt-B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2332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PACOTES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Um mecanismo de propósito geral para organizar elementos em grupos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Um elemento do modelo que pode conter outros elementos do modelo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O pacote pode ser usado:</a:t>
            </a:r>
          </a:p>
          <a:p>
            <a:pPr marL="457200" lvl="1" indent="0">
              <a:buNone/>
            </a:pPr>
            <a:endParaRPr lang="pt-BR" sz="300" dirty="0"/>
          </a:p>
          <a:p>
            <a:pPr marL="457200" lvl="1" indent="0">
              <a:buNone/>
            </a:pPr>
            <a:r>
              <a:rPr lang="pt-BR" sz="1800" dirty="0"/>
              <a:t>Para organizar o modelo em desenvolvimento</a:t>
            </a:r>
          </a:p>
          <a:p>
            <a:pPr marL="457200" lvl="1" indent="0">
              <a:buNone/>
            </a:pPr>
            <a:endParaRPr lang="pt-BR" sz="300" dirty="0"/>
          </a:p>
          <a:p>
            <a:pPr marL="457200" lvl="1" indent="0">
              <a:buNone/>
            </a:pPr>
            <a:r>
              <a:rPr lang="pt-BR" sz="1800" dirty="0"/>
              <a:t>Como uma unidade de gerenciamento de configuração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Representação Gráfica:</a:t>
            </a:r>
          </a:p>
          <a:p>
            <a:pPr marL="0" indent="0" algn="just">
              <a:buNone/>
              <a:defRPr/>
            </a:pPr>
            <a:endParaRPr lang="pt-BR" sz="1600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33534" y="4561956"/>
            <a:ext cx="3067292" cy="198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9345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PACOTES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Um pacote pode conter classes e outros pacotes</a:t>
            </a:r>
          </a:p>
          <a:p>
            <a:pPr marL="457200" lvl="1" indent="0">
              <a:buNone/>
            </a:pPr>
            <a:r>
              <a:rPr lang="pt-BR" dirty="0"/>
              <a:t>O pacote </a:t>
            </a:r>
            <a:r>
              <a:rPr lang="pt-BR" i="1" dirty="0"/>
              <a:t>Universidade </a:t>
            </a:r>
            <a:r>
              <a:rPr lang="pt-BR" dirty="0"/>
              <a:t>contém um pacote e três classes</a:t>
            </a:r>
          </a:p>
          <a:p>
            <a:pPr marL="0" indent="0" algn="just">
              <a:buNone/>
              <a:defRPr/>
            </a:pPr>
            <a:endParaRPr lang="pt-BR" sz="1600" b="1" dirty="0" smtClean="0"/>
          </a:p>
        </p:txBody>
      </p:sp>
      <p:sp>
        <p:nvSpPr>
          <p:cNvPr id="13" name="AutoShape 33"/>
          <p:cNvSpPr>
            <a:spLocks/>
          </p:cNvSpPr>
          <p:nvPr/>
        </p:nvSpPr>
        <p:spPr bwMode="auto">
          <a:xfrm>
            <a:off x="3691897" y="3722436"/>
            <a:ext cx="533400" cy="2552700"/>
          </a:xfrm>
          <a:prstGeom prst="leftBrace">
            <a:avLst>
              <a:gd name="adj1" fmla="val 57118"/>
              <a:gd name="adj2" fmla="val 50000"/>
            </a:avLst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lIns="107950" tIns="53975" rIns="107950" bIns="53975" anchor="ctr"/>
          <a:lstStyle/>
          <a:p>
            <a:endParaRPr lang="pt-BR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1111" y="3836737"/>
            <a:ext cx="2606933" cy="1690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6279" y="3193795"/>
            <a:ext cx="374332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3671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PACOTES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/>
              <a:t>Além das classes, o Java provê um recurso adicional que ajuda a modularidade: o uso de pacotes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Pacotes permitem a criação de espaços de nomes, além de mecanismos de controle de acesso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Pacotes são tipicamente implementados como diretórios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Os arquivos das classes pertencentes ao pacote devem ficar em seu diretório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Hierarquias de pacotes são construídas através de hierarquias de diretórios</a:t>
            </a:r>
          </a:p>
          <a:p>
            <a:pPr marL="0" indent="0" algn="just">
              <a:buNone/>
              <a:defRPr/>
            </a:pPr>
            <a:endParaRPr lang="pt-B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21928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PACOTES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/>
              <a:t>“Empacotando” uma Classe:</a:t>
            </a:r>
          </a:p>
          <a:p>
            <a:pPr marL="457200" lvl="1" indent="0" algn="just">
              <a:buNone/>
            </a:pPr>
            <a:r>
              <a:rPr lang="pt-BR" sz="1800" dirty="0"/>
              <a:t>Para declararmos uma classe como pertencente a um pacote, devemos:</a:t>
            </a:r>
          </a:p>
          <a:p>
            <a:pPr marL="914400" lvl="2" indent="0" algn="just">
              <a:buNone/>
            </a:pPr>
            <a:r>
              <a:rPr lang="pt-BR" sz="1600" dirty="0"/>
              <a:t>declará-la em um arquivo dentro do diretório que representa o pacote</a:t>
            </a:r>
          </a:p>
          <a:p>
            <a:pPr marL="914400" lvl="2" indent="0" algn="just">
              <a:buNone/>
            </a:pPr>
            <a:r>
              <a:rPr lang="pt-BR" sz="1600" dirty="0"/>
              <a:t>declarar, na primeira linha do arquivo, que a classe pertence ao pacote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Importação de Pacotes:</a:t>
            </a:r>
          </a:p>
          <a:p>
            <a:pPr marL="457200" lvl="1" indent="0" algn="just">
              <a:buNone/>
            </a:pPr>
            <a:r>
              <a:rPr lang="pt-BR" sz="1800" dirty="0"/>
              <a:t>Podemos usar o nome simples (não qualificado) de uma classe que pertença a um pacote se importarmos a classe</a:t>
            </a:r>
          </a:p>
          <a:p>
            <a:pPr marL="0" indent="0" algn="just">
              <a:buNone/>
            </a:pPr>
            <a:endParaRPr lang="pt-BR" sz="2000" dirty="0"/>
          </a:p>
          <a:p>
            <a:pPr marL="457200" lvl="1" indent="0" algn="just">
              <a:buNone/>
            </a:pPr>
            <a:r>
              <a:rPr lang="pt-BR" sz="1800" dirty="0"/>
              <a:t>A importação de uma classe (ou classes de um pacote) pode ser feita no início do arquivo, após a declaração do pacote (se houver)</a:t>
            </a:r>
          </a:p>
          <a:p>
            <a:pPr marL="0" indent="0" algn="just">
              <a:buNone/>
            </a:pPr>
            <a:endParaRPr lang="pt-BR" sz="2000" dirty="0"/>
          </a:p>
          <a:p>
            <a:pPr marL="457200" lvl="1" indent="0" algn="just">
              <a:buNone/>
            </a:pPr>
            <a:r>
              <a:rPr lang="pt-BR" sz="1800" dirty="0"/>
              <a:t>As classes do pacote padrão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java.lang</a:t>
            </a:r>
            <a:r>
              <a:rPr lang="pt-BR" sz="1800" dirty="0"/>
              <a:t> não precisam ser importadas (Ex.: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800" dirty="0"/>
              <a:t>)</a:t>
            </a:r>
          </a:p>
          <a:p>
            <a:pPr marL="0" indent="0" algn="just">
              <a:buNone/>
              <a:defRPr/>
            </a:pPr>
            <a:endParaRPr lang="pt-BR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329630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PACOTES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4828618" y="5189690"/>
            <a:ext cx="7223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7200" dirty="0">
                <a:solidFill>
                  <a:srgbClr val="FF0000"/>
                </a:solidFill>
              </a:rPr>
              <a:t>=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36" y="1357505"/>
            <a:ext cx="7462662" cy="3041763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19" y="5174807"/>
            <a:ext cx="3586337" cy="114819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021" y="4585945"/>
            <a:ext cx="1801142" cy="200392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0356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PACOTES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3507249" y="1737331"/>
            <a:ext cx="5183956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pt-BR" sz="14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package</a:t>
            </a:r>
            <a:r>
              <a:rPr lang="pt-BR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br.com.fiap.tds.ltp.aulapacote.pacote1</a:t>
            </a:r>
            <a:r>
              <a:rPr lang="pt-BR" sz="1400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3472324" y="5005994"/>
            <a:ext cx="521888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pt-BR" sz="14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package</a:t>
            </a:r>
            <a:r>
              <a:rPr lang="pt-BR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br.com.fiap.tds.ltp.aulapacote.pacote2</a:t>
            </a:r>
            <a:r>
              <a:rPr lang="pt-BR" sz="1400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98" y="4401528"/>
            <a:ext cx="3024336" cy="225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69" y="1233176"/>
            <a:ext cx="3024336" cy="225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794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9"/>
          <p:cNvSpPr txBox="1"/>
          <p:nvPr/>
        </p:nvSpPr>
        <p:spPr>
          <a:xfrm>
            <a:off x="1051006" y="1994605"/>
            <a:ext cx="7041988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smtClean="0">
                <a:solidFill>
                  <a:srgbClr val="FFFFFF"/>
                </a:solidFill>
                <a:latin typeface="Gotham-Bold"/>
                <a:cs typeface="Gotham-Bold"/>
              </a:rPr>
              <a:t>6. </a:t>
            </a:r>
            <a:r>
              <a:rPr lang="en-US" sz="5400" dirty="0" smtClean="0">
                <a:solidFill>
                  <a:srgbClr val="FFFFFF"/>
                </a:solidFill>
                <a:latin typeface="Gotham-Bold"/>
                <a:cs typeface="Gotham-Bold"/>
              </a:rPr>
              <a:t>CONSTRUTORES E ATRIBUTOS DE REFERÊNCIA</a:t>
            </a:r>
            <a:endParaRPr lang="en-US" sz="5400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</p:spTree>
    <p:extLst>
      <p:ext uri="{BB962C8B-B14F-4D97-AF65-F5344CB8AC3E}">
        <p14:creationId xmlns:p14="http://schemas.microsoft.com/office/powerpoint/2010/main" val="221973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TIPOS PRIMITIVOS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14948"/>
            <a:ext cx="7908785" cy="452596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pt-BR" dirty="0"/>
              <a:t>A linguagem Java oferece diversos tipos de dados com os quais podemos trabalhar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Há basicamente duas categorias em que se encaixam os tipos de dados:</a:t>
            </a:r>
          </a:p>
          <a:p>
            <a:pPr marL="0" indent="0" algn="just">
              <a:buNone/>
            </a:pPr>
            <a:endParaRPr lang="pt-BR" dirty="0"/>
          </a:p>
          <a:p>
            <a:pPr marL="457200" lvl="1" indent="0" algn="just">
              <a:buNone/>
            </a:pPr>
            <a:r>
              <a:rPr lang="pt-BR" dirty="0"/>
              <a:t>Tipos Primitivos – Correspondem aos tipos de dados mais básicos e usuais, ou seja, que possuem uma maior frequência de utilização</a:t>
            </a:r>
          </a:p>
          <a:p>
            <a:pPr marL="914400" lvl="2" indent="0" algn="just">
              <a:buNone/>
            </a:pPr>
            <a:r>
              <a:rPr lang="pt-BR" dirty="0"/>
              <a:t>Ex. </a:t>
            </a:r>
            <a:r>
              <a:rPr lang="pt-BR" dirty="0" err="1"/>
              <a:t>int</a:t>
            </a:r>
            <a:r>
              <a:rPr lang="pt-BR" dirty="0"/>
              <a:t>, </a:t>
            </a:r>
            <a:r>
              <a:rPr lang="pt-BR" dirty="0" err="1"/>
              <a:t>boolean</a:t>
            </a:r>
            <a:r>
              <a:rPr lang="pt-BR" dirty="0"/>
              <a:t>, </a:t>
            </a:r>
            <a:r>
              <a:rPr lang="pt-BR" dirty="0" err="1"/>
              <a:t>double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457200" lvl="1" indent="0" algn="just">
              <a:buNone/>
            </a:pPr>
            <a:r>
              <a:rPr lang="pt-BR" dirty="0"/>
              <a:t>Tipos por Referência – Consistem em </a:t>
            </a:r>
            <a:r>
              <a:rPr lang="pt-BR" dirty="0" err="1"/>
              <a:t>arrays</a:t>
            </a:r>
            <a:r>
              <a:rPr lang="pt-BR" dirty="0"/>
              <a:t>(vetores, matrizes), classes e interfaces</a:t>
            </a:r>
          </a:p>
          <a:p>
            <a:pPr marL="914400" lvl="2" indent="0" algn="just">
              <a:buNone/>
            </a:pPr>
            <a:r>
              <a:rPr lang="pt-BR" dirty="0"/>
              <a:t>Ex. </a:t>
            </a:r>
            <a:r>
              <a:rPr lang="pt-BR" dirty="0" err="1"/>
              <a:t>String</a:t>
            </a:r>
            <a:r>
              <a:rPr lang="pt-BR" dirty="0"/>
              <a:t>, Casa, Carro, </a:t>
            </a:r>
            <a:r>
              <a:rPr lang="pt-BR" dirty="0" err="1"/>
              <a:t>ContratoAluguel</a:t>
            </a:r>
            <a:endParaRPr lang="pt-BR" dirty="0"/>
          </a:p>
          <a:p>
            <a:pPr marL="0" indent="0" algn="just">
              <a:buNone/>
              <a:defRPr/>
            </a:pPr>
            <a:endParaRPr lang="pt-B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04537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TIPOS PRIMITIVOS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  <a:defRPr/>
            </a:pPr>
            <a:r>
              <a:rPr lang="pt-BR" dirty="0">
                <a:latin typeface="Calibri" pitchFamily="34" charset="0"/>
              </a:rPr>
              <a:t>Java tem 8 tipos primitivos, agrupados em 4 categorias:</a:t>
            </a:r>
          </a:p>
          <a:p>
            <a:pPr algn="just">
              <a:defRPr/>
            </a:pPr>
            <a:endParaRPr lang="pt-BR" dirty="0">
              <a:latin typeface="Calibri" pitchFamily="34" charset="0"/>
            </a:endParaRPr>
          </a:p>
          <a:p>
            <a:pPr lvl="1" algn="just">
              <a:defRPr/>
            </a:pPr>
            <a:r>
              <a:rPr lang="pt-BR" b="1" dirty="0">
                <a:latin typeface="Calibri" pitchFamily="34" charset="0"/>
              </a:rPr>
              <a:t>Lógico</a:t>
            </a:r>
            <a:r>
              <a:rPr lang="pt-BR" dirty="0">
                <a:latin typeface="Calibri" pitchFamily="34" charset="0"/>
              </a:rPr>
              <a:t>: </a:t>
            </a:r>
            <a:r>
              <a:rPr lang="pt-BR" dirty="0" err="1">
                <a:latin typeface="Calibri" pitchFamily="34" charset="0"/>
              </a:rPr>
              <a:t>boolean</a:t>
            </a:r>
            <a:r>
              <a:rPr lang="pt-BR" dirty="0">
                <a:latin typeface="Calibri" pitchFamily="34" charset="0"/>
              </a:rPr>
              <a:t> (8 bits, </a:t>
            </a:r>
            <a:r>
              <a:rPr lang="pt-BR" b="1" dirty="0">
                <a:solidFill>
                  <a:schemeClr val="dk1"/>
                </a:solidFill>
                <a:latin typeface="Symbol" pitchFamily="18" charset="2"/>
              </a:rPr>
              <a:t>» </a:t>
            </a:r>
            <a:r>
              <a:rPr lang="pt-BR" sz="1800" dirty="0">
                <a:solidFill>
                  <a:schemeClr val="dk1"/>
                </a:solidFill>
              </a:rPr>
              <a:t>1</a:t>
            </a:r>
            <a:r>
              <a:rPr lang="pt-BR" dirty="0">
                <a:latin typeface="Calibri" pitchFamily="34" charset="0"/>
              </a:rPr>
              <a:t> )</a:t>
            </a:r>
          </a:p>
          <a:p>
            <a:pPr lvl="1" algn="just">
              <a:defRPr/>
            </a:pPr>
            <a:endParaRPr lang="pt-BR" dirty="0">
              <a:latin typeface="Calibri" pitchFamily="34" charset="0"/>
            </a:endParaRPr>
          </a:p>
          <a:p>
            <a:pPr lvl="1" algn="just">
              <a:defRPr/>
            </a:pPr>
            <a:r>
              <a:rPr lang="pt-BR" b="1" dirty="0">
                <a:latin typeface="Calibri" pitchFamily="34" charset="0"/>
              </a:rPr>
              <a:t>Texto</a:t>
            </a:r>
            <a:r>
              <a:rPr lang="pt-BR" dirty="0">
                <a:latin typeface="Calibri" pitchFamily="34" charset="0"/>
              </a:rPr>
              <a:t>: char (16 bits)</a:t>
            </a:r>
          </a:p>
          <a:p>
            <a:pPr algn="just">
              <a:defRPr/>
            </a:pPr>
            <a:endParaRPr lang="pt-BR" dirty="0">
              <a:latin typeface="Calibri" pitchFamily="34" charset="0"/>
            </a:endParaRPr>
          </a:p>
          <a:p>
            <a:pPr lvl="1" algn="just">
              <a:defRPr/>
            </a:pPr>
            <a:r>
              <a:rPr lang="pt-BR" b="1" dirty="0">
                <a:latin typeface="Calibri" pitchFamily="34" charset="0"/>
              </a:rPr>
              <a:t>Inteiro</a:t>
            </a:r>
            <a:r>
              <a:rPr lang="pt-BR" dirty="0">
                <a:latin typeface="Calibri" pitchFamily="34" charset="0"/>
              </a:rPr>
              <a:t>: byte(8 bits), short (16 bits), </a:t>
            </a:r>
            <a:r>
              <a:rPr lang="pt-BR" dirty="0" err="1">
                <a:latin typeface="Calibri" pitchFamily="34" charset="0"/>
              </a:rPr>
              <a:t>int</a:t>
            </a:r>
            <a:r>
              <a:rPr lang="pt-BR" dirty="0">
                <a:latin typeface="Calibri" pitchFamily="34" charset="0"/>
              </a:rPr>
              <a:t> (32 bits), </a:t>
            </a:r>
            <a:r>
              <a:rPr lang="pt-BR" dirty="0" err="1">
                <a:latin typeface="Calibri" pitchFamily="34" charset="0"/>
              </a:rPr>
              <a:t>long</a:t>
            </a:r>
            <a:r>
              <a:rPr lang="pt-BR" dirty="0">
                <a:latin typeface="Calibri" pitchFamily="34" charset="0"/>
              </a:rPr>
              <a:t> (64 bits)</a:t>
            </a:r>
          </a:p>
          <a:p>
            <a:pPr algn="just">
              <a:defRPr/>
            </a:pPr>
            <a:endParaRPr lang="pt-BR" dirty="0">
              <a:latin typeface="Calibri" pitchFamily="34" charset="0"/>
            </a:endParaRPr>
          </a:p>
          <a:p>
            <a:pPr lvl="1" algn="just">
              <a:defRPr/>
            </a:pPr>
            <a:r>
              <a:rPr lang="pt-BR" b="1" dirty="0">
                <a:latin typeface="Calibri" pitchFamily="34" charset="0"/>
              </a:rPr>
              <a:t>Ponto Flutuante</a:t>
            </a:r>
            <a:r>
              <a:rPr lang="pt-BR" dirty="0">
                <a:latin typeface="Calibri" pitchFamily="34" charset="0"/>
              </a:rPr>
              <a:t>: </a:t>
            </a:r>
            <a:r>
              <a:rPr lang="pt-BR" dirty="0" err="1">
                <a:latin typeface="Calibri" pitchFamily="34" charset="0"/>
              </a:rPr>
              <a:t>double</a:t>
            </a:r>
            <a:r>
              <a:rPr lang="pt-BR" dirty="0">
                <a:latin typeface="Calibri" pitchFamily="34" charset="0"/>
              </a:rPr>
              <a:t> (64 bits), </a:t>
            </a:r>
            <a:r>
              <a:rPr lang="pt-BR" dirty="0" err="1">
                <a:latin typeface="Calibri" pitchFamily="34" charset="0"/>
              </a:rPr>
              <a:t>float</a:t>
            </a:r>
            <a:r>
              <a:rPr lang="pt-BR" dirty="0">
                <a:latin typeface="Calibri" pitchFamily="34" charset="0"/>
              </a:rPr>
              <a:t> (32 bits)</a:t>
            </a:r>
          </a:p>
          <a:p>
            <a:pPr marL="0" indent="0" algn="just">
              <a:buNone/>
              <a:defRPr/>
            </a:pPr>
            <a:endParaRPr lang="pt-B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33162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TIPOS DE DADOS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pt-BR" dirty="0" smtClean="0"/>
              <a:t>Primitivas</a:t>
            </a:r>
            <a:r>
              <a:rPr lang="pt-BR" dirty="0"/>
              <a:t>: valores simples, incorporados a linguagem:</a:t>
            </a:r>
          </a:p>
          <a:p>
            <a:pPr lvl="2"/>
            <a:r>
              <a:rPr lang="pt-BR" dirty="0"/>
              <a:t>byte		short		</a:t>
            </a:r>
            <a:r>
              <a:rPr lang="pt-BR" dirty="0" err="1"/>
              <a:t>int</a:t>
            </a:r>
            <a:r>
              <a:rPr lang="pt-BR" dirty="0"/>
              <a:t>		</a:t>
            </a:r>
            <a:r>
              <a:rPr lang="pt-BR" dirty="0" err="1"/>
              <a:t>long</a:t>
            </a:r>
            <a:endParaRPr lang="pt-BR" dirty="0"/>
          </a:p>
          <a:p>
            <a:pPr lvl="2"/>
            <a:r>
              <a:rPr lang="pt-BR" dirty="0" err="1"/>
              <a:t>float</a:t>
            </a:r>
            <a:r>
              <a:rPr lang="pt-BR" dirty="0"/>
              <a:t> 		</a:t>
            </a:r>
            <a:r>
              <a:rPr lang="pt-BR" dirty="0" err="1"/>
              <a:t>double</a:t>
            </a:r>
            <a:endParaRPr lang="pt-BR" dirty="0"/>
          </a:p>
          <a:p>
            <a:pPr lvl="2"/>
            <a:r>
              <a:rPr lang="pt-BR" dirty="0" err="1"/>
              <a:t>b</a:t>
            </a:r>
            <a:r>
              <a:rPr lang="pt-BR" dirty="0" err="1" smtClean="0"/>
              <a:t>oolean</a:t>
            </a:r>
            <a:endParaRPr lang="pt-BR" dirty="0" smtClean="0"/>
          </a:p>
          <a:p>
            <a:pPr lvl="2"/>
            <a:r>
              <a:rPr lang="pt-BR" dirty="0" smtClean="0"/>
              <a:t>char</a:t>
            </a:r>
            <a:endParaRPr lang="pt-BR" dirty="0"/>
          </a:p>
          <a:p>
            <a:pPr lvl="1"/>
            <a:r>
              <a:rPr lang="pt-BR" dirty="0"/>
              <a:t>De referência: referência de objetos, pertencentes a uma classe externa:</a:t>
            </a:r>
          </a:p>
          <a:p>
            <a:pPr lvl="2"/>
            <a:r>
              <a:rPr lang="pt-BR" dirty="0" err="1"/>
              <a:t>String</a:t>
            </a:r>
            <a:endParaRPr lang="pt-BR" dirty="0"/>
          </a:p>
          <a:p>
            <a:pPr lvl="2"/>
            <a:r>
              <a:rPr lang="pt-BR" dirty="0"/>
              <a:t>Date</a:t>
            </a:r>
          </a:p>
          <a:p>
            <a:pPr lvl="2"/>
            <a:r>
              <a:rPr lang="pt-BR" dirty="0"/>
              <a:t>Carro 		Casa 	 	</a:t>
            </a:r>
            <a:r>
              <a:rPr lang="pt-BR" dirty="0" err="1"/>
              <a:t>Profissao</a:t>
            </a:r>
            <a:r>
              <a:rPr lang="pt-BR" dirty="0"/>
              <a:t> 	 Pessoa ......</a:t>
            </a:r>
          </a:p>
          <a:p>
            <a:pPr marL="0" indent="0" algn="just">
              <a:buNone/>
              <a:defRPr/>
            </a:pPr>
            <a:endParaRPr lang="pt-B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28696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TIPOS DE DADOS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012634"/>
              </p:ext>
            </p:extLst>
          </p:nvPr>
        </p:nvGraphicFramePr>
        <p:xfrm>
          <a:off x="615793" y="1651861"/>
          <a:ext cx="8064500" cy="3927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79"/>
                <a:gridCol w="1656261"/>
                <a:gridCol w="3888612"/>
                <a:gridCol w="1584248"/>
              </a:tblGrid>
              <a:tr h="2883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Tipo</a:t>
                      </a:r>
                      <a:endParaRPr lang="pt-BR" sz="1600" dirty="0"/>
                    </a:p>
                  </a:txBody>
                  <a:tcPr marL="91438" marR="91438" marT="45744" marB="45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Tamanho em bits</a:t>
                      </a:r>
                      <a:endParaRPr lang="pt-BR" sz="1600" dirty="0"/>
                    </a:p>
                  </a:txBody>
                  <a:tcPr marL="91438" marR="91438" marT="45744" marB="45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Valores</a:t>
                      </a:r>
                      <a:r>
                        <a:rPr lang="pt-BR" sz="1600" baseline="0" dirty="0" smtClean="0"/>
                        <a:t> (min. e </a:t>
                      </a:r>
                      <a:r>
                        <a:rPr lang="pt-BR" sz="1600" baseline="0" dirty="0" err="1" smtClean="0"/>
                        <a:t>max</a:t>
                      </a:r>
                      <a:r>
                        <a:rPr lang="pt-BR" sz="1600" baseline="0" dirty="0" smtClean="0"/>
                        <a:t>.)</a:t>
                      </a:r>
                      <a:endParaRPr lang="pt-BR" sz="1600" dirty="0"/>
                    </a:p>
                  </a:txBody>
                  <a:tcPr marL="91438" marR="91438" marT="45744" marB="45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Padrão</a:t>
                      </a:r>
                      <a:endParaRPr lang="pt-BR" sz="1600" dirty="0"/>
                    </a:p>
                  </a:txBody>
                  <a:tcPr marL="91438" marR="91438" marT="45744" marB="45744" anchor="ctr"/>
                </a:tc>
              </a:tr>
              <a:tr h="371033"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boolean</a:t>
                      </a:r>
                      <a:endParaRPr lang="pt-BR" sz="1600" dirty="0"/>
                    </a:p>
                  </a:txBody>
                  <a:tcPr marL="91438" marR="91438" marT="45744" marB="4574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kern="1200" smtClean="0">
                          <a:solidFill>
                            <a:schemeClr val="dk1"/>
                          </a:solidFill>
                          <a:latin typeface="Symbol" pitchFamily="18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6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pt-B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8" marR="91438" marT="45744" marB="4574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   </a:t>
                      </a:r>
                      <a:r>
                        <a:rPr lang="en-US" sz="1600" dirty="0" err="1" smtClean="0"/>
                        <a:t>ou</a:t>
                      </a:r>
                      <a:r>
                        <a:rPr lang="en-US" sz="1600" dirty="0" smtClean="0"/>
                        <a:t>   false</a:t>
                      </a:r>
                      <a:endParaRPr lang="pt-BR" sz="1600" dirty="0"/>
                    </a:p>
                  </a:txBody>
                  <a:tcPr marL="91438" marR="91438" marT="45744" marB="45744"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false</a:t>
                      </a:r>
                      <a:endParaRPr lang="pt-BR" sz="1600" dirty="0"/>
                    </a:p>
                  </a:txBody>
                  <a:tcPr marL="91438" marR="91438" marT="45744" marB="45744"/>
                </a:tc>
              </a:tr>
              <a:tr h="37103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char</a:t>
                      </a:r>
                      <a:endParaRPr lang="pt-BR" sz="1600" dirty="0"/>
                    </a:p>
                  </a:txBody>
                  <a:tcPr marL="91438" marR="91438" marT="45744" marB="45744"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16</a:t>
                      </a:r>
                      <a:endParaRPr lang="pt-BR" sz="1600" dirty="0"/>
                    </a:p>
                  </a:txBody>
                  <a:tcPr marL="91438" marR="91438" marT="45744" marB="45744"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 a 65.535</a:t>
                      </a:r>
                      <a:endParaRPr lang="pt-BR" sz="1600" dirty="0"/>
                    </a:p>
                  </a:txBody>
                  <a:tcPr marL="91438" marR="91438" marT="45744" marB="45744"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 marL="91438" marR="91438" marT="45744" marB="45744"/>
                </a:tc>
              </a:tr>
              <a:tr h="371033">
                <a:tc>
                  <a:txBody>
                    <a:bodyPr/>
                    <a:lstStyle/>
                    <a:p>
                      <a:r>
                        <a:rPr lang="pt-BR" sz="1600" i="0" dirty="0" smtClean="0"/>
                        <a:t>byte</a:t>
                      </a:r>
                      <a:endParaRPr lang="pt-BR" sz="1600" i="0" dirty="0"/>
                    </a:p>
                  </a:txBody>
                  <a:tcPr marL="91438" marR="91438" marT="45744" marB="45744"/>
                </a:tc>
                <a:tc>
                  <a:txBody>
                    <a:bodyPr/>
                    <a:lstStyle/>
                    <a:p>
                      <a:r>
                        <a:rPr lang="pt-BR" sz="1600" i="0" dirty="0" smtClean="0"/>
                        <a:t>8</a:t>
                      </a:r>
                      <a:endParaRPr lang="pt-BR" sz="1600" i="0" dirty="0"/>
                    </a:p>
                  </a:txBody>
                  <a:tcPr marL="91438" marR="91438" marT="45744" marB="45744"/>
                </a:tc>
                <a:tc>
                  <a:txBody>
                    <a:bodyPr/>
                    <a:lstStyle/>
                    <a:p>
                      <a:r>
                        <a:rPr lang="en-US" sz="1600" i="0" dirty="0" smtClean="0"/>
                        <a:t>-128     a    +127</a:t>
                      </a:r>
                      <a:endParaRPr lang="pt-BR" sz="1600" i="0" dirty="0"/>
                    </a:p>
                  </a:txBody>
                  <a:tcPr marL="91438" marR="91438" marT="45744" marB="45744"/>
                </a:tc>
                <a:tc>
                  <a:txBody>
                    <a:bodyPr/>
                    <a:lstStyle/>
                    <a:p>
                      <a:r>
                        <a:rPr lang="pt-BR" sz="1600" i="0" dirty="0" smtClean="0"/>
                        <a:t>0</a:t>
                      </a:r>
                      <a:endParaRPr lang="pt-BR" sz="1600" i="0" dirty="0"/>
                    </a:p>
                  </a:txBody>
                  <a:tcPr marL="91438" marR="91438" marT="45744" marB="45744"/>
                </a:tc>
              </a:tr>
              <a:tr h="371033">
                <a:tc>
                  <a:txBody>
                    <a:bodyPr/>
                    <a:lstStyle/>
                    <a:p>
                      <a:r>
                        <a:rPr lang="pt-BR" sz="1600" i="0" dirty="0" smtClean="0"/>
                        <a:t>short</a:t>
                      </a:r>
                      <a:endParaRPr lang="pt-BR" sz="1600" i="0" dirty="0"/>
                    </a:p>
                  </a:txBody>
                  <a:tcPr marL="91438" marR="91438" marT="45744" marB="45744"/>
                </a:tc>
                <a:tc>
                  <a:txBody>
                    <a:bodyPr/>
                    <a:lstStyle/>
                    <a:p>
                      <a:r>
                        <a:rPr lang="pt-BR" sz="1600" i="0" dirty="0" smtClean="0"/>
                        <a:t>16</a:t>
                      </a:r>
                      <a:endParaRPr lang="pt-BR" sz="1600" i="0" dirty="0"/>
                    </a:p>
                  </a:txBody>
                  <a:tcPr marL="91438" marR="91438" marT="45744" marB="45744"/>
                </a:tc>
                <a:tc>
                  <a:txBody>
                    <a:bodyPr/>
                    <a:lstStyle/>
                    <a:p>
                      <a:r>
                        <a:rPr lang="en-US" sz="1600" i="0" dirty="0" smtClean="0"/>
                        <a:t>-32.768     a    +32.767</a:t>
                      </a:r>
                      <a:endParaRPr lang="pt-BR" sz="1600" i="0" dirty="0"/>
                    </a:p>
                  </a:txBody>
                  <a:tcPr marL="91438" marR="91438" marT="45744" marB="45744"/>
                </a:tc>
                <a:tc>
                  <a:txBody>
                    <a:bodyPr/>
                    <a:lstStyle/>
                    <a:p>
                      <a:r>
                        <a:rPr lang="pt-BR" sz="1600" i="0" dirty="0" smtClean="0"/>
                        <a:t>0</a:t>
                      </a:r>
                      <a:endParaRPr lang="pt-BR" sz="1600" i="0" dirty="0"/>
                    </a:p>
                  </a:txBody>
                  <a:tcPr marL="91438" marR="91438" marT="45744" marB="45744"/>
                </a:tc>
              </a:tr>
              <a:tr h="371033">
                <a:tc>
                  <a:txBody>
                    <a:bodyPr/>
                    <a:lstStyle/>
                    <a:p>
                      <a:r>
                        <a:rPr lang="pt-BR" sz="1600" i="0" dirty="0" err="1" smtClean="0"/>
                        <a:t>int</a:t>
                      </a:r>
                      <a:endParaRPr lang="pt-BR" sz="1600" i="0" dirty="0"/>
                    </a:p>
                  </a:txBody>
                  <a:tcPr marL="91438" marR="91438" marT="45744" marB="45744"/>
                </a:tc>
                <a:tc>
                  <a:txBody>
                    <a:bodyPr/>
                    <a:lstStyle/>
                    <a:p>
                      <a:r>
                        <a:rPr lang="pt-BR" sz="1600" i="0" dirty="0" smtClean="0"/>
                        <a:t>32</a:t>
                      </a:r>
                      <a:endParaRPr lang="pt-BR" sz="1600" i="0" dirty="0"/>
                    </a:p>
                  </a:txBody>
                  <a:tcPr marL="91438" marR="91438" marT="45744" marB="45744"/>
                </a:tc>
                <a:tc>
                  <a:txBody>
                    <a:bodyPr/>
                    <a:lstStyle/>
                    <a:p>
                      <a:r>
                        <a:rPr lang="pt-BR" sz="1600" i="0" dirty="0" smtClean="0"/>
                        <a:t>-2.147.483.648     a    +2.147.483.647</a:t>
                      </a:r>
                      <a:endParaRPr lang="pt-BR" sz="1600" i="0" dirty="0"/>
                    </a:p>
                  </a:txBody>
                  <a:tcPr marL="91438" marR="91438" marT="45744" marB="45744"/>
                </a:tc>
                <a:tc>
                  <a:txBody>
                    <a:bodyPr/>
                    <a:lstStyle/>
                    <a:p>
                      <a:r>
                        <a:rPr lang="pt-BR" sz="1600" i="0" dirty="0" smtClean="0"/>
                        <a:t>0</a:t>
                      </a:r>
                      <a:endParaRPr lang="pt-BR" sz="1600" i="0" dirty="0"/>
                    </a:p>
                  </a:txBody>
                  <a:tcPr marL="91438" marR="91438" marT="45744" marB="45744"/>
                </a:tc>
              </a:tr>
              <a:tr h="579168">
                <a:tc>
                  <a:txBody>
                    <a:bodyPr/>
                    <a:lstStyle/>
                    <a:p>
                      <a:r>
                        <a:rPr lang="pt-BR" sz="1600" i="0" dirty="0" err="1" smtClean="0"/>
                        <a:t>long</a:t>
                      </a:r>
                      <a:endParaRPr lang="pt-BR" sz="1600" i="0" dirty="0"/>
                    </a:p>
                  </a:txBody>
                  <a:tcPr marL="91438" marR="91438" marT="45744" marB="45744"/>
                </a:tc>
                <a:tc>
                  <a:txBody>
                    <a:bodyPr/>
                    <a:lstStyle/>
                    <a:p>
                      <a:r>
                        <a:rPr lang="pt-BR" sz="1600" i="0" dirty="0" smtClean="0"/>
                        <a:t>64</a:t>
                      </a:r>
                      <a:endParaRPr lang="pt-BR" sz="1600" i="0" dirty="0"/>
                    </a:p>
                  </a:txBody>
                  <a:tcPr marL="91438" marR="91438" marT="45744" marB="45744"/>
                </a:tc>
                <a:tc>
                  <a:txBody>
                    <a:bodyPr/>
                    <a:lstStyle/>
                    <a:p>
                      <a:r>
                        <a:rPr lang="pt-BR" sz="1600" i="0" dirty="0" smtClean="0"/>
                        <a:t>-9.223.372.036.854.775.808    a   +9.223.372.036.854.775.807</a:t>
                      </a:r>
                      <a:endParaRPr lang="pt-BR" sz="1600" i="0" dirty="0"/>
                    </a:p>
                  </a:txBody>
                  <a:tcPr marL="91438" marR="91438" marT="45744" marB="45744"/>
                </a:tc>
                <a:tc>
                  <a:txBody>
                    <a:bodyPr/>
                    <a:lstStyle/>
                    <a:p>
                      <a:r>
                        <a:rPr lang="pt-BR" sz="1600" i="0" dirty="0" smtClean="0"/>
                        <a:t>0L</a:t>
                      </a:r>
                      <a:endParaRPr lang="pt-BR" sz="1600" i="0" dirty="0"/>
                    </a:p>
                  </a:txBody>
                  <a:tcPr marL="91438" marR="91438" marT="45744" marB="45744"/>
                </a:tc>
              </a:tr>
              <a:tr h="579168">
                <a:tc>
                  <a:txBody>
                    <a:bodyPr/>
                    <a:lstStyle/>
                    <a:p>
                      <a:r>
                        <a:rPr lang="pt-BR" sz="1600" i="0" dirty="0" err="1" smtClean="0"/>
                        <a:t>float</a:t>
                      </a:r>
                      <a:endParaRPr lang="pt-BR" sz="1600" i="0" dirty="0"/>
                    </a:p>
                  </a:txBody>
                  <a:tcPr marL="91438" marR="91438" marT="45744" marB="45744"/>
                </a:tc>
                <a:tc>
                  <a:txBody>
                    <a:bodyPr/>
                    <a:lstStyle/>
                    <a:p>
                      <a:r>
                        <a:rPr lang="pt-BR" sz="1600" i="0" dirty="0" smtClean="0"/>
                        <a:t>32</a:t>
                      </a:r>
                      <a:endParaRPr lang="pt-BR" sz="1600" i="0" dirty="0"/>
                    </a:p>
                  </a:txBody>
                  <a:tcPr marL="91438" marR="91438" marT="45744" marB="45744"/>
                </a:tc>
                <a:tc>
                  <a:txBody>
                    <a:bodyPr/>
                    <a:lstStyle/>
                    <a:p>
                      <a:r>
                        <a:rPr lang="pt-BR" sz="1600" i="0" dirty="0" smtClean="0"/>
                        <a:t>1,40129846432481707E-45</a:t>
                      </a:r>
                      <a:r>
                        <a:rPr lang="pt-BR" sz="1600" i="0" baseline="0" dirty="0" smtClean="0"/>
                        <a:t>      a </a:t>
                      </a:r>
                      <a:r>
                        <a:rPr lang="pt-BR" sz="1600" i="0" dirty="0" smtClean="0"/>
                        <a:t>3,40282346638528860E+38</a:t>
                      </a:r>
                      <a:endParaRPr lang="pt-BR" sz="1600" i="0" dirty="0"/>
                    </a:p>
                  </a:txBody>
                  <a:tcPr marL="91438" marR="91438" marT="45744" marB="45744"/>
                </a:tc>
                <a:tc>
                  <a:txBody>
                    <a:bodyPr/>
                    <a:lstStyle/>
                    <a:p>
                      <a:r>
                        <a:rPr lang="pt-BR" sz="1600" i="0" dirty="0" smtClean="0"/>
                        <a:t>0.0f</a:t>
                      </a:r>
                      <a:endParaRPr lang="pt-BR" sz="1600" i="0" dirty="0"/>
                    </a:p>
                  </a:txBody>
                  <a:tcPr marL="91438" marR="91438" marT="45744" marB="45744"/>
                </a:tc>
              </a:tr>
              <a:tr h="579168">
                <a:tc>
                  <a:txBody>
                    <a:bodyPr/>
                    <a:lstStyle/>
                    <a:p>
                      <a:r>
                        <a:rPr lang="pt-BR" sz="1600" i="0" dirty="0" err="1" smtClean="0"/>
                        <a:t>double</a:t>
                      </a:r>
                      <a:endParaRPr lang="pt-BR" sz="1600" i="0" dirty="0"/>
                    </a:p>
                  </a:txBody>
                  <a:tcPr marL="91438" marR="91438" marT="45744" marB="45744"/>
                </a:tc>
                <a:tc>
                  <a:txBody>
                    <a:bodyPr/>
                    <a:lstStyle/>
                    <a:p>
                      <a:r>
                        <a:rPr lang="pt-BR" sz="1600" i="0" dirty="0" smtClean="0"/>
                        <a:t>64</a:t>
                      </a:r>
                      <a:endParaRPr lang="pt-BR" sz="1600" i="0" dirty="0"/>
                    </a:p>
                  </a:txBody>
                  <a:tcPr marL="91438" marR="91438" marT="45744" marB="45744"/>
                </a:tc>
                <a:tc>
                  <a:txBody>
                    <a:bodyPr/>
                    <a:lstStyle/>
                    <a:p>
                      <a:r>
                        <a:rPr lang="pt-BR" sz="1600" i="0" dirty="0" smtClean="0"/>
                        <a:t>4,94065645841246544E-324    a 1,79769313486231570E+308</a:t>
                      </a:r>
                      <a:endParaRPr lang="pt-BR" sz="1600" i="0" dirty="0"/>
                    </a:p>
                  </a:txBody>
                  <a:tcPr marL="91438" marR="91438" marT="45744" marB="45744"/>
                </a:tc>
                <a:tc>
                  <a:txBody>
                    <a:bodyPr/>
                    <a:lstStyle/>
                    <a:p>
                      <a:r>
                        <a:rPr lang="pt-BR" sz="1600" i="0" dirty="0" smtClean="0"/>
                        <a:t>0.0d</a:t>
                      </a:r>
                      <a:endParaRPr lang="pt-BR" sz="1600" i="0" dirty="0"/>
                    </a:p>
                  </a:txBody>
                  <a:tcPr marL="91438" marR="91438" marT="45744" marB="4574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76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VARIÁVEIS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  <a:defRPr/>
            </a:pPr>
            <a:r>
              <a:rPr lang="pt-BR" dirty="0">
                <a:latin typeface="Calibri" pitchFamily="34" charset="0"/>
              </a:rPr>
              <a:t>Variáveis são nomes atribuídos à endereços na memória de um computador onde se guardam dados. A declaração de uma variável consiste em dar um nome para a posição de memória a ser usada e especificar qual tipo de dado que será armazenado na memória</a:t>
            </a:r>
          </a:p>
          <a:p>
            <a:pPr marL="0" indent="0" algn="just">
              <a:buNone/>
              <a:defRPr/>
            </a:pPr>
            <a:endParaRPr lang="pt-BR" dirty="0">
              <a:latin typeface="Calibri" pitchFamily="34" charset="0"/>
            </a:endParaRPr>
          </a:p>
          <a:p>
            <a:pPr marL="0" indent="0" algn="just">
              <a:buNone/>
              <a:defRPr/>
            </a:pPr>
            <a:r>
              <a:rPr lang="pt-BR" dirty="0">
                <a:latin typeface="Calibri" pitchFamily="34" charset="0"/>
              </a:rPr>
              <a:t>Para declarar uma variável, utiliza-se a seguinte sintaxe:</a:t>
            </a:r>
          </a:p>
          <a:p>
            <a:pPr marL="457200" lvl="1" indent="0" algn="just">
              <a:buNone/>
              <a:defRPr/>
            </a:pPr>
            <a:r>
              <a:rPr lang="pt-BR" dirty="0">
                <a:latin typeface="Calibri" pitchFamily="34" charset="0"/>
              </a:rPr>
              <a:t>&lt;tipo&gt; &lt;nome da variável&gt;</a:t>
            </a:r>
          </a:p>
          <a:p>
            <a:pPr marL="0" indent="0" algn="just">
              <a:buNone/>
              <a:defRPr/>
            </a:pPr>
            <a:endParaRPr lang="pt-BR" dirty="0">
              <a:latin typeface="Calibri" pitchFamily="34" charset="0"/>
            </a:endParaRPr>
          </a:p>
          <a:p>
            <a:pPr marL="0" indent="0" algn="just">
              <a:buNone/>
              <a:defRPr/>
            </a:pPr>
            <a:r>
              <a:rPr lang="pt-BR" dirty="0" smtClean="0">
                <a:latin typeface="Calibri" pitchFamily="34" charset="0"/>
              </a:rPr>
              <a:t>É </a:t>
            </a:r>
            <a:r>
              <a:rPr lang="pt-BR" dirty="0">
                <a:latin typeface="Calibri" pitchFamily="34" charset="0"/>
              </a:rPr>
              <a:t>possível atribuir um valor a variável no momento da declaração, utiliza-se a seguinte sintaxe:</a:t>
            </a:r>
          </a:p>
          <a:p>
            <a:pPr marL="457200" lvl="1" indent="0" algn="just">
              <a:buNone/>
              <a:defRPr/>
            </a:pPr>
            <a:r>
              <a:rPr lang="pt-BR" dirty="0">
                <a:latin typeface="Calibri" pitchFamily="34" charset="0"/>
              </a:rPr>
              <a:t>&lt;tipo&gt; &lt;nome da variável&gt; = &lt;valor da variável&gt;</a:t>
            </a:r>
          </a:p>
          <a:p>
            <a:pPr marL="0" indent="0" algn="just">
              <a:buNone/>
              <a:defRPr/>
            </a:pPr>
            <a:endParaRPr lang="pt-BR" dirty="0">
              <a:latin typeface="Calibri" pitchFamily="34" charset="0"/>
            </a:endParaRPr>
          </a:p>
          <a:p>
            <a:pPr marL="0" indent="0" algn="just">
              <a:buNone/>
              <a:defRPr/>
            </a:pPr>
            <a:r>
              <a:rPr lang="pt-BR" dirty="0">
                <a:latin typeface="Calibri" pitchFamily="34" charset="0"/>
              </a:rPr>
              <a:t>No Java, também é possível declarar mais de uma variável do mesmo tipo de uma só vez, utiliza-se a seguinte sintaxe:</a:t>
            </a:r>
          </a:p>
          <a:p>
            <a:pPr marL="457200" lvl="1" indent="0" algn="just">
              <a:buNone/>
              <a:defRPr/>
            </a:pPr>
            <a:r>
              <a:rPr lang="pt-BR" dirty="0">
                <a:latin typeface="Calibri" pitchFamily="34" charset="0"/>
              </a:rPr>
              <a:t>&lt;tipo&gt; &lt;nome da variável 1&gt;, &lt;nome da variável 2&gt;</a:t>
            </a:r>
          </a:p>
          <a:p>
            <a:pPr marL="0" indent="0" algn="just">
              <a:buNone/>
              <a:defRPr/>
            </a:pPr>
            <a:endParaRPr lang="pt-B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15747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VARIÁVEIS - PALAVRAS RESERVADAS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349484"/>
            <a:ext cx="7908785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Palavras reservadas, ou palavras-chave, são palavras que não podem ser utilizadas como identificadores, ou seja, não podem ser usadas como nome de variáveis, nome de métodos, nome de classes, etc.</a:t>
            </a:r>
          </a:p>
          <a:p>
            <a:pPr marL="0" indent="0" algn="just">
              <a:buNone/>
            </a:pPr>
            <a:r>
              <a:rPr lang="pt-BR" sz="2000" dirty="0" smtClean="0"/>
              <a:t>Na </a:t>
            </a:r>
            <a:r>
              <a:rPr lang="pt-BR" sz="2000" dirty="0"/>
              <a:t>linguagem Java as seguintes palavras são reservadas: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58853"/>
              </p:ext>
            </p:extLst>
          </p:nvPr>
        </p:nvGraphicFramePr>
        <p:xfrm>
          <a:off x="684213" y="2781300"/>
          <a:ext cx="7920035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007"/>
                <a:gridCol w="1584007"/>
                <a:gridCol w="1584007"/>
                <a:gridCol w="1584007"/>
                <a:gridCol w="158400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abstractc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continue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for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new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switch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assert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default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goto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package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syncronized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if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private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this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break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implements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protected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throw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byte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else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import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public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throws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case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enum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instanceof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return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transient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catch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extends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try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char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final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interface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static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finally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strictfp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volatile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const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native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super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while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4" marR="9524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94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VARIÁVEIS - EXEMPLOS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50000"/>
              </a:lnSpc>
              <a:buFontTx/>
              <a:buNone/>
              <a:defRPr/>
            </a:pPr>
            <a:r>
              <a:rPr lang="en-US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continuar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 algn="just">
              <a:lnSpc>
                <a:spcPct val="150000"/>
              </a:lnSpc>
              <a:buFontTx/>
              <a:buNone/>
              <a:defRPr/>
            </a:pP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opcao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's'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 algn="just">
              <a:lnSpc>
                <a:spcPct val="150000"/>
              </a:lnSpc>
              <a:buFontTx/>
              <a:buNone/>
              <a:defRPr/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 algn="just">
              <a:lnSpc>
                <a:spcPct val="150000"/>
              </a:lnSpc>
              <a:buFontTx/>
              <a:buNone/>
              <a:defRPr/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op = 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1583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lvl="1" indent="0" algn="just">
              <a:lnSpc>
                <a:spcPct val="150000"/>
              </a:lnSpc>
              <a:buFontTx/>
              <a:buNone/>
              <a:defRPr/>
            </a:pPr>
            <a:r>
              <a:rPr lang="en-US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i,j,k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 algn="just">
              <a:lnSpc>
                <a:spcPct val="150000"/>
              </a:lnSpc>
              <a:buFontTx/>
              <a:buNone/>
              <a:defRPr/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populacaoTerra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7265315721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 algn="just">
              <a:lnSpc>
                <a:spcPct val="150000"/>
              </a:lnSpc>
              <a:buFontTx/>
              <a:buNone/>
              <a:defRPr/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horas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0.0f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 algn="just">
              <a:lnSpc>
                <a:spcPct val="150000"/>
              </a:lnSpc>
              <a:buFontTx/>
              <a:buNone/>
              <a:defRPr/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salario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2583.78d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algn="just">
              <a:buNone/>
              <a:defRPr/>
            </a:pPr>
            <a:endParaRPr lang="pt-B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25885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VARIÁVEIS DO TIPO STRING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 fontScale="77500" lnSpcReduction="20000"/>
          </a:bodyPr>
          <a:lstStyle/>
          <a:p>
            <a:pPr algn="just">
              <a:defRPr/>
            </a:pPr>
            <a:r>
              <a:rPr lang="pt-BR" dirty="0">
                <a:latin typeface="Calibri" pitchFamily="34" charset="0"/>
              </a:rPr>
              <a:t>Para declarar uma </a:t>
            </a:r>
            <a:r>
              <a:rPr lang="pt-BR" dirty="0" err="1">
                <a:latin typeface="Calibri" pitchFamily="34" charset="0"/>
              </a:rPr>
              <a:t>String</a:t>
            </a:r>
            <a:r>
              <a:rPr lang="pt-BR" dirty="0">
                <a:latin typeface="Calibri" pitchFamily="34" charset="0"/>
              </a:rPr>
              <a:t>, utilizaremos por enquanto a seguinte sintaxe:</a:t>
            </a:r>
          </a:p>
          <a:p>
            <a:pPr lvl="1" algn="just">
              <a:defRPr/>
            </a:pPr>
            <a:r>
              <a:rPr lang="pt-BR" dirty="0" err="1">
                <a:latin typeface="Calibri" pitchFamily="34" charset="0"/>
              </a:rPr>
              <a:t>String</a:t>
            </a:r>
            <a:r>
              <a:rPr lang="pt-BR" dirty="0">
                <a:latin typeface="Calibri" pitchFamily="34" charset="0"/>
              </a:rPr>
              <a:t> &lt;nome da variável&gt; = new </a:t>
            </a:r>
            <a:r>
              <a:rPr lang="pt-BR" dirty="0" err="1">
                <a:latin typeface="Calibri" pitchFamily="34" charset="0"/>
              </a:rPr>
              <a:t>String</a:t>
            </a:r>
            <a:r>
              <a:rPr lang="pt-BR" dirty="0">
                <a:latin typeface="Calibri" pitchFamily="34" charset="0"/>
              </a:rPr>
              <a:t>();</a:t>
            </a:r>
          </a:p>
          <a:p>
            <a:pPr algn="just">
              <a:defRPr/>
            </a:pPr>
            <a:endParaRPr lang="pt-BR" dirty="0">
              <a:latin typeface="Calibri" pitchFamily="34" charset="0"/>
            </a:endParaRPr>
          </a:p>
          <a:p>
            <a:pPr algn="just">
              <a:defRPr/>
            </a:pPr>
            <a:r>
              <a:rPr lang="pt-BR" dirty="0">
                <a:latin typeface="Calibri" pitchFamily="34" charset="0"/>
              </a:rPr>
              <a:t>É possível atribuir o valor da </a:t>
            </a:r>
            <a:r>
              <a:rPr lang="pt-BR" dirty="0" err="1">
                <a:latin typeface="Calibri" pitchFamily="34" charset="0"/>
              </a:rPr>
              <a:t>String</a:t>
            </a:r>
            <a:r>
              <a:rPr lang="pt-BR" dirty="0">
                <a:latin typeface="Calibri" pitchFamily="34" charset="0"/>
              </a:rPr>
              <a:t> no momento da sua declaração, utiliza-se a seguinte sintaxe:</a:t>
            </a:r>
          </a:p>
          <a:p>
            <a:pPr lvl="1" algn="just">
              <a:defRPr/>
            </a:pPr>
            <a:r>
              <a:rPr lang="pt-BR" dirty="0" err="1">
                <a:latin typeface="Calibri" pitchFamily="34" charset="0"/>
              </a:rPr>
              <a:t>String</a:t>
            </a:r>
            <a:r>
              <a:rPr lang="pt-BR" dirty="0">
                <a:latin typeface="Calibri" pitchFamily="34" charset="0"/>
              </a:rPr>
              <a:t> &lt;nome da variável&gt; = &lt;valor da variável&gt;</a:t>
            </a:r>
          </a:p>
          <a:p>
            <a:pPr algn="just">
              <a:defRPr/>
            </a:pPr>
            <a:endParaRPr lang="pt-BR" dirty="0">
              <a:latin typeface="Calibri" pitchFamily="34" charset="0"/>
            </a:endParaRPr>
          </a:p>
          <a:p>
            <a:pPr algn="just">
              <a:defRPr/>
            </a:pPr>
            <a:r>
              <a:rPr lang="pt-BR" dirty="0">
                <a:latin typeface="Calibri" pitchFamily="34" charset="0"/>
              </a:rPr>
              <a:t>Exemplos:</a:t>
            </a:r>
          </a:p>
          <a:p>
            <a:pPr algn="just">
              <a:defRPr/>
            </a:pPr>
            <a:endParaRPr lang="pt-BR" sz="1200" dirty="0">
              <a:latin typeface="Calibri" pitchFamily="34" charset="0"/>
            </a:endParaRPr>
          </a:p>
          <a:p>
            <a:pPr marL="457200" lvl="1" indent="0" algn="just">
              <a:lnSpc>
                <a:spcPct val="150000"/>
              </a:lnSpc>
              <a:buFontTx/>
              <a:buNone/>
              <a:defRPr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String();</a:t>
            </a:r>
          </a:p>
          <a:p>
            <a:pPr marL="457200" lvl="1" indent="0" algn="just">
              <a:lnSpc>
                <a:spcPct val="150000"/>
              </a:lnSpc>
              <a:buFontTx/>
              <a:buNone/>
              <a:defRPr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complemento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1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 algn="just">
              <a:lnSpc>
                <a:spcPct val="150000"/>
              </a:lnSpc>
              <a:buFontTx/>
              <a:buNone/>
              <a:defRPr/>
            </a:pPr>
            <a:r>
              <a:rPr lang="pt-BR" sz="21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2100" b="1" dirty="0">
                <a:latin typeface="Courier New" pitchFamily="49" charset="0"/>
                <a:cs typeface="Courier New" pitchFamily="49" charset="0"/>
              </a:rPr>
              <a:t> nome = </a:t>
            </a:r>
            <a:r>
              <a:rPr lang="pt-BR" sz="21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"Pedro"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algn="just">
              <a:buNone/>
              <a:defRPr/>
            </a:pPr>
            <a:endParaRPr lang="pt-B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98080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OPERADORES ARITMÉTICOS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93884"/>
              </p:ext>
            </p:extLst>
          </p:nvPr>
        </p:nvGraphicFramePr>
        <p:xfrm>
          <a:off x="2233722" y="1375460"/>
          <a:ext cx="3743325" cy="4822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55"/>
                <a:gridCol w="2687970"/>
              </a:tblGrid>
              <a:tr h="37098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Operador</a:t>
                      </a:r>
                      <a:endParaRPr lang="pt-BR" sz="1600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Função</a:t>
                      </a:r>
                      <a:endParaRPr lang="pt-BR" sz="1600" dirty="0"/>
                    </a:p>
                  </a:txBody>
                  <a:tcPr marL="91407" marR="91407" marT="45738" marB="45738"/>
                </a:tc>
              </a:tr>
              <a:tr h="370987"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+</a:t>
                      </a:r>
                      <a:endParaRPr lang="pt-BR" sz="1800" b="1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Adição</a:t>
                      </a:r>
                      <a:endParaRPr lang="pt-BR" sz="1800" dirty="0"/>
                    </a:p>
                  </a:txBody>
                  <a:tcPr marL="91407" marR="91407" marT="45738" marB="45738"/>
                </a:tc>
              </a:tr>
              <a:tr h="370987"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-</a:t>
                      </a:r>
                      <a:endParaRPr lang="pt-BR" sz="1800" b="1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Subtração</a:t>
                      </a:r>
                      <a:endParaRPr lang="pt-BR" sz="1800" dirty="0"/>
                    </a:p>
                  </a:txBody>
                  <a:tcPr marL="91407" marR="91407" marT="45738" marB="45738"/>
                </a:tc>
              </a:tr>
              <a:tr h="370987"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*</a:t>
                      </a:r>
                      <a:endParaRPr lang="pt-BR" sz="1800" b="1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Multiplicação</a:t>
                      </a:r>
                      <a:endParaRPr lang="pt-BR" sz="1800" dirty="0"/>
                    </a:p>
                  </a:txBody>
                  <a:tcPr marL="91407" marR="91407" marT="45738" marB="45738"/>
                </a:tc>
              </a:tr>
              <a:tr h="370987"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/</a:t>
                      </a:r>
                      <a:endParaRPr lang="pt-BR" sz="1800" b="1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Divisão</a:t>
                      </a:r>
                      <a:endParaRPr lang="pt-BR" sz="1800" dirty="0"/>
                    </a:p>
                  </a:txBody>
                  <a:tcPr marL="91407" marR="91407" marT="45738" marB="45738"/>
                </a:tc>
              </a:tr>
              <a:tr h="370987"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%</a:t>
                      </a:r>
                      <a:endParaRPr lang="pt-BR" sz="1800" b="1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Módulo (resto de divisão)</a:t>
                      </a:r>
                      <a:endParaRPr lang="pt-BR" sz="1800" dirty="0"/>
                    </a:p>
                  </a:txBody>
                  <a:tcPr marL="91407" marR="91407" marT="45738" marB="45738"/>
                </a:tc>
              </a:tr>
              <a:tr h="370987"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++</a:t>
                      </a:r>
                      <a:endParaRPr lang="pt-BR" sz="1800" b="1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Incremento</a:t>
                      </a:r>
                      <a:endParaRPr lang="pt-BR" sz="1800" dirty="0"/>
                    </a:p>
                  </a:txBody>
                  <a:tcPr marL="91407" marR="91407" marT="45738" marB="45738"/>
                </a:tc>
              </a:tr>
              <a:tr h="370987"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--</a:t>
                      </a:r>
                      <a:endParaRPr lang="pt-BR" sz="1800" b="1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Decremento</a:t>
                      </a:r>
                      <a:endParaRPr lang="pt-BR" sz="1800" dirty="0"/>
                    </a:p>
                  </a:txBody>
                  <a:tcPr marL="91407" marR="91407" marT="45738" marB="45738"/>
                </a:tc>
              </a:tr>
              <a:tr h="370987"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+=</a:t>
                      </a:r>
                      <a:endParaRPr lang="pt-BR" sz="1800" b="1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Atribuição aditiva</a:t>
                      </a:r>
                      <a:endParaRPr lang="pt-BR" sz="1800" dirty="0"/>
                    </a:p>
                  </a:txBody>
                  <a:tcPr marL="91407" marR="91407" marT="45738" marB="45738"/>
                </a:tc>
              </a:tr>
              <a:tr h="370987"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-=</a:t>
                      </a:r>
                      <a:endParaRPr lang="pt-BR" sz="1800" b="1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Atribuição subtrativa</a:t>
                      </a:r>
                      <a:endParaRPr lang="pt-BR" sz="1800" dirty="0"/>
                    </a:p>
                  </a:txBody>
                  <a:tcPr marL="91407" marR="91407" marT="45738" marB="45738"/>
                </a:tc>
              </a:tr>
              <a:tr h="370987"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*=</a:t>
                      </a:r>
                      <a:endParaRPr lang="pt-BR" sz="1800" b="1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Atribuição multiplicativa</a:t>
                      </a:r>
                      <a:endParaRPr lang="pt-BR" sz="1800" dirty="0"/>
                    </a:p>
                  </a:txBody>
                  <a:tcPr marL="91407" marR="91407" marT="45738" marB="45738"/>
                </a:tc>
              </a:tr>
              <a:tr h="370987"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/=</a:t>
                      </a:r>
                      <a:endParaRPr lang="pt-BR" sz="1800" b="1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Atribuição de divisão</a:t>
                      </a:r>
                      <a:endParaRPr lang="pt-BR" sz="1800" dirty="0"/>
                    </a:p>
                  </a:txBody>
                  <a:tcPr marL="91407" marR="91407" marT="45738" marB="45738"/>
                </a:tc>
              </a:tr>
              <a:tr h="370987"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%=</a:t>
                      </a:r>
                      <a:endParaRPr lang="pt-BR" sz="1800" b="1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Atribuição de módulo</a:t>
                      </a:r>
                      <a:endParaRPr lang="pt-BR" sz="1800" dirty="0"/>
                    </a:p>
                  </a:txBody>
                  <a:tcPr marL="91407" marR="91407" marT="45738" marB="4573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34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OPERADORES ARITMÉTICOS - EXEMPLO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 fontScale="92500"/>
          </a:bodyPr>
          <a:lstStyle/>
          <a:p>
            <a:pPr marL="457200" lvl="1" indent="0">
              <a:buNone/>
            </a:pP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class</a:t>
            </a:r>
            <a:r>
              <a:rPr lang="pt-BR" sz="2400" dirty="0"/>
              <a:t> Operadores {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static</a:t>
            </a:r>
            <a:r>
              <a:rPr lang="pt-BR" sz="2400" dirty="0"/>
              <a:t> </a:t>
            </a:r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main</a:t>
            </a:r>
            <a:r>
              <a:rPr lang="pt-BR" sz="2400" dirty="0"/>
              <a:t>(</a:t>
            </a:r>
            <a:r>
              <a:rPr lang="pt-BR" sz="2400" dirty="0" err="1"/>
              <a:t>String</a:t>
            </a:r>
            <a:r>
              <a:rPr lang="pt-BR" sz="2400" dirty="0"/>
              <a:t> </a:t>
            </a:r>
            <a:r>
              <a:rPr lang="pt-BR" sz="2400" dirty="0" err="1"/>
              <a:t>args</a:t>
            </a:r>
            <a:r>
              <a:rPr lang="pt-BR" sz="2400" dirty="0"/>
              <a:t>[]){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err="1"/>
              <a:t>int</a:t>
            </a:r>
            <a:r>
              <a:rPr lang="pt-BR" sz="2400" dirty="0"/>
              <a:t> m = 2 * 10;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err="1"/>
              <a:t>System.out.println</a:t>
            </a:r>
            <a:r>
              <a:rPr lang="pt-BR" sz="2400" dirty="0"/>
              <a:t>("Multiplicando 2*10 = " + m);	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err="1"/>
              <a:t>double</a:t>
            </a:r>
            <a:r>
              <a:rPr lang="pt-BR" sz="2400" dirty="0"/>
              <a:t> d = 10 / 2;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err="1"/>
              <a:t>System.out.println</a:t>
            </a:r>
            <a:r>
              <a:rPr lang="pt-BR" sz="2400" dirty="0"/>
              <a:t>("Dividindo 10 por 2 = " + d);	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err="1"/>
              <a:t>int</a:t>
            </a:r>
            <a:r>
              <a:rPr lang="pt-BR" sz="2400" dirty="0"/>
              <a:t> r = 10 % 3;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err="1"/>
              <a:t>System.out.println</a:t>
            </a:r>
            <a:r>
              <a:rPr lang="pt-BR" sz="2400" dirty="0"/>
              <a:t>("Resto da divisão 10/3=" + r);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err="1"/>
              <a:t>int</a:t>
            </a:r>
            <a:r>
              <a:rPr lang="pt-BR" sz="2400" dirty="0"/>
              <a:t> i = m++;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err="1"/>
              <a:t>System.out.println</a:t>
            </a:r>
            <a:r>
              <a:rPr lang="pt-BR" sz="2400" dirty="0"/>
              <a:t>("Incrementando " + i + " em 1 = " + m);</a:t>
            </a:r>
          </a:p>
          <a:p>
            <a:pPr marL="457200" lvl="1" indent="0">
              <a:buNone/>
            </a:pPr>
            <a:r>
              <a:rPr lang="pt-BR" sz="2400" dirty="0"/>
              <a:t>}}</a:t>
            </a:r>
          </a:p>
          <a:p>
            <a:pPr marL="0" indent="0" algn="just">
              <a:buNone/>
              <a:defRPr/>
            </a:pPr>
            <a:endParaRPr lang="pt-B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3567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AGENDA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Métodos Construtores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Atributos de Referência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Pacotes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Tipos Primitivos / Referência</a:t>
            </a:r>
          </a:p>
          <a:p>
            <a:endParaRPr lang="pt-BR" dirty="0" smtClean="0"/>
          </a:p>
          <a:p>
            <a:r>
              <a:rPr lang="pt-BR" dirty="0" smtClean="0"/>
              <a:t>Variáveis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Descansos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pic>
        <p:nvPicPr>
          <p:cNvPr id="1026" name="Picture 2" descr="http://thumbs.dreamstime.com/x/d-business-man-presenting-concept-agenda-white-background-3611003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4732" y="828382"/>
            <a:ext cx="3270915" cy="26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50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OPERADORES CONDICIONAIS-EXEMPLO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216752"/>
            <a:ext cx="7908785" cy="4525963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20000"/>
              </a:lnSpc>
              <a:buNone/>
            </a:pPr>
            <a:r>
              <a:rPr lang="pt-BR" sz="1800" dirty="0" err="1"/>
              <a:t>public</a:t>
            </a:r>
            <a:r>
              <a:rPr lang="pt-BR" sz="1800" dirty="0"/>
              <a:t> </a:t>
            </a:r>
            <a:r>
              <a:rPr lang="pt-BR" sz="1800" dirty="0" err="1"/>
              <a:t>class</a:t>
            </a:r>
            <a:r>
              <a:rPr lang="pt-BR" sz="1800" dirty="0"/>
              <a:t> Condicionais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pt-BR" sz="1800" dirty="0"/>
              <a:t>	</a:t>
            </a:r>
            <a:r>
              <a:rPr lang="pt-BR" sz="1800" dirty="0" err="1"/>
              <a:t>public</a:t>
            </a:r>
            <a:r>
              <a:rPr lang="pt-BR" sz="1800" dirty="0"/>
              <a:t> </a:t>
            </a:r>
            <a:r>
              <a:rPr lang="pt-BR" sz="1800" dirty="0" err="1"/>
              <a:t>static</a:t>
            </a:r>
            <a:r>
              <a:rPr lang="pt-BR" sz="1800" dirty="0"/>
              <a:t> </a:t>
            </a:r>
            <a:r>
              <a:rPr lang="pt-BR" sz="1800" dirty="0" err="1"/>
              <a:t>void</a:t>
            </a:r>
            <a:r>
              <a:rPr lang="pt-BR" sz="1800" dirty="0"/>
              <a:t> </a:t>
            </a:r>
            <a:r>
              <a:rPr lang="pt-BR" sz="1800" dirty="0" err="1"/>
              <a:t>main</a:t>
            </a:r>
            <a:r>
              <a:rPr lang="pt-BR" sz="1800" dirty="0"/>
              <a:t>(</a:t>
            </a:r>
            <a:r>
              <a:rPr lang="pt-BR" sz="1800" dirty="0" err="1"/>
              <a:t>String</a:t>
            </a:r>
            <a:r>
              <a:rPr lang="pt-BR" sz="1800" dirty="0"/>
              <a:t> </a:t>
            </a:r>
            <a:r>
              <a:rPr lang="pt-BR" sz="1800" dirty="0" err="1"/>
              <a:t>args</a:t>
            </a:r>
            <a:r>
              <a:rPr lang="pt-BR" sz="1800" dirty="0"/>
              <a:t>[]){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pt-BR" sz="1800" dirty="0"/>
              <a:t>		</a:t>
            </a:r>
            <a:r>
              <a:rPr lang="pt-BR" sz="1800" dirty="0" err="1"/>
              <a:t>int</a:t>
            </a:r>
            <a:r>
              <a:rPr lang="pt-BR" sz="1800" dirty="0"/>
              <a:t> a = 2;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pt-BR" sz="1800" dirty="0"/>
              <a:t>		</a:t>
            </a:r>
            <a:r>
              <a:rPr lang="pt-BR" sz="1800" dirty="0" err="1"/>
              <a:t>int</a:t>
            </a:r>
            <a:r>
              <a:rPr lang="pt-BR" sz="1800" dirty="0"/>
              <a:t> b = 4;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pt-BR" sz="1800" dirty="0"/>
              <a:t>		</a:t>
            </a:r>
            <a:r>
              <a:rPr lang="pt-BR" sz="1800" dirty="0" err="1"/>
              <a:t>boolean</a:t>
            </a:r>
            <a:r>
              <a:rPr lang="pt-BR" sz="1800" dirty="0"/>
              <a:t> c = </a:t>
            </a:r>
            <a:r>
              <a:rPr lang="pt-BR" sz="1800" dirty="0" err="1"/>
              <a:t>true</a:t>
            </a:r>
            <a:r>
              <a:rPr lang="pt-BR" sz="1800" dirty="0"/>
              <a:t>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pt-BR" sz="1800" dirty="0"/>
              <a:t>		</a:t>
            </a:r>
            <a:r>
              <a:rPr lang="pt-BR" sz="1800" dirty="0" err="1"/>
              <a:t>boolean</a:t>
            </a:r>
            <a:r>
              <a:rPr lang="pt-BR" sz="1800" dirty="0"/>
              <a:t> d = false;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pt-BR" sz="1800" dirty="0"/>
              <a:t>		</a:t>
            </a:r>
            <a:r>
              <a:rPr lang="pt-BR" sz="1800" dirty="0" err="1"/>
              <a:t>System.out.println</a:t>
            </a:r>
            <a:r>
              <a:rPr lang="pt-BR" sz="1800" dirty="0"/>
              <a:t>(a + " igual a " + b + " : " + (a==b));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pt-BR" sz="1800" dirty="0"/>
              <a:t>		</a:t>
            </a:r>
            <a:r>
              <a:rPr lang="pt-BR" sz="1800" dirty="0" err="1"/>
              <a:t>System.out.println</a:t>
            </a:r>
            <a:r>
              <a:rPr lang="pt-BR" sz="1800" dirty="0"/>
              <a:t>(a + " maior " + b + " : " + (a&gt;b</a:t>
            </a:r>
            <a:r>
              <a:rPr lang="pt-BR" sz="1800" dirty="0" smtClean="0"/>
              <a:t>));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pt-BR" sz="1800" dirty="0"/>
              <a:t>	</a:t>
            </a:r>
            <a:r>
              <a:rPr lang="pt-BR" sz="1800" dirty="0" smtClean="0"/>
              <a:t>	</a:t>
            </a:r>
            <a:r>
              <a:rPr lang="pt-BR" sz="1800" dirty="0" err="1" smtClean="0"/>
              <a:t>System.out.println</a:t>
            </a:r>
            <a:r>
              <a:rPr lang="pt-BR" sz="1800" dirty="0" smtClean="0"/>
              <a:t>(a </a:t>
            </a:r>
            <a:r>
              <a:rPr lang="pt-BR" sz="1800" dirty="0"/>
              <a:t>+ " menor " + b + " : " + (a&lt;b));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pt-BR" sz="1800" dirty="0"/>
              <a:t>		</a:t>
            </a:r>
            <a:r>
              <a:rPr lang="pt-BR" sz="1800" dirty="0" err="1"/>
              <a:t>System.out.println</a:t>
            </a:r>
            <a:r>
              <a:rPr lang="pt-BR" sz="1800" dirty="0"/>
              <a:t>(c + " &amp;&amp; " + d + " = " + (c&amp;&amp;d));		</a:t>
            </a:r>
            <a:endParaRPr lang="pt-BR" sz="1800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pt-BR" sz="1800" dirty="0"/>
              <a:t>	</a:t>
            </a:r>
            <a:r>
              <a:rPr lang="pt-BR" sz="1800" dirty="0" smtClean="0"/>
              <a:t>	</a:t>
            </a:r>
            <a:r>
              <a:rPr lang="pt-BR" sz="1800" dirty="0" err="1" smtClean="0"/>
              <a:t>System.out.println</a:t>
            </a:r>
            <a:r>
              <a:rPr lang="pt-BR" sz="1800" dirty="0" smtClean="0"/>
              <a:t>(d </a:t>
            </a:r>
            <a:r>
              <a:rPr lang="pt-BR" sz="1800" dirty="0"/>
              <a:t>+ " &amp;&amp; " + c + " = " + (d&amp;&amp;c));		</a:t>
            </a:r>
            <a:r>
              <a:rPr lang="pt-BR" sz="1800" dirty="0" smtClean="0"/>
              <a:t>	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pt-BR" sz="1800" dirty="0"/>
              <a:t>	</a:t>
            </a:r>
            <a:r>
              <a:rPr lang="pt-BR" sz="1800" dirty="0" smtClean="0"/>
              <a:t>	</a:t>
            </a:r>
            <a:r>
              <a:rPr lang="pt-BR" sz="1800" dirty="0" err="1" smtClean="0"/>
              <a:t>System.out.println</a:t>
            </a:r>
            <a:r>
              <a:rPr lang="pt-BR" sz="1800" dirty="0" smtClean="0"/>
              <a:t>(c </a:t>
            </a:r>
            <a:r>
              <a:rPr lang="pt-BR" sz="1800" dirty="0"/>
              <a:t>+ " || " + d + " = " + (c||d));	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pt-BR" sz="1800" dirty="0" smtClean="0"/>
              <a:t>	}	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pt-BR" sz="1800" dirty="0" smtClean="0"/>
              <a:t>}</a:t>
            </a:r>
            <a:endParaRPr lang="pt-BR" sz="1800" dirty="0"/>
          </a:p>
          <a:p>
            <a:pPr marL="0" indent="0" algn="just">
              <a:buNone/>
              <a:defRPr/>
            </a:pPr>
            <a:endParaRPr lang="pt-B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51403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 fontScale="92500" lnSpcReduction="10000"/>
          </a:bodyPr>
          <a:lstStyle/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pt-BR" sz="2400" dirty="0" smtClean="0"/>
              <a:t>1-) No projeto Referencia: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pt-BR" sz="2400" dirty="0" smtClean="0"/>
              <a:t>Crie a classe Telefone com os atributos: numero, ramal, operadora e </a:t>
            </a:r>
            <a:r>
              <a:rPr lang="pt-BR" sz="2400" dirty="0" err="1" smtClean="0"/>
              <a:t>ddd</a:t>
            </a:r>
            <a:r>
              <a:rPr lang="pt-BR" sz="2400" dirty="0" smtClean="0"/>
              <a:t>.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pt-BR" sz="2400" dirty="0" smtClean="0"/>
              <a:t>Altere na classe Cliente o atributo fone.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pt-BR" sz="2400" dirty="0" smtClean="0"/>
              <a:t>Altere a sua classe de Teste, instanciando um objeto Telefone.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pt-BR" sz="2400" dirty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pt-BR" sz="2400" dirty="0" smtClean="0"/>
              <a:t>2-) Crie um novo projeto chamado: </a:t>
            </a:r>
            <a:r>
              <a:rPr lang="pt-BR" sz="2400" dirty="0" err="1" smtClean="0"/>
              <a:t>ControleDeBens</a:t>
            </a:r>
            <a:r>
              <a:rPr lang="pt-BR" sz="2400" dirty="0" smtClean="0"/>
              <a:t>, crie os pacotes: testes, bens e pessoas dentro do </a:t>
            </a:r>
            <a:r>
              <a:rPr lang="pt-BR" sz="2400" dirty="0" err="1" smtClean="0"/>
              <a:t>dominio</a:t>
            </a:r>
            <a:r>
              <a:rPr lang="pt-BR" sz="2400" dirty="0" smtClean="0"/>
              <a:t> fiap.com.br. No pacote bens crie as classes: Veiculo (modelo, motor e </a:t>
            </a:r>
            <a:r>
              <a:rPr lang="pt-BR" sz="2400" dirty="0" err="1" smtClean="0"/>
              <a:t>qtdePortas</a:t>
            </a:r>
            <a:r>
              <a:rPr lang="pt-BR" sz="2400" dirty="0" smtClean="0"/>
              <a:t>, se é zero ou não) e Imóvel (tamanho, </a:t>
            </a:r>
            <a:r>
              <a:rPr lang="pt-BR" sz="2400" dirty="0" err="1" smtClean="0"/>
              <a:t>endereco</a:t>
            </a:r>
            <a:r>
              <a:rPr lang="pt-BR" sz="2400" dirty="0" smtClean="0"/>
              <a:t>, valor, e se é residencial ou não). No pacote pessoas crie a classe PF (nome, </a:t>
            </a:r>
            <a:r>
              <a:rPr lang="pt-BR" sz="2400" dirty="0" err="1" smtClean="0"/>
              <a:t>cpf</a:t>
            </a:r>
            <a:r>
              <a:rPr lang="pt-BR" sz="2400" dirty="0" smtClean="0"/>
              <a:t>, </a:t>
            </a:r>
            <a:r>
              <a:rPr lang="pt-BR" sz="2400" dirty="0" err="1" smtClean="0"/>
              <a:t>veiculos</a:t>
            </a:r>
            <a:r>
              <a:rPr lang="pt-BR" sz="2400" dirty="0" smtClean="0"/>
              <a:t> e imóveis). No pacote testes crie uma classe para testar o preenchimento e a exibição dos dados de um objeto PF.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pt-B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62119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3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-) Crie 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um projeto no Eclipse chamado </a:t>
            </a:r>
            <a:r>
              <a:rPr lang="pt-BR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SistemaBanco</a:t>
            </a:r>
            <a:endParaRPr lang="pt-BR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endParaRPr lang="pt-BR" sz="12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45720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a) Implemente 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as classes conforme especificado pelo seguinte diagrama de classes</a:t>
            </a:r>
          </a:p>
          <a:p>
            <a:pPr marL="0" indent="0" algn="just">
              <a:buNone/>
              <a:defRPr/>
            </a:pPr>
            <a:endParaRPr lang="pt-BR" sz="2400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116" y="3035507"/>
            <a:ext cx="5071124" cy="351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143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423224"/>
            <a:ext cx="7908785" cy="4525963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b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-) Crie 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a classe 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TesteConta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conforme exibido abaixo:</a:t>
            </a:r>
          </a:p>
          <a:p>
            <a:pPr marL="857250" lvl="2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endParaRPr 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45720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endParaRPr 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45720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endParaRPr 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45720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endParaRPr 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45720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endParaRPr 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45720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endParaRPr 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pt-BR" sz="18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No método </a:t>
            </a:r>
            <a:r>
              <a:rPr lang="pt-BR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8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da classe </a:t>
            </a:r>
            <a:r>
              <a:rPr lang="pt-BR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TesteConta</a:t>
            </a:r>
            <a:r>
              <a:rPr lang="pt-BR" sz="18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, instancie os objetos necessários e defina o estado de cada um, de forma que a seguinte conta bancária seja representada:</a:t>
            </a:r>
          </a:p>
          <a:p>
            <a:pPr marL="0" indent="0" algn="just">
              <a:buNone/>
              <a:defRPr/>
            </a:pPr>
            <a:endParaRPr lang="pt-BR" sz="2400" b="1" dirty="0" smtClean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77688" y="2061923"/>
            <a:ext cx="6912768" cy="230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package</a:t>
            </a:r>
            <a:r>
              <a:rPr lang="pt-BR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br.com.fiap.tds.ltp.sistemabanco.entidades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endParaRPr lang="pt-BR" sz="1200" b="1" dirty="0" smtClean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pt-BR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600" b="1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ublic</a:t>
            </a:r>
            <a:r>
              <a:rPr lang="pt-BR" sz="1600" b="1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TesteConta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endParaRPr lang="pt-BR" sz="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buFontTx/>
              <a:buNone/>
              <a:defRPr/>
            </a:pP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FontTx/>
              <a:buNone/>
              <a:defRPr/>
            </a:pPr>
            <a:endParaRPr lang="pt-BR" sz="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80439"/>
              </p:ext>
            </p:extLst>
          </p:nvPr>
        </p:nvGraphicFramePr>
        <p:xfrm>
          <a:off x="571420" y="5047535"/>
          <a:ext cx="7992118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20"/>
                <a:gridCol w="1512023"/>
                <a:gridCol w="1368020"/>
                <a:gridCol w="864012"/>
                <a:gridCol w="405129"/>
                <a:gridCol w="746890"/>
                <a:gridCol w="667778"/>
                <a:gridCol w="1060246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Conta</a:t>
                      </a:r>
                      <a:r>
                        <a:rPr lang="pt-BR" sz="1400" baseline="0" dirty="0" smtClean="0"/>
                        <a:t> Corrente</a:t>
                      </a:r>
                      <a:endParaRPr lang="pt-BR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Cliente</a:t>
                      </a:r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Endereço</a:t>
                      </a:r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Saldo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Nome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CPF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Rua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Nº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Compl.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Bairro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CEP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R$</a:t>
                      </a:r>
                      <a:r>
                        <a:rPr lang="pt-BR" sz="1400" baseline="0" dirty="0" smtClean="0"/>
                        <a:t> 7.9</a:t>
                      </a:r>
                      <a:r>
                        <a:rPr lang="pt-BR" sz="1400" dirty="0" smtClean="0"/>
                        <a:t>50,33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Olavo de Carvalho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369.785.699-12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Alagoas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33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AP 07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Brás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85561-387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52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 fontScale="92500" lnSpcReduction="10000"/>
          </a:bodyPr>
          <a:lstStyle/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pt-BR" sz="2400" dirty="0"/>
              <a:t>4</a:t>
            </a:r>
            <a:r>
              <a:rPr lang="pt-BR" sz="2400" dirty="0" smtClean="0"/>
              <a:t>-) Faça com que na classe (Operadores) criada no exemplo de operadores aritméticos, os valores das variáveis: “m”, “d”, “r” e “i” sejam inseridos em tempo de execução (utilize o </a:t>
            </a:r>
            <a:r>
              <a:rPr lang="pt-BR" sz="2400" dirty="0" err="1" smtClean="0"/>
              <a:t>JOptionPane</a:t>
            </a:r>
            <a:r>
              <a:rPr lang="pt-BR" sz="2400" dirty="0" smtClean="0"/>
              <a:t> ou Scanner). Faça o mesmo para as variáveis da classe Condicionais, que foi criada para exemplificar os operadores condicionais.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pt-BR" sz="2400" b="1" dirty="0"/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400" dirty="0" smtClean="0">
                <a:solidFill>
                  <a:srgbClr val="000000"/>
                </a:solidFill>
                <a:cs typeface="Courier New" pitchFamily="49" charset="0"/>
              </a:rPr>
              <a:t>5-) </a:t>
            </a:r>
            <a:r>
              <a:rPr lang="pt-BR" sz="2400" dirty="0">
                <a:solidFill>
                  <a:srgbClr val="000000"/>
                </a:solidFill>
                <a:cs typeface="Courier New" pitchFamily="49" charset="0"/>
              </a:rPr>
              <a:t>Escreva um programa em Java que solicite ao usuário o número de horas trabalhadas e o valor da hora de trabalho. Mostre o salário a ser pago em função das horas trabalhadas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endParaRPr lang="pt-BR" sz="2400" dirty="0">
              <a:solidFill>
                <a:srgbClr val="000000"/>
              </a:solidFill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400" dirty="0" smtClean="0">
                <a:solidFill>
                  <a:srgbClr val="000000"/>
                </a:solidFill>
                <a:cs typeface="Courier New" pitchFamily="49" charset="0"/>
              </a:rPr>
              <a:t>6-) </a:t>
            </a:r>
            <a:r>
              <a:rPr lang="pt-BR" sz="2400" dirty="0">
                <a:solidFill>
                  <a:srgbClr val="000000"/>
                </a:solidFill>
                <a:cs typeface="Courier New" pitchFamily="49" charset="0"/>
              </a:rPr>
              <a:t>Escreva um programa em Java que solicite ao usuário 3 (três) produtos, suas respectivas quantidades, preços e descontos(valores em R$). Mostrar ao final valor total a ser pago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pt-B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52674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400" dirty="0" smtClean="0">
                <a:solidFill>
                  <a:srgbClr val="000000"/>
                </a:solidFill>
                <a:cs typeface="Courier New" pitchFamily="49" charset="0"/>
              </a:rPr>
              <a:t>7-) </a:t>
            </a:r>
            <a:r>
              <a:rPr lang="pt-BR" sz="2400" dirty="0">
                <a:solidFill>
                  <a:srgbClr val="000000"/>
                </a:solidFill>
                <a:cs typeface="Courier New" pitchFamily="49" charset="0"/>
              </a:rPr>
              <a:t>Crie um projeto no Eclipse chamado </a:t>
            </a:r>
            <a:r>
              <a:rPr lang="pt-BR" sz="2400" i="1" dirty="0" smtClean="0">
                <a:solidFill>
                  <a:srgbClr val="000000"/>
                </a:solidFill>
                <a:cs typeface="Courier New" pitchFamily="49" charset="0"/>
              </a:rPr>
              <a:t>Exercicio7 </a:t>
            </a:r>
            <a:r>
              <a:rPr lang="pt-BR" sz="2400" dirty="0">
                <a:solidFill>
                  <a:srgbClr val="000000"/>
                </a:solidFill>
                <a:cs typeface="Courier New" pitchFamily="49" charset="0"/>
              </a:rPr>
              <a:t>e implemente em Java a seguinte </a:t>
            </a:r>
            <a:r>
              <a:rPr lang="pt-BR" sz="2400" dirty="0" smtClean="0">
                <a:solidFill>
                  <a:srgbClr val="000000"/>
                </a:solidFill>
                <a:cs typeface="Courier New" pitchFamily="49" charset="0"/>
              </a:rPr>
              <a:t>classe (crie uma estrutura de pacotes):</a:t>
            </a:r>
            <a:endParaRPr lang="pt-BR" sz="2400" dirty="0">
              <a:solidFill>
                <a:srgbClr val="000000"/>
              </a:solidFill>
              <a:cs typeface="Courier New" pitchFamily="49" charset="0"/>
            </a:endParaRP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pt-BR" sz="2400" b="1" dirty="0" smtClean="0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169" y="2920746"/>
            <a:ext cx="3950062" cy="309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032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  <a:cs typeface="Courier New" pitchFamily="49" charset="0"/>
              </a:rPr>
              <a:t>Cont. do descanso 7: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Faça 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as alterações indicadas abaixo na classe criada anteriormente (</a:t>
            </a:r>
            <a:r>
              <a:rPr lang="pt-BR" sz="2000" dirty="0" err="1">
                <a:solidFill>
                  <a:srgbClr val="000000"/>
                </a:solidFill>
                <a:cs typeface="Courier New" pitchFamily="49" charset="0"/>
              </a:rPr>
              <a:t>ContaCorrente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):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000" dirty="0">
              <a:solidFill>
                <a:srgbClr val="000000"/>
              </a:solidFill>
              <a:cs typeface="Courier New" pitchFamily="49" charset="0"/>
            </a:endParaRPr>
          </a:p>
          <a:p>
            <a:pPr marL="45720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O método deposito deve adicionar ao atributo saldo o valor passado como parâmetro e retornar o saldo atualizado.</a:t>
            </a:r>
          </a:p>
          <a:p>
            <a:pPr marL="45720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000" dirty="0">
              <a:solidFill>
                <a:srgbClr val="000000"/>
              </a:solidFill>
              <a:cs typeface="Courier New" pitchFamily="49" charset="0"/>
            </a:endParaRPr>
          </a:p>
          <a:p>
            <a:pPr marL="45720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O método saque deve subtrair do atributo saldo o valor passado como parâmetro e retornar o saldo atualizado.</a:t>
            </a:r>
          </a:p>
          <a:p>
            <a:pPr marL="45720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000" dirty="0">
              <a:solidFill>
                <a:srgbClr val="000000"/>
              </a:solidFill>
              <a:cs typeface="Courier New" pitchFamily="49" charset="0"/>
            </a:endParaRPr>
          </a:p>
          <a:p>
            <a:pPr marL="45720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O método </a:t>
            </a:r>
            <a:r>
              <a:rPr lang="pt-BR" sz="2000" dirty="0" err="1">
                <a:solidFill>
                  <a:srgbClr val="000000"/>
                </a:solidFill>
                <a:cs typeface="Courier New" pitchFamily="49" charset="0"/>
              </a:rPr>
              <a:t>getSaldo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deve retornar o valor do atributo saldo.</a:t>
            </a:r>
          </a:p>
          <a:p>
            <a:pPr marL="45720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000" dirty="0">
              <a:solidFill>
                <a:srgbClr val="000000"/>
              </a:solidFill>
              <a:cs typeface="Courier New" pitchFamily="49" charset="0"/>
            </a:endParaRPr>
          </a:p>
          <a:p>
            <a:pPr marL="45720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O método </a:t>
            </a:r>
            <a:r>
              <a:rPr lang="pt-BR" sz="2000" dirty="0" err="1">
                <a:solidFill>
                  <a:srgbClr val="000000"/>
                </a:solidFill>
                <a:cs typeface="Courier New" pitchFamily="49" charset="0"/>
              </a:rPr>
              <a:t>exibirSaldo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deve exibir a seguinte mensagem no console:</a:t>
            </a:r>
          </a:p>
          <a:p>
            <a:pPr marL="857250" lvl="2" indent="0" algn="just"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	   </a:t>
            </a: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Olá 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&lt;titular&gt;, o seu saldo é</a:t>
            </a: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: 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R$&lt;saldo&gt;</a:t>
            </a:r>
          </a:p>
          <a:p>
            <a:pPr marL="457200" lvl="1" indent="0" algn="just"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	Exemplo:</a:t>
            </a:r>
          </a:p>
          <a:p>
            <a:pPr marL="857250" lvl="2" indent="0" algn="just"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Olá 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Edson, o seu saldo é</a:t>
            </a: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: 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R$45.67</a:t>
            </a:r>
          </a:p>
          <a:p>
            <a:pPr marL="0" indent="0" algn="just">
              <a:buNone/>
              <a:defRPr/>
            </a:pPr>
            <a:endParaRPr lang="pt-B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5201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  <a:cs typeface="Courier New" pitchFamily="49" charset="0"/>
              </a:rPr>
              <a:t>Cont. do descanso 7: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Implemente em Java uma classe chamada </a:t>
            </a:r>
            <a:r>
              <a:rPr lang="pt-BR" sz="2000" dirty="0" err="1">
                <a:solidFill>
                  <a:srgbClr val="000000"/>
                </a:solidFill>
                <a:cs typeface="Courier New" pitchFamily="49" charset="0"/>
              </a:rPr>
              <a:t>TesteContaCorrente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e também o método </a:t>
            </a:r>
            <a:r>
              <a:rPr lang="pt-BR" sz="2000" dirty="0" err="1">
                <a:solidFill>
                  <a:srgbClr val="000000"/>
                </a:solidFill>
                <a:cs typeface="Courier New" pitchFamily="49" charset="0"/>
              </a:rPr>
              <a:t>main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nesta classe. Depois elabore um código no método </a:t>
            </a:r>
            <a:r>
              <a:rPr lang="pt-BR" sz="2000" dirty="0" err="1">
                <a:solidFill>
                  <a:srgbClr val="000000"/>
                </a:solidFill>
                <a:cs typeface="Courier New" pitchFamily="49" charset="0"/>
              </a:rPr>
              <a:t>main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de forma que todos os métodos da classe </a:t>
            </a:r>
            <a:r>
              <a:rPr lang="pt-BR" sz="2000" dirty="0" err="1">
                <a:solidFill>
                  <a:srgbClr val="000000"/>
                </a:solidFill>
                <a:cs typeface="Courier New" pitchFamily="49" charset="0"/>
              </a:rPr>
              <a:t>ContaCorrente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sejam testados. Exemplo: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+mj-lt"/>
              <a:buAutoNum type="arabicParenR" startAt="3"/>
              <a:defRPr/>
            </a:pPr>
            <a:endParaRPr lang="pt-BR" sz="2000" dirty="0">
              <a:solidFill>
                <a:srgbClr val="000000"/>
              </a:solidFill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400" dirty="0">
                <a:solidFill>
                  <a:srgbClr val="000000"/>
                </a:solidFill>
                <a:cs typeface="Courier New" pitchFamily="49" charset="0"/>
              </a:rPr>
              <a:t>	</a:t>
            </a:r>
            <a:r>
              <a:rPr lang="pt-BR" sz="2400" dirty="0" err="1">
                <a:solidFill>
                  <a:srgbClr val="000000"/>
                </a:solidFill>
                <a:cs typeface="Courier New" pitchFamily="49" charset="0"/>
              </a:rPr>
              <a:t>ContaCorrente</a:t>
            </a:r>
            <a:r>
              <a:rPr lang="pt-BR" sz="2400" dirty="0">
                <a:solidFill>
                  <a:srgbClr val="000000"/>
                </a:solidFill>
                <a:cs typeface="Courier New" pitchFamily="49" charset="0"/>
              </a:rPr>
              <a:t> conta = new </a:t>
            </a:r>
            <a:r>
              <a:rPr lang="pt-BR" sz="2400" dirty="0" err="1">
                <a:solidFill>
                  <a:srgbClr val="000000"/>
                </a:solidFill>
                <a:cs typeface="Courier New" pitchFamily="49" charset="0"/>
              </a:rPr>
              <a:t>ContaCorrente</a:t>
            </a:r>
            <a:r>
              <a:rPr lang="pt-BR" sz="2400" dirty="0">
                <a:solidFill>
                  <a:srgbClr val="000000"/>
                </a:solidFill>
                <a:cs typeface="Courier New" pitchFamily="49" charset="0"/>
              </a:rPr>
              <a:t>();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400" dirty="0">
                <a:solidFill>
                  <a:srgbClr val="000000"/>
                </a:solidFill>
                <a:cs typeface="Courier New" pitchFamily="49" charset="0"/>
              </a:rPr>
              <a:t>	</a:t>
            </a:r>
            <a:r>
              <a:rPr lang="pt-BR" sz="2400" dirty="0" err="1">
                <a:solidFill>
                  <a:srgbClr val="000000"/>
                </a:solidFill>
                <a:cs typeface="Courier New" pitchFamily="49" charset="0"/>
              </a:rPr>
              <a:t>conta.deposito</a:t>
            </a:r>
            <a:r>
              <a:rPr lang="pt-BR" sz="2400" dirty="0">
                <a:solidFill>
                  <a:srgbClr val="000000"/>
                </a:solidFill>
                <a:cs typeface="Courier New" pitchFamily="49" charset="0"/>
              </a:rPr>
              <a:t>(100);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400" dirty="0">
                <a:solidFill>
                  <a:srgbClr val="000000"/>
                </a:solidFill>
                <a:cs typeface="Courier New" pitchFamily="49" charset="0"/>
              </a:rPr>
              <a:t>	</a:t>
            </a:r>
            <a:r>
              <a:rPr lang="pt-BR" sz="2400" dirty="0" err="1">
                <a:solidFill>
                  <a:srgbClr val="000000"/>
                </a:solidFill>
                <a:cs typeface="Courier New" pitchFamily="49" charset="0"/>
              </a:rPr>
              <a:t>System.out.println</a:t>
            </a:r>
            <a:r>
              <a:rPr lang="pt-BR" sz="2400" dirty="0">
                <a:solidFill>
                  <a:srgbClr val="000000"/>
                </a:solidFill>
                <a:cs typeface="Courier New" pitchFamily="49" charset="0"/>
              </a:rPr>
              <a:t>("saldo: "+ </a:t>
            </a:r>
            <a:r>
              <a:rPr lang="pt-BR" sz="2400" dirty="0" err="1">
                <a:solidFill>
                  <a:srgbClr val="000000"/>
                </a:solidFill>
                <a:cs typeface="Courier New" pitchFamily="49" charset="0"/>
              </a:rPr>
              <a:t>conta.getSaldo</a:t>
            </a:r>
            <a:r>
              <a:rPr lang="pt-BR" sz="2400" dirty="0">
                <a:solidFill>
                  <a:srgbClr val="000000"/>
                </a:solidFill>
                <a:cs typeface="Courier New" pitchFamily="49" charset="0"/>
              </a:rPr>
              <a:t>());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400" dirty="0">
                <a:solidFill>
                  <a:srgbClr val="000000"/>
                </a:solidFill>
                <a:cs typeface="Courier New" pitchFamily="49" charset="0"/>
              </a:rPr>
              <a:t>	</a:t>
            </a:r>
            <a:r>
              <a:rPr lang="pt-BR" sz="2400" dirty="0" err="1">
                <a:solidFill>
                  <a:srgbClr val="000000"/>
                </a:solidFill>
                <a:cs typeface="Courier New" pitchFamily="49" charset="0"/>
              </a:rPr>
              <a:t>conta.saque</a:t>
            </a:r>
            <a:r>
              <a:rPr lang="pt-BR" sz="2400" dirty="0">
                <a:solidFill>
                  <a:srgbClr val="000000"/>
                </a:solidFill>
                <a:cs typeface="Courier New" pitchFamily="49" charset="0"/>
              </a:rPr>
              <a:t>(20);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400" dirty="0">
                <a:solidFill>
                  <a:srgbClr val="000000"/>
                </a:solidFill>
                <a:cs typeface="Courier New" pitchFamily="49" charset="0"/>
              </a:rPr>
              <a:t>	</a:t>
            </a:r>
            <a:r>
              <a:rPr lang="pt-BR" sz="2400" dirty="0" err="1">
                <a:solidFill>
                  <a:srgbClr val="000000"/>
                </a:solidFill>
                <a:cs typeface="Courier New" pitchFamily="49" charset="0"/>
              </a:rPr>
              <a:t>conta.exibirSaldo</a:t>
            </a:r>
            <a:r>
              <a:rPr lang="pt-BR" sz="2400" dirty="0">
                <a:solidFill>
                  <a:srgbClr val="000000"/>
                </a:solidFill>
                <a:cs typeface="Courier New" pitchFamily="49" charset="0"/>
              </a:rPr>
              <a:t>();</a:t>
            </a:r>
          </a:p>
          <a:p>
            <a:pPr marL="0" indent="0" algn="just">
              <a:buNone/>
              <a:defRPr/>
            </a:pPr>
            <a:endParaRPr lang="pt-BR" sz="2400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430" y="4879144"/>
            <a:ext cx="2277447" cy="179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40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8-) O estagiário da empresa lhe passou o diagrama abaixo para representá-lo no Java, monte a representação das classes no Java realizando </a:t>
            </a:r>
            <a:r>
              <a:rPr lang="pt-BR" sz="2000" b="1" dirty="0" smtClean="0">
                <a:solidFill>
                  <a:srgbClr val="000000"/>
                </a:solidFill>
                <a:cs typeface="Courier New" pitchFamily="49" charset="0"/>
              </a:rPr>
              <a:t>alterações</a:t>
            </a: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 que julgar necessário para suprir  alguma falha de modelagem.</a:t>
            </a:r>
            <a:endParaRPr lang="pt-BR" sz="2000" dirty="0">
              <a:solidFill>
                <a:srgbClr val="000000"/>
              </a:solidFill>
              <a:cs typeface="Courier New" pitchFamily="49" charset="0"/>
            </a:endParaRPr>
          </a:p>
          <a:p>
            <a:pPr marL="0" indent="0" algn="just">
              <a:buNone/>
              <a:defRPr/>
            </a:pPr>
            <a:endParaRPr lang="pt-BR" sz="2400" b="1" dirty="0" smtClean="0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79" y="2681128"/>
            <a:ext cx="6822842" cy="308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95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 fontScale="85000" lnSpcReduction="10000"/>
          </a:bodyPr>
          <a:lstStyle/>
          <a:p>
            <a:pPr marL="4763" indent="-4763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  <a:cs typeface="Courier New" pitchFamily="49" charset="0"/>
              </a:rPr>
              <a:t>Continuação do descanso 8:</a:t>
            </a:r>
          </a:p>
          <a:p>
            <a:pPr marL="4763" indent="-4763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Altere 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as classes criadas anteriormente de modo que:</a:t>
            </a:r>
          </a:p>
          <a:p>
            <a:pPr marL="17145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1000" dirty="0">
              <a:solidFill>
                <a:srgbClr val="000000"/>
              </a:solidFill>
              <a:cs typeface="Courier New" pitchFamily="49" charset="0"/>
            </a:endParaRPr>
          </a:p>
          <a:p>
            <a:pPr marL="62865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O método </a:t>
            </a:r>
            <a:r>
              <a:rPr lang="pt-BR" sz="2000" dirty="0" err="1">
                <a:solidFill>
                  <a:srgbClr val="000000"/>
                </a:solidFill>
                <a:cs typeface="Courier New" pitchFamily="49" charset="0"/>
              </a:rPr>
              <a:t>getPreco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retorne o valor do atributo </a:t>
            </a:r>
            <a:r>
              <a:rPr lang="pt-BR" sz="2000" dirty="0" err="1">
                <a:solidFill>
                  <a:srgbClr val="000000"/>
                </a:solidFill>
                <a:cs typeface="Courier New" pitchFamily="49" charset="0"/>
              </a:rPr>
              <a:t>preco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.</a:t>
            </a:r>
          </a:p>
          <a:p>
            <a:pPr marL="62865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000" dirty="0">
              <a:solidFill>
                <a:srgbClr val="000000"/>
              </a:solidFill>
              <a:cs typeface="Courier New" pitchFamily="49" charset="0"/>
            </a:endParaRPr>
          </a:p>
          <a:p>
            <a:pPr marL="62865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O método </a:t>
            </a:r>
            <a:r>
              <a:rPr lang="pt-BR" sz="2000" dirty="0" err="1">
                <a:solidFill>
                  <a:srgbClr val="000000"/>
                </a:solidFill>
                <a:cs typeface="Courier New" pitchFamily="49" charset="0"/>
              </a:rPr>
              <a:t>setPreco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altere o valor do atributo </a:t>
            </a:r>
            <a:r>
              <a:rPr lang="pt-BR" sz="2000" dirty="0" err="1">
                <a:solidFill>
                  <a:srgbClr val="000000"/>
                </a:solidFill>
                <a:cs typeface="Courier New" pitchFamily="49" charset="0"/>
              </a:rPr>
              <a:t>preco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com valor passado como parâmetro.</a:t>
            </a:r>
          </a:p>
          <a:p>
            <a:pPr marL="62865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000" dirty="0">
              <a:solidFill>
                <a:srgbClr val="000000"/>
              </a:solidFill>
              <a:cs typeface="Courier New" pitchFamily="49" charset="0"/>
            </a:endParaRPr>
          </a:p>
          <a:p>
            <a:pPr marL="62865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O método </a:t>
            </a:r>
            <a:r>
              <a:rPr lang="pt-BR" sz="2000" dirty="0" err="1" smtClean="0">
                <a:solidFill>
                  <a:srgbClr val="000000"/>
                </a:solidFill>
                <a:cs typeface="Courier New" pitchFamily="49" charset="0"/>
              </a:rPr>
              <a:t>exibirTudo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deverá exibir os dados do veículo e os dados da cor do Veículo.</a:t>
            </a:r>
          </a:p>
          <a:p>
            <a:pPr marL="62865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000" b="1" dirty="0">
              <a:solidFill>
                <a:srgbClr val="000000"/>
              </a:solidFill>
              <a:cs typeface="Courier New" pitchFamily="49" charset="0"/>
            </a:endParaRPr>
          </a:p>
          <a:p>
            <a:pPr marL="62865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O método </a:t>
            </a:r>
            <a:r>
              <a:rPr lang="pt-BR" sz="2000" dirty="0" err="1" smtClean="0">
                <a:solidFill>
                  <a:srgbClr val="000000"/>
                </a:solidFill>
                <a:cs typeface="Courier New" pitchFamily="49" charset="0"/>
              </a:rPr>
              <a:t>getIPI</a:t>
            </a: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 deverá retornar 7,5% do valor do veículo, que representa o IPI.</a:t>
            </a:r>
          </a:p>
          <a:p>
            <a:pPr marL="62865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000" dirty="0" smtClean="0">
              <a:solidFill>
                <a:srgbClr val="000000"/>
              </a:solidFill>
              <a:cs typeface="Courier New" pitchFamily="49" charset="0"/>
            </a:endParaRPr>
          </a:p>
          <a:p>
            <a:pPr marL="62865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O método </a:t>
            </a:r>
            <a:r>
              <a:rPr lang="pt-BR" sz="2000" dirty="0" err="1" smtClean="0">
                <a:solidFill>
                  <a:srgbClr val="000000"/>
                </a:solidFill>
                <a:cs typeface="Courier New" pitchFamily="49" charset="0"/>
              </a:rPr>
              <a:t>getICMS</a:t>
            </a: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 deverá retornar 6% do valor do veículo, que representa o ICMS.</a:t>
            </a:r>
          </a:p>
          <a:p>
            <a:pPr marL="62865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000" dirty="0" smtClean="0">
              <a:solidFill>
                <a:srgbClr val="000000"/>
              </a:solidFill>
              <a:cs typeface="Courier New" pitchFamily="49" charset="0"/>
            </a:endParaRPr>
          </a:p>
          <a:p>
            <a:pPr marL="62865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O método </a:t>
            </a:r>
            <a:r>
              <a:rPr lang="pt-BR" sz="2000" dirty="0" err="1" smtClean="0">
                <a:solidFill>
                  <a:srgbClr val="000000"/>
                </a:solidFill>
                <a:cs typeface="Courier New" pitchFamily="49" charset="0"/>
              </a:rPr>
              <a:t>getImpostos</a:t>
            </a: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 deverá retornar o total de impostos do veículo.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16673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MÉTODOS CONSTRUTORES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pt-BR" dirty="0" smtClean="0"/>
              <a:t>São métodos representados pelo mesmo da classe e que permitem parametrizar o objeto no momento da sua instanciação.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pt-BR" dirty="0"/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pt-BR" b="1" dirty="0" smtClean="0"/>
              <a:t>Produto </a:t>
            </a:r>
            <a:r>
              <a:rPr lang="pt-BR" b="1" dirty="0" err="1" smtClean="0"/>
              <a:t>objProduto</a:t>
            </a:r>
            <a:r>
              <a:rPr lang="pt-BR" b="1" dirty="0" smtClean="0"/>
              <a:t> = new </a:t>
            </a:r>
            <a:r>
              <a:rPr lang="pt-BR" b="1" dirty="0" smtClean="0">
                <a:solidFill>
                  <a:srgbClr val="FF0000"/>
                </a:solidFill>
              </a:rPr>
              <a:t>Produto()</a:t>
            </a:r>
            <a:r>
              <a:rPr lang="pt-BR" b="1" dirty="0" smtClean="0"/>
              <a:t>;</a:t>
            </a:r>
          </a:p>
        </p:txBody>
      </p:sp>
      <p:sp>
        <p:nvSpPr>
          <p:cNvPr id="3" name="Texto explicativo retangular 2"/>
          <p:cNvSpPr/>
          <p:nvPr/>
        </p:nvSpPr>
        <p:spPr>
          <a:xfrm>
            <a:off x="2875936" y="4719484"/>
            <a:ext cx="5106591" cy="1597129"/>
          </a:xfrm>
          <a:prstGeom prst="wedgeRectCallout">
            <a:avLst>
              <a:gd name="adj1" fmla="val 21440"/>
              <a:gd name="adj2" fmla="val -80244"/>
            </a:avLst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0265D"/>
                </a:solidFill>
              </a:rPr>
              <a:t>Método construtor sem parâmetros, caso você não crie o método, ele será automaticamente gerado pela JVM</a:t>
            </a:r>
            <a:endParaRPr lang="pt-BR" sz="2400" dirty="0">
              <a:solidFill>
                <a:srgbClr val="F026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64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4763" indent="-4763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  <a:cs typeface="Courier New" pitchFamily="49" charset="0"/>
              </a:rPr>
              <a:t>Continuação do descanso 8: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Implemente 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em Java uma classe chamada </a:t>
            </a:r>
            <a:r>
              <a:rPr lang="pt-BR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TesteCarro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e também o método </a:t>
            </a:r>
            <a:r>
              <a:rPr lang="pt-BR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nesta classe. Depois elabore um código no método </a:t>
            </a:r>
            <a:r>
              <a:rPr lang="pt-BR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de forma que </a:t>
            </a: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o objeto Carro seja testado com todas suas classes envolvidas e os métodos criados anteriormente.</a:t>
            </a:r>
            <a:endParaRPr lang="pt-BR" sz="2000" dirty="0">
              <a:solidFill>
                <a:srgbClr val="00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62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DÚVIDAS...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236" y="-22122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40768"/>
            <a:ext cx="3533378" cy="4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3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60" y="2447970"/>
            <a:ext cx="4602480" cy="325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Java: Como Programar, 8</a:t>
            </a:r>
            <a:r>
              <a:rPr lang="en-US" b="1" u="sng" baseline="30000" dirty="0">
                <a:latin typeface="Calibri" pitchFamily="34" charset="0"/>
              </a:rPr>
              <a:t>a</a:t>
            </a:r>
            <a:r>
              <a:rPr lang="pt-BR" dirty="0"/>
              <a:t> edição</a:t>
            </a:r>
          </a:p>
          <a:p>
            <a:pPr lvl="1" algn="just"/>
            <a:r>
              <a:rPr lang="pt-BR" dirty="0"/>
              <a:t>Capítulo 2, Introdução aos aplicativos Java</a:t>
            </a:r>
          </a:p>
          <a:p>
            <a:pPr lvl="1" algn="just"/>
            <a:r>
              <a:rPr lang="pt-BR" dirty="0"/>
              <a:t>Capítulo 3, Introdução a classes e objetos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Básico da linguagem Java</a:t>
            </a:r>
          </a:p>
          <a:p>
            <a:pPr lvl="1" algn="just"/>
            <a:r>
              <a:rPr lang="pt-BR" dirty="0" smtClean="0"/>
              <a:t>http</a:t>
            </a:r>
            <a:r>
              <a:rPr lang="pt-BR" dirty="0"/>
              <a:t>://docs.oracle.com/javase/tutorial/java/nutsandbolts/index.html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>
              <a:lnSpc>
                <a:spcPct val="90000"/>
              </a:lnSpc>
              <a:buClr>
                <a:srgbClr val="303030"/>
              </a:buClr>
            </a:pPr>
            <a:endParaRPr lang="en-US" sz="1600" dirty="0" smtClean="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6975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8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</a:t>
            </a:r>
            <a:r>
              <a:rPr kumimoji="1" lang="en-US" sz="2000">
                <a:solidFill>
                  <a:schemeClr val="bg1"/>
                </a:solidFill>
                <a:latin typeface="Gotham-Bold"/>
                <a:cs typeface="Gotham-Bold"/>
              </a:rPr>
              <a:t>© </a:t>
            </a:r>
            <a:r>
              <a:rPr kumimoji="1" lang="en-US" sz="2000" smtClean="0">
                <a:solidFill>
                  <a:schemeClr val="bg1"/>
                </a:solidFill>
                <a:latin typeface="Gotham-Bold"/>
                <a:cs typeface="Gotham-Bold"/>
              </a:rPr>
              <a:t>2018  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Prof. </a:t>
            </a:r>
            <a:r>
              <a:rPr kumimoji="1" lang="en-US" sz="2000" dirty="0" err="1" smtClean="0">
                <a:solidFill>
                  <a:schemeClr val="bg1"/>
                </a:solidFill>
                <a:latin typeface="Gotham-Bold"/>
                <a:cs typeface="Gotham-Bold"/>
              </a:rPr>
              <a:t>Humberto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 Delgado de Sousa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2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MÉTODOS CONSTRUTORES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pt-BR" sz="2400" dirty="0" smtClean="0"/>
              <a:t>É uma boa prática criar um construtor preenchido e outro vazio, caso queira poderá criar mais construtores com assinaturas distintas.</a:t>
            </a:r>
            <a:endParaRPr lang="pt-BR" sz="24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43" y="2848334"/>
            <a:ext cx="7728237" cy="370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56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MÉTODOS CONSTRUTORES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pt-BR" sz="2400" dirty="0" smtClean="0"/>
              <a:t>Na classe de Teste, você poderá instanciar o objeto de duas formas: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pt-BR" sz="2400" b="1" dirty="0" smtClean="0"/>
              <a:t>Forma 2: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19" y="2989775"/>
            <a:ext cx="8545905" cy="285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35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MÉTODOS CONSTRUTORES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pt-BR" sz="2400" dirty="0" smtClean="0"/>
              <a:t>Na classe de Teste, você poderá instanciar o objeto de duas formas: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pt-BR" sz="2400" b="1" dirty="0" smtClean="0"/>
              <a:t>Forma 1: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97" y="2861347"/>
            <a:ext cx="7794188" cy="326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5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ATRIBUTOS DE REFERÊNCIA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pt-BR" sz="2400" dirty="0" smtClean="0"/>
              <a:t>Os atributos de referência representam outros atributos pertencentes à uma outra classe. Exemplo: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pt-BR" sz="2400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50538"/>
            <a:ext cx="224790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033" y="2465285"/>
            <a:ext cx="1750938" cy="4257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313" y="2450538"/>
            <a:ext cx="289704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38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ATRIBUTOS DE REFERÊNCIA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pt-BR" sz="2400" dirty="0" smtClean="0"/>
              <a:t>Inicie um novo projeto chamado: </a:t>
            </a:r>
            <a:r>
              <a:rPr lang="pt-BR" sz="2400" b="1" dirty="0" smtClean="0">
                <a:solidFill>
                  <a:srgbClr val="F0265D"/>
                </a:solidFill>
              </a:rPr>
              <a:t>Referencia</a:t>
            </a:r>
            <a:r>
              <a:rPr lang="pt-BR" sz="2400" dirty="0" smtClean="0">
                <a:solidFill>
                  <a:srgbClr val="F0265D"/>
                </a:solidFill>
              </a:rPr>
              <a:t> </a:t>
            </a:r>
            <a:r>
              <a:rPr lang="pt-BR" sz="2400" dirty="0" smtClean="0"/>
              <a:t>e monte as seguintes classes: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pt-B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8351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7288</TotalTime>
  <Words>2100</Words>
  <Application>Microsoft Office PowerPoint</Application>
  <PresentationFormat>Apresentação na tela (4:3)</PresentationFormat>
  <Paragraphs>427</Paragraphs>
  <Slides>43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43</vt:i4>
      </vt:variant>
    </vt:vector>
  </HeadingPairs>
  <TitlesOfParts>
    <vt:vector size="55" baseType="lpstr">
      <vt:lpstr>Arial</vt:lpstr>
      <vt:lpstr>Calibri</vt:lpstr>
      <vt:lpstr>Courier New</vt:lpstr>
      <vt:lpstr>Gotham-Bold</vt:lpstr>
      <vt:lpstr>Gotham-Book</vt:lpstr>
      <vt:lpstr>Symbol</vt:lpstr>
      <vt:lpstr>Wingdings</vt:lpstr>
      <vt:lpstr>Default Theme</vt:lpstr>
      <vt:lpstr>1_Personalizar design</vt:lpstr>
      <vt:lpstr>2_Personalizar design</vt:lpstr>
      <vt:lpstr>Black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Humberto Delgado de Sousa</cp:lastModifiedBy>
  <cp:revision>253</cp:revision>
  <dcterms:created xsi:type="dcterms:W3CDTF">2015-01-30T10:46:50Z</dcterms:created>
  <dcterms:modified xsi:type="dcterms:W3CDTF">2018-01-15T13:26:20Z</dcterms:modified>
</cp:coreProperties>
</file>