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24"/>
  </p:notesMasterIdLst>
  <p:sldIdLst>
    <p:sldId id="256" r:id="rId6"/>
    <p:sldId id="415" r:id="rId7"/>
    <p:sldId id="416" r:id="rId8"/>
    <p:sldId id="611" r:id="rId9"/>
    <p:sldId id="566" r:id="rId10"/>
    <p:sldId id="567" r:id="rId11"/>
    <p:sldId id="568" r:id="rId12"/>
    <p:sldId id="569" r:id="rId13"/>
    <p:sldId id="593" r:id="rId14"/>
    <p:sldId id="570" r:id="rId15"/>
    <p:sldId id="571" r:id="rId16"/>
    <p:sldId id="592" r:id="rId17"/>
    <p:sldId id="598" r:id="rId18"/>
    <p:sldId id="594" r:id="rId19"/>
    <p:sldId id="595" r:id="rId20"/>
    <p:sldId id="608" r:id="rId21"/>
    <p:sldId id="609" r:id="rId22"/>
    <p:sldId id="610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62" autoAdjust="0"/>
  </p:normalViewPr>
  <p:slideViewPr>
    <p:cSldViewPr snapToGrid="0" snapToObjects="1">
      <p:cViewPr varScale="1">
        <p:scale>
          <a:sx n="87" d="100"/>
          <a:sy n="87" d="100"/>
        </p:scale>
        <p:origin x="6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pt-BR" dirty="0" err="1" smtClean="0"/>
              <a:t>Parsear</a:t>
            </a:r>
            <a:r>
              <a:rPr lang="pt-BR" dirty="0" smtClean="0"/>
              <a:t>” é um tipo de conversão mais agressiva,</a:t>
            </a:r>
            <a:r>
              <a:rPr lang="pt-BR" baseline="0" dirty="0" smtClean="0"/>
              <a:t> pois o que se propõe é converter um dado em um tipo completamente diferente da sua origem. Por exemplo, converter uma </a:t>
            </a:r>
            <a:r>
              <a:rPr lang="pt-BR" baseline="0" dirty="0" err="1" smtClean="0"/>
              <a:t>string</a:t>
            </a:r>
            <a:r>
              <a:rPr lang="pt-BR" baseline="0" dirty="0" smtClean="0"/>
              <a:t> em um número e vice-versa.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8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 conversões</a:t>
            </a:r>
            <a:r>
              <a:rPr lang="pt-BR" baseline="0" dirty="0" smtClean="0"/>
              <a:t> implícitas são aquelas que o Java realiza automaticamente, pois o que se propõe é colocar um dado menor em uma variável com um tipo de dado cuja capacidade é maior que o próprio dado. Com a importância de salientar que os dados são de tamanhos diferentes mas do mesmo tipo, por exemplo, dados </a:t>
            </a:r>
            <a:r>
              <a:rPr lang="pt-BR" baseline="0" smtClean="0"/>
              <a:t>do tipo numérico.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0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“</a:t>
            </a:r>
            <a:r>
              <a:rPr lang="pt-BR" dirty="0" err="1" smtClean="0"/>
              <a:t>Castear</a:t>
            </a:r>
            <a:r>
              <a:rPr lang="pt-BR" dirty="0" smtClean="0"/>
              <a:t>” significa converter algo maior em algo</a:t>
            </a:r>
            <a:r>
              <a:rPr lang="pt-BR" baseline="0" dirty="0" smtClean="0"/>
              <a:t> menor, por isso essa conversão é “explicita”, ou seja, o programador deve demonstrar total responsabilidade na conversão que está sendo proposta, pois dados poderão ser perdidos. Todos os “</a:t>
            </a:r>
            <a:r>
              <a:rPr lang="pt-BR" baseline="0" dirty="0" err="1" smtClean="0"/>
              <a:t>cast´s</a:t>
            </a:r>
            <a:r>
              <a:rPr lang="pt-BR" baseline="0" dirty="0" smtClean="0"/>
              <a:t>” serão realizados através das classes </a:t>
            </a:r>
            <a:r>
              <a:rPr lang="pt-BR" baseline="0" dirty="0" err="1" smtClean="0"/>
              <a:t>Wrappers</a:t>
            </a:r>
            <a:r>
              <a:rPr lang="pt-BR" baseline="0" dirty="0" smtClean="0"/>
              <a:t>, como por exemplo: Byte, Short, </a:t>
            </a:r>
            <a:r>
              <a:rPr lang="pt-BR" baseline="0" dirty="0" err="1" smtClean="0"/>
              <a:t>Long</a:t>
            </a:r>
            <a:r>
              <a:rPr lang="pt-BR" baseline="0" dirty="0" smtClean="0"/>
              <a:t>, Double e </a:t>
            </a:r>
            <a:r>
              <a:rPr lang="pt-BR" baseline="0" dirty="0" err="1" smtClean="0"/>
              <a:t>etc</a:t>
            </a:r>
            <a:r>
              <a:rPr lang="pt-BR" baseline="0" dirty="0" smtClean="0"/>
              <a:t>, pois envolvem tipos primitivos. Para que haja o “</a:t>
            </a:r>
            <a:r>
              <a:rPr lang="pt-BR" baseline="0" dirty="0" err="1" smtClean="0"/>
              <a:t>cast</a:t>
            </a:r>
            <a:r>
              <a:rPr lang="pt-BR" baseline="0" dirty="0" smtClean="0"/>
              <a:t>” é necessário que os dados sejam do mesmo tipo, por exemplo, numéricos.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7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TOMADA DE DECISÃO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dirty="0" err="1"/>
              <a:t>Exemplos</a:t>
            </a:r>
            <a:r>
              <a:rPr lang="en-US" dirty="0"/>
              <a:t>:</a:t>
            </a:r>
          </a:p>
          <a:p>
            <a:pPr>
              <a:defRPr/>
            </a:pPr>
            <a:endParaRPr lang="en-US" sz="600" dirty="0"/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(x &gt; 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"X eh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maior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que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10"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"X eh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menor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igual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a 10"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FontTx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(x &gt; 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"X eh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maior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que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10"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(x == 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"X eh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igual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a 10"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"X eh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menor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que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10"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sv-SE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TOMADA DE DECISÃO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>
              <a:defRPr/>
            </a:pPr>
            <a:endParaRPr lang="en-US" sz="600" dirty="0"/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opcao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457200" lvl="1" indent="0">
              <a:buFontTx/>
              <a:buNone/>
              <a:defRPr/>
            </a:pPr>
            <a:endParaRPr lang="en-US" sz="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case 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Opcao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1(Novo) -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selecionada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457200" lvl="1" indent="0">
              <a:buFontTx/>
              <a:buNone/>
              <a:defRPr/>
            </a:pPr>
            <a:endParaRPr lang="en-US" sz="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Opcao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2(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Imprimir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 -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selecionada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457200" lvl="1" indent="0">
              <a:buFontTx/>
              <a:buNone/>
              <a:defRPr/>
            </a:pPr>
            <a:endParaRPr lang="en-US" sz="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Opcao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3(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Sair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 -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selecionada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457200" lvl="1" indent="0">
              <a:buFontTx/>
              <a:buNone/>
              <a:defRPr/>
            </a:pPr>
            <a:endParaRPr lang="en-US" sz="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Opcao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invalida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selecione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1,2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3"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sv-SE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7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  <a:cs typeface="Courier New" pitchFamily="49" charset="0"/>
              </a:rPr>
              <a:t>Crie um projeto chamado: </a:t>
            </a:r>
            <a:r>
              <a:rPr lang="pt-BR" sz="2000" b="1" dirty="0" err="1" smtClean="0">
                <a:solidFill>
                  <a:srgbClr val="000000"/>
                </a:solidFill>
                <a:cs typeface="Courier New" pitchFamily="49" charset="0"/>
              </a:rPr>
              <a:t>TomadaDecisao</a:t>
            </a:r>
            <a:r>
              <a:rPr lang="pt-BR" sz="2000" b="1" dirty="0" smtClean="0">
                <a:solidFill>
                  <a:srgbClr val="000000"/>
                </a:solidFill>
                <a:cs typeface="Courier New" pitchFamily="49" charset="0"/>
              </a:rPr>
              <a:t>, dentro dele resolva os descansos 1, 2 e 3, criando apenas as classes de teste (método </a:t>
            </a:r>
            <a:r>
              <a:rPr lang="pt-BR" sz="2000" b="1" dirty="0" err="1" smtClean="0">
                <a:solidFill>
                  <a:srgbClr val="000000"/>
                </a:solidFill>
                <a:cs typeface="Courier New" pitchFamily="49" charset="0"/>
              </a:rPr>
              <a:t>main</a:t>
            </a:r>
            <a:r>
              <a:rPr lang="pt-BR" sz="2000" b="1" dirty="0" smtClean="0">
                <a:solidFill>
                  <a:srgbClr val="000000"/>
                </a:solidFill>
                <a:cs typeface="Courier New" pitchFamily="49" charset="0"/>
              </a:rPr>
              <a:t>()):</a:t>
            </a:r>
            <a:endParaRPr lang="pt-BR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1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-) Crie uma classe </a:t>
            </a:r>
            <a:r>
              <a:rPr lang="pt-BR" sz="2000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TesteTamanho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em Java que peça o nome, a altura e o peso de 2 pessoas e apresente o nome da mais pesada e o nome da mais alta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2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-) Crie uma classe </a:t>
            </a:r>
            <a:r>
              <a:rPr lang="pt-BR" sz="2000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TesteEleitores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que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leia a idade de 3 pessoas e informe a sua classe eleitoral:</a:t>
            </a:r>
          </a:p>
          <a:p>
            <a:pPr marL="1028700" lvl="2" indent="-342900" algn="just">
              <a:lnSpc>
                <a:spcPct val="90000"/>
              </a:lnSpc>
              <a:spcBef>
                <a:spcPct val="30000"/>
              </a:spcBef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não eleitor (abaixo de 16 anos)</a:t>
            </a:r>
          </a:p>
          <a:p>
            <a:pPr marL="1028700" lvl="2" indent="-342900" algn="just">
              <a:lnSpc>
                <a:spcPct val="90000"/>
              </a:lnSpc>
              <a:spcBef>
                <a:spcPct val="30000"/>
              </a:spcBef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eleitor obrigatório (entre 18 e 65 anos)</a:t>
            </a:r>
          </a:p>
          <a:p>
            <a:pPr marL="1028700" lvl="2" indent="-342900" algn="just">
              <a:lnSpc>
                <a:spcPct val="90000"/>
              </a:lnSpc>
              <a:spcBef>
                <a:spcPct val="30000"/>
              </a:spcBef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eleitor facultativo (16 , 17 anos ou maior que 65 anos)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Ao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final da execução exibir o total de eleitores obrigatórios.</a:t>
            </a:r>
          </a:p>
          <a:p>
            <a:pPr marL="4763" indent="-4763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8155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409700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  <a:defRPr/>
            </a:pPr>
            <a:r>
              <a:rPr lang="pt-BR" sz="1800" dirty="0">
                <a:solidFill>
                  <a:srgbClr val="000000"/>
                </a:solidFill>
                <a:cs typeface="Courier New" pitchFamily="49" charset="0"/>
              </a:rPr>
              <a:t>3</a:t>
            </a:r>
            <a:r>
              <a:rPr lang="pt-BR" sz="1800" dirty="0" smtClean="0">
                <a:solidFill>
                  <a:srgbClr val="000000"/>
                </a:solidFill>
                <a:cs typeface="Courier New" pitchFamily="49" charset="0"/>
              </a:rPr>
              <a:t>-) Crie um pacote </a:t>
            </a:r>
            <a:r>
              <a:rPr lang="pt-BR" sz="1800" dirty="0" err="1" smtClean="0">
                <a:solidFill>
                  <a:srgbClr val="000000"/>
                </a:solidFill>
                <a:cs typeface="Courier New" pitchFamily="49" charset="0"/>
              </a:rPr>
              <a:t>Beans</a:t>
            </a:r>
            <a:r>
              <a:rPr lang="pt-BR" sz="1800" dirty="0" smtClean="0">
                <a:solidFill>
                  <a:srgbClr val="000000"/>
                </a:solidFill>
                <a:cs typeface="Courier New" pitchFamily="49" charset="0"/>
              </a:rPr>
              <a:t> e escreva </a:t>
            </a:r>
            <a:r>
              <a:rPr lang="pt-BR" sz="1800" dirty="0">
                <a:solidFill>
                  <a:srgbClr val="000000"/>
                </a:solidFill>
                <a:cs typeface="Courier New" pitchFamily="49" charset="0"/>
              </a:rPr>
              <a:t>uma classe chamada </a:t>
            </a:r>
            <a:r>
              <a:rPr lang="pt-BR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BR" sz="1800" dirty="0">
                <a:solidFill>
                  <a:srgbClr val="000000"/>
                </a:solidFill>
                <a:cs typeface="Courier New" pitchFamily="49" charset="0"/>
              </a:rPr>
              <a:t> que contenha três atributos do tipo </a:t>
            </a:r>
            <a:r>
              <a:rPr lang="pt-BR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cs typeface="Courier New" pitchFamily="49" charset="0"/>
              </a:rPr>
              <a:t> chamados dia, </a:t>
            </a:r>
            <a:r>
              <a:rPr lang="pt-BR" sz="1800" dirty="0" err="1">
                <a:solidFill>
                  <a:srgbClr val="000000"/>
                </a:solidFill>
                <a:cs typeface="Courier New" pitchFamily="49" charset="0"/>
              </a:rPr>
              <a:t>mes</a:t>
            </a:r>
            <a:r>
              <a:rPr lang="pt-BR" sz="1800" dirty="0">
                <a:solidFill>
                  <a:srgbClr val="000000"/>
                </a:solidFill>
                <a:cs typeface="Courier New" pitchFamily="49" charset="0"/>
              </a:rPr>
              <a:t> e ano. </a:t>
            </a:r>
          </a:p>
          <a:p>
            <a:pPr marL="914400" lvl="1" indent="-457200" algn="just">
              <a:lnSpc>
                <a:spcPct val="90000"/>
              </a:lnSpc>
              <a:spcBef>
                <a:spcPct val="30000"/>
              </a:spcBef>
              <a:buFont typeface="+mj-lt"/>
              <a:buAutoNum type="alphaLcParenR"/>
              <a:defRPr/>
            </a:pPr>
            <a:r>
              <a:rPr lang="pt-BR" sz="1800" dirty="0">
                <a:solidFill>
                  <a:srgbClr val="000000"/>
                </a:solidFill>
                <a:cs typeface="Courier New" pitchFamily="49" charset="0"/>
              </a:rPr>
              <a:t>Crie um método construtor que inicialize os dados com zero e outro método construtor que inicialize os dados com os valores recebidos como </a:t>
            </a:r>
            <a:r>
              <a:rPr lang="pt-BR" sz="1800" dirty="0" smtClean="0">
                <a:solidFill>
                  <a:srgbClr val="000000"/>
                </a:solidFill>
                <a:cs typeface="Courier New" pitchFamily="49" charset="0"/>
              </a:rPr>
              <a:t>parâmetros</a:t>
            </a:r>
            <a:endParaRPr lang="pt-BR" sz="1800" dirty="0">
              <a:solidFill>
                <a:srgbClr val="000000"/>
              </a:solidFill>
              <a:cs typeface="Courier New" pitchFamily="49" charset="0"/>
            </a:endParaRPr>
          </a:p>
          <a:p>
            <a:pPr marL="914400" lvl="1" indent="-457200" algn="just">
              <a:lnSpc>
                <a:spcPct val="90000"/>
              </a:lnSpc>
              <a:spcBef>
                <a:spcPct val="30000"/>
              </a:spcBef>
              <a:buFont typeface="+mj-lt"/>
              <a:buAutoNum type="alphaLcParenR"/>
              <a:defRPr/>
            </a:pPr>
            <a:r>
              <a:rPr lang="pt-BR" sz="1800" dirty="0">
                <a:solidFill>
                  <a:srgbClr val="000000"/>
                </a:solidFill>
                <a:cs typeface="Courier New" pitchFamily="49" charset="0"/>
              </a:rPr>
              <a:t>Crie um método para retornar a data como </a:t>
            </a:r>
            <a:r>
              <a:rPr lang="pt-BR" sz="1800" dirty="0" err="1">
                <a:solidFill>
                  <a:srgbClr val="000000"/>
                </a:solidFill>
                <a:cs typeface="Courier New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cs typeface="Courier New" pitchFamily="49" charset="0"/>
              </a:rPr>
              <a:t> no formato: </a:t>
            </a:r>
            <a:r>
              <a:rPr lang="pt-BR" sz="1800" i="1" dirty="0" err="1" smtClean="0">
                <a:solidFill>
                  <a:srgbClr val="000000"/>
                </a:solidFill>
                <a:cs typeface="Courier New" pitchFamily="49" charset="0"/>
              </a:rPr>
              <a:t>dd</a:t>
            </a:r>
            <a:r>
              <a:rPr lang="pt-BR" sz="1800" i="1" dirty="0" smtClean="0">
                <a:solidFill>
                  <a:srgbClr val="000000"/>
                </a:solidFill>
                <a:cs typeface="Courier New" pitchFamily="49" charset="0"/>
              </a:rPr>
              <a:t>/mm/</a:t>
            </a:r>
            <a:r>
              <a:rPr lang="pt-BR" sz="1800" i="1" dirty="0" err="1" smtClean="0">
                <a:solidFill>
                  <a:srgbClr val="000000"/>
                </a:solidFill>
                <a:cs typeface="Courier New" pitchFamily="49" charset="0"/>
              </a:rPr>
              <a:t>aaaa</a:t>
            </a:r>
            <a:endParaRPr lang="pt-BR" sz="1800" dirty="0">
              <a:solidFill>
                <a:srgbClr val="000000"/>
              </a:solidFill>
              <a:cs typeface="Courier New" pitchFamily="49" charset="0"/>
            </a:endParaRPr>
          </a:p>
          <a:p>
            <a:pPr marL="914400" lvl="1" indent="-457200" algn="just">
              <a:lnSpc>
                <a:spcPct val="90000"/>
              </a:lnSpc>
              <a:spcBef>
                <a:spcPct val="30000"/>
              </a:spcBef>
              <a:buFont typeface="+mj-lt"/>
              <a:buAutoNum type="alphaLcParenR"/>
              <a:defRPr/>
            </a:pPr>
            <a:r>
              <a:rPr lang="pt-BR" sz="1800" dirty="0">
                <a:solidFill>
                  <a:srgbClr val="000000"/>
                </a:solidFill>
                <a:cs typeface="Courier New" pitchFamily="49" charset="0"/>
              </a:rPr>
              <a:t>Crie um método para validar o dia. Ele deve estar entre 1 e 31. Caso contrário inicializar o atributo com o valor </a:t>
            </a:r>
            <a:r>
              <a:rPr lang="pt-BR" sz="1800" dirty="0" smtClean="0">
                <a:solidFill>
                  <a:srgbClr val="000000"/>
                </a:solidFill>
                <a:cs typeface="Courier New" pitchFamily="49" charset="0"/>
              </a:rPr>
              <a:t>1</a:t>
            </a:r>
            <a:endParaRPr lang="pt-BR" sz="1800" dirty="0">
              <a:solidFill>
                <a:srgbClr val="000000"/>
              </a:solidFill>
              <a:cs typeface="Courier New" pitchFamily="49" charset="0"/>
            </a:endParaRPr>
          </a:p>
          <a:p>
            <a:pPr marL="914400" lvl="1" indent="-457200" algn="just">
              <a:lnSpc>
                <a:spcPct val="90000"/>
              </a:lnSpc>
              <a:spcBef>
                <a:spcPct val="30000"/>
              </a:spcBef>
              <a:buFont typeface="+mj-lt"/>
              <a:buAutoNum type="alphaLcParenR"/>
              <a:defRPr/>
            </a:pPr>
            <a:r>
              <a:rPr lang="pt-BR" sz="1800" dirty="0">
                <a:solidFill>
                  <a:srgbClr val="000000"/>
                </a:solidFill>
                <a:cs typeface="Courier New" pitchFamily="49" charset="0"/>
              </a:rPr>
              <a:t>Crie um método para validar o mês. Ele deve estar entre 1 e 12. Caso contrário inicializar o atributo com </a:t>
            </a:r>
            <a:r>
              <a:rPr lang="pt-BR" sz="1800" dirty="0" smtClean="0">
                <a:solidFill>
                  <a:srgbClr val="000000"/>
                </a:solidFill>
                <a:cs typeface="Courier New" pitchFamily="49" charset="0"/>
              </a:rPr>
              <a:t>1</a:t>
            </a:r>
            <a:endParaRPr lang="pt-BR" sz="1800" dirty="0">
              <a:solidFill>
                <a:srgbClr val="000000"/>
              </a:solidFill>
              <a:cs typeface="Courier New" pitchFamily="49" charset="0"/>
            </a:endParaRPr>
          </a:p>
          <a:p>
            <a:pPr marL="914400" lvl="1" indent="-457200" algn="just">
              <a:lnSpc>
                <a:spcPct val="90000"/>
              </a:lnSpc>
              <a:spcBef>
                <a:spcPct val="30000"/>
              </a:spcBef>
              <a:buFont typeface="+mj-lt"/>
              <a:buAutoNum type="alphaLcParenR"/>
              <a:defRPr/>
            </a:pPr>
            <a:r>
              <a:rPr lang="pt-BR" sz="1800" dirty="0">
                <a:solidFill>
                  <a:srgbClr val="000000"/>
                </a:solidFill>
                <a:cs typeface="Courier New" pitchFamily="49" charset="0"/>
              </a:rPr>
              <a:t>Crie um método para validar o ano. Ele não deve ser negativo. Caso contrário inicializar o atributo com </a:t>
            </a:r>
            <a:r>
              <a:rPr lang="pt-BR" sz="1800" dirty="0" smtClean="0">
                <a:solidFill>
                  <a:srgbClr val="000000"/>
                </a:solidFill>
                <a:cs typeface="Courier New" pitchFamily="49" charset="0"/>
              </a:rPr>
              <a:t>2013</a:t>
            </a:r>
            <a:endParaRPr lang="pt-BR" sz="1800" dirty="0">
              <a:solidFill>
                <a:srgbClr val="000000"/>
              </a:solidFill>
              <a:cs typeface="Courier New" pitchFamily="49" charset="0"/>
            </a:endParaRPr>
          </a:p>
          <a:p>
            <a:pPr marL="914400" lvl="1" indent="-457200" algn="just">
              <a:lnSpc>
                <a:spcPct val="90000"/>
              </a:lnSpc>
              <a:spcBef>
                <a:spcPct val="30000"/>
              </a:spcBef>
              <a:buFont typeface="+mj-lt"/>
              <a:buAutoNum type="alphaLcParenR"/>
              <a:defRPr/>
            </a:pPr>
            <a:r>
              <a:rPr lang="pt-BR" sz="1800" dirty="0">
                <a:solidFill>
                  <a:srgbClr val="000000"/>
                </a:solidFill>
                <a:cs typeface="Courier New" pitchFamily="49" charset="0"/>
              </a:rPr>
              <a:t>Crie métodos para atribuir os valores aos atributos – um método para cada atributo –, não esqueça de validar os </a:t>
            </a:r>
            <a:r>
              <a:rPr lang="pt-BR" sz="1800" dirty="0" smtClean="0">
                <a:solidFill>
                  <a:srgbClr val="000000"/>
                </a:solidFill>
                <a:cs typeface="Courier New" pitchFamily="49" charset="0"/>
              </a:rPr>
              <a:t>dados</a:t>
            </a:r>
          </a:p>
          <a:p>
            <a:pPr marL="914400" lvl="1" indent="-457200" algn="just">
              <a:lnSpc>
                <a:spcPct val="90000"/>
              </a:lnSpc>
              <a:spcBef>
                <a:spcPct val="30000"/>
              </a:spcBef>
              <a:buFont typeface="+mj-lt"/>
              <a:buAutoNum type="alphaLcParenR" startAt="7"/>
              <a:defRPr/>
            </a:pPr>
            <a:r>
              <a:rPr lang="pt-BR" sz="1800" dirty="0">
                <a:solidFill>
                  <a:srgbClr val="000000"/>
                </a:solidFill>
                <a:cs typeface="Courier New" pitchFamily="49" charset="0"/>
              </a:rPr>
              <a:t>Crie métodos para retornar os valores dos atributos – um método para cada atributo </a:t>
            </a:r>
          </a:p>
          <a:p>
            <a:pPr marL="914400" lvl="1" indent="-457200" algn="just">
              <a:lnSpc>
                <a:spcPct val="90000"/>
              </a:lnSpc>
              <a:spcBef>
                <a:spcPct val="30000"/>
              </a:spcBef>
              <a:buFont typeface="+mj-lt"/>
              <a:buAutoNum type="alphaLcParenR" startAt="7"/>
              <a:defRPr/>
            </a:pPr>
            <a:r>
              <a:rPr lang="pt-BR" sz="1800" dirty="0">
                <a:solidFill>
                  <a:srgbClr val="000000"/>
                </a:solidFill>
                <a:cs typeface="Courier New" pitchFamily="49" charset="0"/>
              </a:rPr>
              <a:t>Crie um método que retorne o nome do mês de acordo com o número que está armazenado no atributo mês</a:t>
            </a:r>
          </a:p>
          <a:p>
            <a:pPr marL="914400" lvl="1" indent="-457200" algn="just">
              <a:lnSpc>
                <a:spcPct val="90000"/>
              </a:lnSpc>
              <a:spcBef>
                <a:spcPct val="30000"/>
              </a:spcBef>
              <a:buFont typeface="+mj-lt"/>
              <a:buAutoNum type="alphaLcParenR"/>
              <a:defRPr/>
            </a:pPr>
            <a:endParaRPr lang="pt-BR" sz="1800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  <a:defRPr/>
            </a:pPr>
            <a:endParaRPr lang="pt-BR" sz="18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/>
            </a:pPr>
            <a:endParaRPr lang="pt-BR" sz="1800" b="1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4763" indent="-4763" algn="just">
              <a:lnSpc>
                <a:spcPct val="90000"/>
              </a:lnSpc>
              <a:spcBef>
                <a:spcPct val="30000"/>
              </a:spcBef>
              <a:buNone/>
              <a:defRPr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9617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4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-) No projeto “Elevador” que criamos anteriormente, implemente nos métodos (ou crie novos métodos) a programação para que atendam as seguintes necessidades:</a:t>
            </a:r>
          </a:p>
          <a:p>
            <a:pPr marL="914400" lvl="1" indent="-45720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+mj-lt"/>
              <a:buAutoNum type="alphaLcParenR"/>
            </a:pPr>
            <a:endParaRPr lang="pt-BR" sz="2000" dirty="0" smtClean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O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método </a:t>
            </a:r>
            <a:r>
              <a:rPr lang="pt-BR" sz="2000" b="1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inicializa()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deve definir os valores dos atributos capacidade e </a:t>
            </a:r>
            <a:r>
              <a:rPr lang="pt-BR" sz="2000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quantidadeAndar</a:t>
            </a: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O método </a:t>
            </a:r>
            <a:r>
              <a:rPr lang="pt-BR" sz="2000" b="1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entra()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deve adicionar o valor passado como parâmetro ao atributo </a:t>
            </a:r>
            <a:r>
              <a:rPr lang="pt-BR" sz="2000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quantidadeAtualPessoas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, desde que a capacidade do elevador não seja excedida. Após executar o procedimento citado, o método deve retornar a valor do atributo </a:t>
            </a:r>
            <a:r>
              <a:rPr lang="pt-BR" sz="2000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quantidadeAtualPessoas</a:t>
            </a: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1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4763" indent="-4763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85164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92500" lnSpcReduction="20000"/>
          </a:bodyPr>
          <a:lstStyle/>
          <a:p>
            <a:pPr marL="3429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O método </a:t>
            </a:r>
            <a:r>
              <a:rPr lang="pt-BR" sz="2000" b="1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sai()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deve subtrair do atributo </a:t>
            </a:r>
            <a:r>
              <a:rPr lang="pt-BR" sz="2000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quantidadeAtualPessoas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o valor passado como parâmetro, desde que o resultado desta operação seja um número maior ou igual a 0. Após executar o procedimento citado, o método deve retornar a quantidade de pessoas restantes no elevador</a:t>
            </a:r>
          </a:p>
          <a:p>
            <a:pPr marL="3429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O método </a:t>
            </a:r>
            <a:r>
              <a:rPr lang="pt-BR" sz="2000" b="1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sobe()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deve adicionar 1 ao atributo </a:t>
            </a:r>
            <a:r>
              <a:rPr lang="pt-BR" sz="2000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andarAtual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, desde que o resultado desta operação não seja maior que o valor do atributo </a:t>
            </a:r>
            <a:r>
              <a:rPr lang="pt-BR" sz="2000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quantidadeAndar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. Após executar o procedimento citado, o método deve retornar o valor </a:t>
            </a:r>
            <a:r>
              <a:rPr lang="pt-BR" sz="2000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true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quando o valor for adicionado e false no caso contrário</a:t>
            </a:r>
          </a:p>
          <a:p>
            <a:pPr marL="3429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O método </a:t>
            </a:r>
            <a:r>
              <a:rPr lang="pt-BR" sz="2000" b="1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desce()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deve subtrair 1 do atributo </a:t>
            </a:r>
            <a:r>
              <a:rPr lang="pt-BR" sz="2000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andarAtual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, desde que o resultado desta operação não seja menor que 0 (zero). Após executar o procedimento citado, o método deve retornar o valor </a:t>
            </a:r>
            <a:r>
              <a:rPr lang="pt-BR" sz="2000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true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quando o valor for subtraído e false no caso 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contrário</a:t>
            </a:r>
          </a:p>
          <a:p>
            <a:pPr marL="3429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None/>
            </a:pP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Teste com os novos métodos!!!!</a:t>
            </a: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pt-BR" sz="1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28042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2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59" y="1485945"/>
            <a:ext cx="4647425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Java: Como Programar, 8</a:t>
            </a:r>
            <a:r>
              <a:rPr lang="en-US" b="1" u="sng" baseline="30000" dirty="0">
                <a:latin typeface="Calibri" pitchFamily="34" charset="0"/>
              </a:rPr>
              <a:t>a</a:t>
            </a:r>
            <a:r>
              <a:rPr lang="pt-BR" dirty="0"/>
              <a:t> edição</a:t>
            </a:r>
          </a:p>
          <a:p>
            <a:pPr lvl="1" algn="just"/>
            <a:r>
              <a:rPr lang="pt-BR" dirty="0"/>
              <a:t>Capítulo 2, Introdução aos aplicativos Java</a:t>
            </a:r>
          </a:p>
          <a:p>
            <a:pPr lvl="1"/>
            <a:r>
              <a:rPr lang="pt-BR" dirty="0"/>
              <a:t>Capítulo 4 – Instruções de Controle: Parte </a:t>
            </a:r>
            <a:r>
              <a:rPr lang="pt-BR" dirty="0" smtClean="0"/>
              <a:t>I</a:t>
            </a:r>
          </a:p>
          <a:p>
            <a:pPr lvl="1"/>
            <a:endParaRPr lang="pt-BR" dirty="0"/>
          </a:p>
          <a:p>
            <a:pPr>
              <a:defRPr/>
            </a:pPr>
            <a:r>
              <a:rPr lang="pt-BR" dirty="0"/>
              <a:t>Java </a:t>
            </a:r>
            <a:r>
              <a:rPr lang="pt-BR" dirty="0" smtClean="0"/>
              <a:t>8 </a:t>
            </a:r>
            <a:r>
              <a:rPr lang="pt-BR" dirty="0"/>
              <a:t>- Ensino Didático</a:t>
            </a:r>
          </a:p>
          <a:p>
            <a:pPr lvl="1">
              <a:defRPr/>
            </a:pPr>
            <a:r>
              <a:rPr lang="pt-BR" dirty="0"/>
              <a:t>Capítulo 4 - Operações Matemáticas e de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4.2 </a:t>
            </a:r>
            <a:r>
              <a:rPr lang="pt-BR" dirty="0"/>
              <a:t>Operações com </a:t>
            </a:r>
            <a:r>
              <a:rPr lang="pt-BR" dirty="0" err="1"/>
              <a:t>Strings</a:t>
            </a: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Mais informações e a lista completa dos métodos para manipulação de </a:t>
            </a:r>
            <a:r>
              <a:rPr lang="pt-BR" dirty="0" err="1"/>
              <a:t>Strings</a:t>
            </a:r>
            <a:r>
              <a:rPr lang="pt-BR" dirty="0"/>
              <a:t> pode ser obtida </a:t>
            </a:r>
            <a:r>
              <a:rPr lang="pt-BR" dirty="0" smtClean="0"/>
              <a:t>em:</a:t>
            </a:r>
          </a:p>
          <a:p>
            <a:pPr>
              <a:defRPr/>
            </a:pPr>
            <a:r>
              <a:rPr lang="pt-BR" dirty="0" smtClean="0"/>
              <a:t>http</a:t>
            </a:r>
            <a:r>
              <a:rPr lang="pt-BR" dirty="0"/>
              <a:t>://docs.oracle.com/javase/7/docs/api/java/lang/String.html</a:t>
            </a:r>
          </a:p>
          <a:p>
            <a:pPr lvl="1"/>
            <a:endParaRPr lang="en-US" dirty="0"/>
          </a:p>
          <a:p>
            <a:pPr lvl="1" algn="just"/>
            <a:endParaRPr lang="en-US" dirty="0"/>
          </a:p>
          <a:p>
            <a:pPr>
              <a:lnSpc>
                <a:spcPct val="90000"/>
              </a:lnSpc>
              <a:buClr>
                <a:srgbClr val="303030"/>
              </a:buClr>
            </a:pPr>
            <a:endParaRPr lang="en-US" sz="1600" dirty="0" smtClean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8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</a:t>
            </a:r>
            <a:r>
              <a:rPr kumimoji="1" lang="en-US" sz="2000">
                <a:solidFill>
                  <a:schemeClr val="bg1"/>
                </a:solidFill>
                <a:latin typeface="Gotham-Bold"/>
                <a:cs typeface="Gotham-Bold"/>
              </a:rPr>
              <a:t>© </a:t>
            </a:r>
            <a:r>
              <a:rPr kumimoji="1" lang="en-US" sz="2000" smtClean="0">
                <a:solidFill>
                  <a:schemeClr val="bg1"/>
                </a:solidFill>
                <a:latin typeface="Gotham-Bold"/>
                <a:cs typeface="Gotham-Bold"/>
              </a:rPr>
              <a:t>2018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2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7</a:t>
            </a:r>
            <a:r>
              <a:rPr lang="en-US" sz="5400" smtClean="0">
                <a:solidFill>
                  <a:srgbClr val="FFFFFF"/>
                </a:solidFill>
                <a:latin typeface="Gotham-Bold"/>
                <a:cs typeface="Gotham-Bold"/>
              </a:rPr>
              <a:t>. </a:t>
            </a: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TOMADA DE DECISÃO E CONVERSÕES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21973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Conversões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Tomadas de decisões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Descansos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5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CONVERSÕES - PARSE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85000" lnSpcReduction="20000"/>
          </a:bodyPr>
          <a:lstStyle/>
          <a:p>
            <a:pPr marL="57150" indent="0" algn="just">
              <a:buNone/>
            </a:pPr>
            <a:r>
              <a:rPr lang="pt-BR" dirty="0"/>
              <a:t>É possível transformar um valor contido numa </a:t>
            </a:r>
            <a:r>
              <a:rPr lang="pt-BR" dirty="0" err="1"/>
              <a:t>String</a:t>
            </a:r>
            <a:r>
              <a:rPr lang="pt-BR" dirty="0"/>
              <a:t> num valor de um tipo primitivo. Para isto utilize os métodos Parse disponíveis para quase todos  os tipos primitivos</a:t>
            </a:r>
          </a:p>
          <a:p>
            <a:pPr marL="400050"/>
            <a:endParaRPr lang="pt-BR" dirty="0"/>
          </a:p>
          <a:p>
            <a:pPr marL="800100" lvl="1" indent="-342900"/>
            <a:r>
              <a:rPr lang="pt-BR" dirty="0"/>
              <a:t>Exemplos: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valorByte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Byte.parseByte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"20"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short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valorShort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Short.parseShort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"-3"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valorInt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"490"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valorLong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Long.parseLong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"5000000"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valorFloat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Float.parseFloat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"43.70"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valorDouble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Double.parseDouble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"-421.894"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valorBoolean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Boolean.parseBoolean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"true"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2020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CONVERSÕES PARA STRING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85000" lnSpcReduction="20000"/>
          </a:bodyPr>
          <a:lstStyle/>
          <a:p>
            <a:pPr marL="400050" algn="just"/>
            <a:r>
              <a:rPr lang="pt-BR" dirty="0"/>
              <a:t>É possível criar uma </a:t>
            </a:r>
            <a:r>
              <a:rPr lang="pt-BR" dirty="0" err="1"/>
              <a:t>String</a:t>
            </a:r>
            <a:r>
              <a:rPr lang="pt-BR" dirty="0"/>
              <a:t> a partir de um valor contido num tipo primitivo. Para isto utilize o método </a:t>
            </a:r>
            <a:r>
              <a:rPr lang="pt-BR" dirty="0" err="1"/>
              <a:t>valueOf</a:t>
            </a:r>
            <a:r>
              <a:rPr lang="pt-BR" dirty="0"/>
              <a:t> da classe </a:t>
            </a:r>
            <a:r>
              <a:rPr lang="pt-BR" dirty="0" err="1"/>
              <a:t>String</a:t>
            </a:r>
            <a:endParaRPr lang="pt-BR" dirty="0"/>
          </a:p>
          <a:p>
            <a:pPr marL="400050" algn="just"/>
            <a:endParaRPr lang="pt-BR" dirty="0"/>
          </a:p>
          <a:p>
            <a:pPr marL="800100" lvl="1" indent="-342900" algn="just"/>
            <a:r>
              <a:rPr lang="pt-BR" dirty="0"/>
              <a:t>Exemplos: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 v1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String.valueOf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//byte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 v2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String.valueOf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54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//short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 v3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String.valueOf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-783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 v4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String.valueOf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9862L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//long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 v5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String.valueOf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56.76f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//float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 v6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String.valueOf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-127.54d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//double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 v7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String.valueOf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endParaRPr lang="en-US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 v8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String.valueOf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//char</a:t>
            </a:r>
          </a:p>
        </p:txBody>
      </p:sp>
    </p:spTree>
    <p:extLst>
      <p:ext uri="{BB962C8B-B14F-4D97-AF65-F5344CB8AC3E}">
        <p14:creationId xmlns:p14="http://schemas.microsoft.com/office/powerpoint/2010/main" val="139792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CONVERSÕES IMPLÍCITAS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57150" indent="0" algn="just">
              <a:buNone/>
            </a:pPr>
            <a:r>
              <a:rPr lang="pt-BR" dirty="0"/>
              <a:t>A conversão automática de tipos ocorre quando você atribui um valor a uma variável de um tipo diferente ao do valor </a:t>
            </a:r>
            <a:r>
              <a:rPr lang="pt-BR" dirty="0" smtClean="0"/>
              <a:t>original</a:t>
            </a:r>
            <a:endParaRPr lang="pt-BR" dirty="0"/>
          </a:p>
          <a:p>
            <a:pPr marL="800100" lvl="1" indent="-342900" algn="just"/>
            <a:r>
              <a:rPr lang="pt-BR" dirty="0"/>
              <a:t>Exemplo: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//OK, um </a:t>
            </a:r>
            <a:r>
              <a:rPr lang="en-US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eh </a:t>
            </a:r>
            <a:r>
              <a:rPr lang="en-US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menor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que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um double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3225"/>
            <a:ext cx="7580312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8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CONVERSÕES EXPLÍCITAS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400050" algn="just"/>
            <a:r>
              <a:rPr lang="pt-BR" dirty="0"/>
              <a:t>A conversão automática de tipos NÃO ocorre quando você atribui um valor a uma variável de outro tipo cujo tamanho é menor em relação ao do tipo </a:t>
            </a:r>
            <a:r>
              <a:rPr lang="pt-BR" dirty="0" smtClean="0"/>
              <a:t>original</a:t>
            </a:r>
            <a:endParaRPr lang="pt-BR" dirty="0"/>
          </a:p>
          <a:p>
            <a:pPr marL="800100" lvl="1" indent="-342900" algn="just"/>
            <a:r>
              <a:rPr lang="pt-BR" dirty="0"/>
              <a:t>Exemplo: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short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1.2345d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 = d;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//ERRO - possible loss of precision</a:t>
            </a:r>
          </a:p>
        </p:txBody>
      </p:sp>
    </p:spTree>
    <p:extLst>
      <p:ext uri="{BB962C8B-B14F-4D97-AF65-F5344CB8AC3E}">
        <p14:creationId xmlns:p14="http://schemas.microsoft.com/office/powerpoint/2010/main" val="37945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CONVERSÕES EXPLÍCITAS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85000" lnSpcReduction="20000"/>
          </a:bodyPr>
          <a:lstStyle/>
          <a:p>
            <a:pPr marL="400050" algn="just"/>
            <a:r>
              <a:rPr lang="pt-BR" dirty="0"/>
              <a:t>É possível utilizar o recurso de </a:t>
            </a:r>
            <a:r>
              <a:rPr lang="pt-BR" b="1" i="1" dirty="0" err="1">
                <a:solidFill>
                  <a:srgbClr val="FF0000"/>
                </a:solidFill>
              </a:rPr>
              <a:t>Casting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para ordenar ao Java fazer uma conversão específica</a:t>
            </a:r>
          </a:p>
          <a:p>
            <a:pPr marL="400050" algn="just"/>
            <a:endParaRPr lang="pt-BR" dirty="0"/>
          </a:p>
          <a:p>
            <a:pPr marL="400050" algn="just"/>
            <a:r>
              <a:rPr lang="pt-BR" dirty="0"/>
              <a:t>Para "fazer um </a:t>
            </a:r>
            <a:r>
              <a:rPr lang="pt-BR" dirty="0" err="1"/>
              <a:t>cast</a:t>
            </a:r>
            <a:r>
              <a:rPr lang="pt-BR" dirty="0"/>
              <a:t>" é só colocar o tipo desejado entre parênteses antes do valor a ser convertido</a:t>
            </a:r>
          </a:p>
          <a:p>
            <a:pPr marL="400050" algn="just"/>
            <a:endParaRPr lang="pt-BR" dirty="0"/>
          </a:p>
          <a:p>
            <a:pPr marL="800100" lvl="1" indent="-342900" algn="just"/>
            <a:r>
              <a:rPr lang="pt-BR" dirty="0"/>
              <a:t>Exemplos: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//neste caso o cast nao eh requerido</a:t>
            </a:r>
            <a:r>
              <a:rPr lang="fr-FR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double d = 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10.5;</a:t>
            </a:r>
            <a:endParaRPr lang="fr-FR" sz="160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(int) d;</a:t>
            </a:r>
            <a:endParaRPr lang="fr-FR" sz="160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lnSpc>
                <a:spcPct val="120000"/>
              </a:lnSpc>
              <a:buNone/>
            </a:pPr>
            <a:endParaRPr lang="fr-FR" sz="16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fr-FR" sz="16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//neste caso o cast eh requerido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sv-SE" sz="1600" b="1" dirty="0">
                <a:latin typeface="Courier New" pitchFamily="49" charset="0"/>
                <a:cs typeface="Courier New" pitchFamily="49" charset="0"/>
              </a:rPr>
              <a:t>int vlInteiro = 25;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sv-SE" sz="1600" b="1" dirty="0">
                <a:latin typeface="Courier New" pitchFamily="49" charset="0"/>
                <a:cs typeface="Courier New" pitchFamily="49" charset="0"/>
              </a:rPr>
              <a:t>byte vlByte = 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(byte) vlInteiro </a:t>
            </a:r>
            <a:r>
              <a:rPr lang="sv-SE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14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1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-) Dentro do projeto </a:t>
            </a:r>
            <a:r>
              <a:rPr lang="pt-BR" sz="2000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Variaveis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crie uma classe para teste chamada </a:t>
            </a:r>
            <a:r>
              <a:rPr lang="pt-BR" sz="2000" b="1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Conversao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que demonstre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:</a:t>
            </a:r>
          </a:p>
          <a:p>
            <a:pPr marL="914400" lvl="1" indent="-457200" algn="just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t-BR" sz="1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Como converter em </a:t>
            </a:r>
            <a:r>
              <a:rPr lang="pt-BR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pt-BR" sz="14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um valor do tipo </a:t>
            </a:r>
            <a:r>
              <a:rPr lang="pt-BR" sz="1400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String</a:t>
            </a:r>
            <a:endParaRPr lang="pt-BR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 algn="just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t-BR" sz="1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Como converter em </a:t>
            </a:r>
            <a:r>
              <a:rPr lang="pt-BR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pt-BR" sz="14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um valor do tipo </a:t>
            </a:r>
            <a:r>
              <a:rPr lang="pt-BR" sz="1400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String</a:t>
            </a:r>
            <a:endParaRPr lang="pt-BR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 algn="just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t-BR" sz="1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Como converter em </a:t>
            </a:r>
            <a:r>
              <a:rPr lang="pt-BR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byte </a:t>
            </a:r>
            <a:r>
              <a:rPr lang="pt-BR" sz="1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um </a:t>
            </a:r>
            <a:r>
              <a:rPr lang="pt-BR" sz="1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valor do tipo </a:t>
            </a:r>
            <a:r>
              <a:rPr lang="pt-BR" sz="1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short</a:t>
            </a:r>
            <a:endParaRPr lang="pt-BR" sz="1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914400" lvl="1" indent="-457200" algn="just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t-BR" sz="1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Como converter em </a:t>
            </a:r>
            <a:r>
              <a:rPr lang="pt-BR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14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um valor do tipo </a:t>
            </a:r>
            <a:r>
              <a:rPr lang="pt-BR" sz="14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short </a:t>
            </a:r>
            <a:endParaRPr lang="pt-BR" sz="1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914400" lvl="1" indent="-457200" algn="just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t-BR" sz="1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Como converter em </a:t>
            </a:r>
            <a:r>
              <a:rPr lang="pt-BR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um valor do tipo </a:t>
            </a:r>
            <a:r>
              <a:rPr lang="pt-BR" sz="1400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float</a:t>
            </a:r>
            <a:endParaRPr lang="pt-BR" sz="1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914400" lvl="1" indent="-457200" algn="just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t-BR" sz="1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Como converter em </a:t>
            </a:r>
            <a:r>
              <a:rPr lang="pt-BR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um valor do tipo </a:t>
            </a:r>
            <a:r>
              <a:rPr lang="pt-BR" sz="1400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double</a:t>
            </a:r>
            <a:endParaRPr lang="pt-BR" sz="1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914400" lvl="1" indent="-457200" algn="just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t-BR" sz="1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Como converter em </a:t>
            </a:r>
            <a:r>
              <a:rPr lang="pt-BR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um valor do tipo </a:t>
            </a:r>
            <a:r>
              <a:rPr lang="pt-BR" sz="1400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boolean</a:t>
            </a:r>
            <a:endParaRPr lang="pt-BR" sz="14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2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7453</TotalTime>
  <Words>1391</Words>
  <Application>Microsoft Office PowerPoint</Application>
  <PresentationFormat>Apresentação na tela (4:3)</PresentationFormat>
  <Paragraphs>173</Paragraphs>
  <Slides>18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Courier New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Humberto Delgado de Sousa</cp:lastModifiedBy>
  <cp:revision>273</cp:revision>
  <dcterms:created xsi:type="dcterms:W3CDTF">2015-01-30T10:46:50Z</dcterms:created>
  <dcterms:modified xsi:type="dcterms:W3CDTF">2018-01-15T13:26:41Z</dcterms:modified>
</cp:coreProperties>
</file>