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3"/>
  </p:notesMasterIdLst>
  <p:sldIdLst>
    <p:sldId id="256" r:id="rId6"/>
    <p:sldId id="611" r:id="rId7"/>
    <p:sldId id="612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9" r:id="rId26"/>
    <p:sldId id="600" r:id="rId27"/>
    <p:sldId id="601" r:id="rId28"/>
    <p:sldId id="565" r:id="rId29"/>
    <p:sldId id="606" r:id="rId30"/>
    <p:sldId id="607" r:id="rId31"/>
    <p:sldId id="61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3" autoAdjust="0"/>
  </p:normalViewPr>
  <p:slideViewPr>
    <p:cSldViewPr snapToGrid="0" snapToObjects="1">
      <p:cViewPr varScale="1">
        <p:scale>
          <a:sx n="85" d="100"/>
          <a:sy n="85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literais são alocadas no pool de </a:t>
            </a:r>
            <a:r>
              <a:rPr lang="pt-BR" dirty="0" err="1" smtClean="0"/>
              <a:t>Strings</a:t>
            </a:r>
            <a:r>
              <a:rPr lang="pt-BR" dirty="0" smtClean="0"/>
              <a:t>, e o == funciona por que ocupam</a:t>
            </a:r>
            <a:r>
              <a:rPr lang="pt-BR" baseline="0" dirty="0" smtClean="0"/>
              <a:t> o mesmo espaço de memória.</a:t>
            </a:r>
          </a:p>
          <a:p>
            <a:r>
              <a:rPr lang="pt-BR" baseline="0" dirty="0" smtClean="0"/>
              <a:t>Ex.: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nome=“Joao”;</a:t>
            </a:r>
          </a:p>
          <a:p>
            <a:r>
              <a:rPr lang="pt-BR" baseline="0" dirty="0" err="1" smtClean="0"/>
              <a:t>String</a:t>
            </a:r>
            <a:r>
              <a:rPr lang="pt-BR" baseline="0" dirty="0" smtClean="0"/>
              <a:t> nome2 = “Joao”; </a:t>
            </a:r>
          </a:p>
          <a:p>
            <a:r>
              <a:rPr lang="pt-BR" baseline="0" dirty="0" smtClean="0"/>
              <a:t>A referência de memória vai ser a mesma. Entretanto, o </a:t>
            </a:r>
            <a:r>
              <a:rPr lang="pt-BR" baseline="0" dirty="0" err="1" smtClean="0"/>
              <a:t>Garbage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Collector</a:t>
            </a:r>
            <a:r>
              <a:rPr lang="pt-BR" baseline="0" dirty="0" smtClean="0"/>
              <a:t> (Coletor de Lixo) não irá agir sobre estas variáveis, elas ficarão na memória de maneira constante.</a:t>
            </a:r>
          </a:p>
          <a:p>
            <a:r>
              <a:rPr lang="pt-BR" baseline="0" dirty="0" smtClean="0"/>
              <a:t>Quando se instancia um objeto (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nome = new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(“Joao”);), o objeto “nome” será alocado na memória </a:t>
            </a:r>
            <a:r>
              <a:rPr lang="pt-BR" baseline="0" dirty="0" err="1" smtClean="0"/>
              <a:t>Heap</a:t>
            </a:r>
            <a:r>
              <a:rPr lang="pt-BR" baseline="0" dirty="0" smtClean="0"/>
              <a:t>, onde o </a:t>
            </a:r>
            <a:r>
              <a:rPr lang="pt-BR" baseline="0" dirty="0" err="1" smtClean="0"/>
              <a:t>Garbage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Collector</a:t>
            </a:r>
            <a:r>
              <a:rPr lang="pt-BR" baseline="0" dirty="0" smtClean="0"/>
              <a:t> age e retira os objetos que estão utilizando espaço sem função para </a:t>
            </a:r>
            <a:r>
              <a:rPr lang="pt-BR" baseline="0" smtClean="0"/>
              <a:t>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O método </a:t>
            </a:r>
            <a:r>
              <a:rPr lang="pt-BR" sz="1800" b="1" dirty="0" err="1"/>
              <a:t>endsWith</a:t>
            </a:r>
            <a:r>
              <a:rPr lang="pt-BR" sz="1800" dirty="0"/>
              <a:t> verifica se uma </a:t>
            </a:r>
            <a:r>
              <a:rPr lang="pt-BR" sz="1800" dirty="0" err="1"/>
              <a:t>string</a:t>
            </a:r>
            <a:r>
              <a:rPr lang="pt-BR" sz="1800" dirty="0"/>
              <a:t> termina com uma determinada palavra. Este método recebe como parâmetro a palavra a ser </a:t>
            </a:r>
            <a:r>
              <a:rPr lang="pt-BR" sz="1800" dirty="0" smtClean="0"/>
              <a:t>procurada</a:t>
            </a:r>
            <a:endParaRPr lang="pt-BR" sz="1800" b="1" dirty="0"/>
          </a:p>
          <a:p>
            <a:pPr lvl="1">
              <a:defRPr/>
            </a:pPr>
            <a:r>
              <a:rPr lang="pt-BR" sz="1800" dirty="0"/>
              <a:t>Exemplo: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"tenha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textoD.endsWith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("dos"))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("#9 O texto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 termina 	   com (dos)");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("#9 O texto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 NAO 	   termina com (dos)");</a:t>
            </a:r>
          </a:p>
          <a:p>
            <a:pPr marL="457200" lvl="1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</a:t>
            </a:r>
            <a:r>
              <a:rPr lang="pt-BR" sz="1800" dirty="0" smtClean="0"/>
              <a:t>:</a:t>
            </a: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#9 O texto (tenha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 	termina com (dos)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obter o tamanho, ou melhor, o número de caracteres em uma </a:t>
            </a:r>
            <a:r>
              <a:rPr lang="pt-BR" sz="1800" dirty="0" err="1"/>
              <a:t>string</a:t>
            </a:r>
            <a:r>
              <a:rPr lang="pt-BR" sz="1800" dirty="0"/>
              <a:t>, o método </a:t>
            </a:r>
            <a:r>
              <a:rPr lang="pt-BR" sz="1800" b="1" dirty="0" err="1"/>
              <a:t>length</a:t>
            </a:r>
            <a:r>
              <a:rPr lang="pt-BR" sz="1800" dirty="0"/>
              <a:t> é utilizado</a:t>
            </a:r>
          </a:p>
          <a:p>
            <a:pPr lvl="1"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(" 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 contem "  	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nomeCompleto.length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 + " letras");</a:t>
            </a:r>
          </a:p>
          <a:p>
            <a:pPr marL="457200" lvl="1" indent="0">
              <a:buNone/>
              <a:defRPr/>
            </a:pPr>
            <a:endParaRPr lang="pt-BR" sz="1800" b="1" dirty="0"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(Paulo Roberto de Souza) contem 22 letras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obter um caractere da </a:t>
            </a:r>
            <a:r>
              <a:rPr lang="pt-BR" sz="1800" dirty="0" err="1"/>
              <a:t>string</a:t>
            </a:r>
            <a:r>
              <a:rPr lang="pt-BR" sz="1800" dirty="0"/>
              <a:t> é utilizado o método </a:t>
            </a:r>
            <a:r>
              <a:rPr lang="pt-BR" sz="1800" b="1" dirty="0" err="1"/>
              <a:t>charAt</a:t>
            </a:r>
            <a:r>
              <a:rPr lang="pt-BR" sz="1800" dirty="0"/>
              <a:t>. Este método recebe como parâmetro o índice (posição) do caractere na </a:t>
            </a:r>
            <a:r>
              <a:rPr lang="pt-BR" sz="1800" dirty="0" err="1"/>
              <a:t>string</a:t>
            </a:r>
            <a:endParaRPr lang="pt-BR" sz="1800" dirty="0"/>
          </a:p>
          <a:p>
            <a:pPr lvl="1"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 algn="just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terceiroChar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nomeCompleto.charAt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914400" lvl="2" indent="0" algn="just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("O terceiro caractere da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("+ 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 ") eh: 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terceiroChar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  <a:defRPr/>
            </a:pPr>
            <a:endParaRPr lang="pt-BR" sz="1800" b="1" dirty="0"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 O terceiro caractere da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(Paulo Roberto de Souza) 	 eh: u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obter o índice da primeira ocorrência de um caractere na </a:t>
            </a:r>
            <a:r>
              <a:rPr lang="pt-BR" sz="1800" dirty="0" err="1"/>
              <a:t>string</a:t>
            </a:r>
            <a:r>
              <a:rPr lang="pt-BR" sz="1800" dirty="0"/>
              <a:t> é utilizado método </a:t>
            </a:r>
            <a:r>
              <a:rPr lang="pt-BR" sz="1800" b="1" dirty="0" err="1"/>
              <a:t>indexOf</a:t>
            </a:r>
            <a:r>
              <a:rPr lang="pt-BR" sz="1800" dirty="0"/>
              <a:t>. Este método recebe como parâmetro o caractere a ser localizado</a:t>
            </a:r>
          </a:p>
          <a:p>
            <a:pPr lvl="1"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("A letra 'a' aparece primeiro na 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nomeCompleto.indexOf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('a') + ") da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(" + 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 ")");</a:t>
            </a:r>
          </a:p>
          <a:p>
            <a:pPr marL="457200" lvl="1" indent="0">
              <a:buNone/>
              <a:defRPr/>
            </a:pPr>
            <a:endParaRPr lang="pt-BR" sz="1800" b="1" dirty="0"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letra 'a' aparece primeiro na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(1) da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	(Paulo Roberto de Souza)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600" dirty="0"/>
              <a:t>Para obter o índice da última ocorrência de um caractere na </a:t>
            </a:r>
            <a:r>
              <a:rPr lang="pt-BR" sz="1600" dirty="0" err="1"/>
              <a:t>string</a:t>
            </a:r>
            <a:r>
              <a:rPr lang="pt-BR" sz="1600" dirty="0"/>
              <a:t> é utilizado método </a:t>
            </a:r>
            <a:r>
              <a:rPr lang="pt-BR" sz="1600" b="1" dirty="0" err="1"/>
              <a:t>lastIndexOf</a:t>
            </a:r>
            <a:r>
              <a:rPr lang="pt-BR" sz="1600" dirty="0"/>
              <a:t>. Este método recebe como parâmetro o caractere a ser localizado</a:t>
            </a:r>
          </a:p>
          <a:p>
            <a:pPr lvl="1" algn="just">
              <a:defRPr/>
            </a:pPr>
            <a:endParaRPr lang="pt-BR" sz="1600" dirty="0"/>
          </a:p>
          <a:p>
            <a:pPr lvl="1" algn="just">
              <a:defRPr/>
            </a:pPr>
            <a:r>
              <a:rPr lang="pt-BR" sz="16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("A letra 'u' aparece por ultimo 	na 	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("+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nomeCompleto.lastIndexOf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('u') +") da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(" 	+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+")");</a:t>
            </a:r>
          </a:p>
          <a:p>
            <a:pPr marL="457200" lvl="1" indent="0">
              <a:buNone/>
              <a:defRPr/>
            </a:pPr>
            <a:endParaRPr lang="pt-BR" sz="1600" b="1" dirty="0"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600" dirty="0" smtClean="0"/>
              <a:t>Saída </a:t>
            </a:r>
            <a:r>
              <a:rPr lang="pt-BR" sz="16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A letra 'u' aparece por ultimo na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(19) da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(Paulo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Roberto de Souza)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É possível criar uma </a:t>
            </a:r>
            <a:r>
              <a:rPr lang="pt-BR" sz="1800" dirty="0" err="1"/>
              <a:t>string</a:t>
            </a:r>
            <a:r>
              <a:rPr lang="pt-BR" sz="1800" dirty="0"/>
              <a:t> a partir de um trecho de outra </a:t>
            </a:r>
            <a:r>
              <a:rPr lang="pt-BR" sz="1800" dirty="0" err="1"/>
              <a:t>string</a:t>
            </a:r>
            <a:r>
              <a:rPr lang="pt-BR" sz="1800" dirty="0"/>
              <a:t>, para isto o método </a:t>
            </a:r>
            <a:r>
              <a:rPr lang="pt-BR" sz="1800" b="1" dirty="0" err="1"/>
              <a:t>subString</a:t>
            </a:r>
            <a:r>
              <a:rPr lang="pt-BR" sz="1800" dirty="0"/>
              <a:t> é utilizado. Este método recebe como parâmetros a posição </a:t>
            </a:r>
            <a:r>
              <a:rPr lang="pt-BR" sz="1800" dirty="0" smtClean="0"/>
              <a:t>inicial (inclui) </a:t>
            </a:r>
            <a:r>
              <a:rPr lang="pt-BR" sz="1800" dirty="0"/>
              <a:t>e a posição </a:t>
            </a:r>
            <a:r>
              <a:rPr lang="pt-BR" sz="1800" dirty="0" smtClean="0"/>
              <a:t>final (exclui) </a:t>
            </a:r>
            <a:r>
              <a:rPr lang="pt-BR" sz="1800" dirty="0"/>
              <a:t>do conjunto de caracteres a serem copiados da </a:t>
            </a:r>
            <a:r>
              <a:rPr lang="pt-BR" sz="1800" dirty="0" err="1"/>
              <a:t>string</a:t>
            </a:r>
            <a:r>
              <a:rPr lang="pt-BR" sz="1800" dirty="0"/>
              <a:t> original</a:t>
            </a:r>
          </a:p>
          <a:p>
            <a:pPr lvl="1"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stringE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"um; dois;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tres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; quatro";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numeroDois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stringE.substring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(4, 8);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("Numero 2: " 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numeroDois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  <a:endParaRPr lang="pt-BR" sz="1800" b="1" dirty="0">
              <a:cs typeface="Courier New" pitchFamily="49" charset="0"/>
            </a:endParaRPr>
          </a:p>
          <a:p>
            <a:pPr marL="457200" lvl="1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Numero 2: dois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Também é possível utilizar o método </a:t>
            </a:r>
            <a:r>
              <a:rPr lang="pt-BR" sz="1800" b="1" dirty="0" err="1"/>
              <a:t>subString</a:t>
            </a:r>
            <a:r>
              <a:rPr lang="pt-BR" sz="1800" dirty="0"/>
              <a:t> passando somente a posição inicial(inclusive) do conjunto de caracteres a serem copiados da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smtClean="0"/>
              <a:t>original.</a:t>
            </a:r>
            <a:endParaRPr lang="pt-BR" sz="1800" dirty="0"/>
          </a:p>
          <a:p>
            <a:pPr lvl="1"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stringE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"um; dois;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tres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; quatro";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numeroQuatro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stringE.substring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(16);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("Numero 4: " 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numeroQuatro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  <a:endParaRPr lang="pt-BR" sz="1800" b="1" dirty="0">
              <a:cs typeface="Courier New" pitchFamily="49" charset="0"/>
            </a:endParaRPr>
          </a:p>
          <a:p>
            <a:pPr marL="457200" lvl="1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Numero 4: quatro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converter os caracteres de uma </a:t>
            </a:r>
            <a:r>
              <a:rPr lang="pt-BR" sz="1800" dirty="0" err="1"/>
              <a:t>string</a:t>
            </a:r>
            <a:r>
              <a:rPr lang="pt-BR" sz="1800" dirty="0"/>
              <a:t> para maiúsculo é utilizado o método </a:t>
            </a:r>
            <a:r>
              <a:rPr lang="pt-BR" sz="1800" b="1" dirty="0" err="1" smtClean="0"/>
              <a:t>toUpperCase</a:t>
            </a:r>
            <a:r>
              <a:rPr lang="pt-BR" sz="1800" b="1" dirty="0" smtClean="0"/>
              <a:t>.</a:t>
            </a:r>
            <a:endParaRPr lang="pt-BR" sz="1800" b="1" dirty="0"/>
          </a:p>
          <a:p>
            <a:pPr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nomeMaiusculo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nomeCompleto.toUpperCase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 em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maiusculo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fica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nomeMaiusculo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 ")");</a:t>
            </a:r>
            <a:endParaRPr lang="pt-BR" sz="1800" dirty="0"/>
          </a:p>
          <a:p>
            <a:pPr marL="457200" lvl="1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(Paulo Roberto de Souza) em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maiusculo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fica(PAULO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ROBERTO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DE SOUZA)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converter os caracteres de uma </a:t>
            </a:r>
            <a:r>
              <a:rPr lang="pt-BR" sz="1800" dirty="0" err="1"/>
              <a:t>string</a:t>
            </a:r>
            <a:r>
              <a:rPr lang="pt-BR" sz="1800" dirty="0"/>
              <a:t> para minúsculo é utilizado o método </a:t>
            </a:r>
            <a:r>
              <a:rPr lang="pt-BR" sz="1800" b="1" dirty="0" err="1" smtClean="0"/>
              <a:t>toLowerCase</a:t>
            </a:r>
            <a:r>
              <a:rPr lang="pt-BR" sz="1800" b="1" dirty="0" smtClean="0"/>
              <a:t>.</a:t>
            </a:r>
            <a:endParaRPr lang="pt-BR" sz="1800" b="1" dirty="0"/>
          </a:p>
          <a:p>
            <a:pPr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(" 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 ") em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minusculo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fica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nomeCompleto.toLowerCase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 +")");</a:t>
            </a:r>
            <a:endParaRPr lang="pt-BR" sz="1800" dirty="0"/>
          </a:p>
          <a:p>
            <a:pPr marL="457200" lvl="1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(Paulo Roberto de Souza) em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minusculo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fica 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paulo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	roberto de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souza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substituir caracteres de uma </a:t>
            </a:r>
            <a:r>
              <a:rPr lang="pt-BR" sz="1800" dirty="0" err="1"/>
              <a:t>string</a:t>
            </a:r>
            <a:r>
              <a:rPr lang="pt-BR" sz="1800" dirty="0"/>
              <a:t> é utilizado o método </a:t>
            </a:r>
            <a:r>
              <a:rPr lang="pt-BR" sz="1800" b="1" dirty="0" err="1" smtClean="0"/>
              <a:t>replace</a:t>
            </a:r>
            <a:r>
              <a:rPr lang="pt-BR" sz="1800" b="1" dirty="0" smtClean="0"/>
              <a:t>.</a:t>
            </a:r>
            <a:endParaRPr lang="pt-BR" sz="1800" b="1" dirty="0"/>
          </a:p>
          <a:p>
            <a:pPr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nomeCompleto.replace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('o', 'a');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("O nome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 foi corrigido para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+")");</a:t>
            </a:r>
          </a:p>
          <a:p>
            <a:pPr marL="914400" lvl="2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O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nome (Paulo Roberto de Souza) foi corrigido para 	(Paula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Raberta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Sauza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8</a:t>
            </a: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MANIPULAÇÃO DE STRINGS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6801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/>
              <a:t>Para substituir palavras - conjunto de letras - de uma </a:t>
            </a:r>
            <a:r>
              <a:rPr lang="pt-BR" sz="1800" dirty="0" err="1"/>
              <a:t>string</a:t>
            </a:r>
            <a:r>
              <a:rPr lang="pt-BR" sz="1800" dirty="0"/>
              <a:t> é utilizado o método </a:t>
            </a:r>
            <a:r>
              <a:rPr lang="pt-BR" sz="1800" b="1" dirty="0" err="1" smtClean="0"/>
              <a:t>replace</a:t>
            </a:r>
            <a:r>
              <a:rPr lang="pt-BR" sz="1800" b="1" dirty="0" smtClean="0"/>
              <a:t>.</a:t>
            </a:r>
            <a:endParaRPr lang="pt-BR" sz="1800" b="1" dirty="0"/>
          </a:p>
          <a:p>
            <a:pPr algn="just">
              <a:defRPr/>
            </a:pPr>
            <a:endParaRPr lang="pt-BR" sz="1800" dirty="0"/>
          </a:p>
          <a:p>
            <a:pPr lvl="1" algn="just">
              <a:defRPr/>
            </a:pPr>
            <a:r>
              <a:rPr lang="pt-BR" sz="1800" dirty="0"/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nomeCompleto.replace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o ","a ");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("O nome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 foi corrigido para ("+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+")");</a:t>
            </a:r>
          </a:p>
          <a:p>
            <a:pPr marL="914400" lvl="2" indent="0">
              <a:buNone/>
              <a:defRPr/>
            </a:pPr>
            <a:endParaRPr lang="pt-BR" sz="1800" dirty="0"/>
          </a:p>
          <a:p>
            <a:pPr marL="457200" lvl="1" indent="0">
              <a:buNone/>
              <a:defRPr/>
            </a:pPr>
            <a:r>
              <a:rPr lang="pt-BR" sz="1800" dirty="0" smtClean="0"/>
              <a:t>Saída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cs typeface="Courier New" pitchFamily="49" charset="0"/>
              </a:rPr>
              <a:t>	 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O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nome (Paulo Roberto de Souza) foi corrigido para (Paula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Roberta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de Souza)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19050">
              <a:buFont typeface="Wingdings" pitchFamily="2" charset="2"/>
              <a:buNone/>
              <a:defRPr/>
            </a:pPr>
            <a:r>
              <a:rPr lang="pt-BR" sz="1800" b="1" dirty="0" smtClean="0"/>
              <a:t>No projeto chamado: </a:t>
            </a:r>
            <a:r>
              <a:rPr lang="pt-BR" sz="1800" b="1" dirty="0" err="1" smtClean="0"/>
              <a:t>ManipulaString</a:t>
            </a:r>
            <a:r>
              <a:rPr lang="pt-BR" sz="1800" b="1" dirty="0"/>
              <a:t>,</a:t>
            </a:r>
            <a:r>
              <a:rPr lang="pt-BR" sz="1800" b="1" dirty="0" smtClean="0"/>
              <a:t> crie uma classe de teste chamada Exemplos, dentro do método </a:t>
            </a:r>
            <a:r>
              <a:rPr lang="pt-BR" sz="1800" b="1" dirty="0" err="1" smtClean="0"/>
              <a:t>main</a:t>
            </a:r>
            <a:r>
              <a:rPr lang="pt-BR" sz="1800" b="1" dirty="0" smtClean="0"/>
              <a:t>() digite:</a:t>
            </a:r>
          </a:p>
          <a:p>
            <a:pPr marL="0" indent="19050">
              <a:buFont typeface="Wingdings" pitchFamily="2" charset="2"/>
              <a:buNone/>
              <a:defRPr/>
            </a:pPr>
            <a:endParaRPr lang="pt-BR" sz="1800" b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1800" dirty="0" err="1" smtClean="0"/>
              <a:t>String</a:t>
            </a:r>
            <a:r>
              <a:rPr lang="pt-BR" sz="1800" dirty="0" smtClean="0"/>
              <a:t> </a:t>
            </a:r>
            <a:r>
              <a:rPr lang="pt-BR" sz="1800" dirty="0" err="1"/>
              <a:t>nomeCompleto</a:t>
            </a:r>
            <a:r>
              <a:rPr lang="pt-BR" sz="1800" dirty="0"/>
              <a:t> = "</a:t>
            </a:r>
            <a:r>
              <a:rPr lang="pt-BR" sz="1800" dirty="0" err="1"/>
              <a:t>Braufagélio</a:t>
            </a:r>
            <a:r>
              <a:rPr lang="pt-BR" sz="1800" dirty="0"/>
              <a:t> </a:t>
            </a:r>
            <a:r>
              <a:rPr lang="pt-BR" sz="1800" dirty="0" err="1"/>
              <a:t>Zicunstrumbi</a:t>
            </a:r>
            <a:r>
              <a:rPr lang="pt-BR" sz="1800" dirty="0"/>
              <a:t> 							da Silva";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1800" dirty="0" smtClean="0"/>
              <a:t>char </a:t>
            </a:r>
            <a:r>
              <a:rPr lang="pt-BR" sz="1800" dirty="0" err="1"/>
              <a:t>terceiroChar</a:t>
            </a:r>
            <a:r>
              <a:rPr lang="pt-BR" sz="1800" dirty="0"/>
              <a:t> = </a:t>
            </a:r>
            <a:r>
              <a:rPr lang="pt-BR" sz="1800" dirty="0" err="1"/>
              <a:t>nomeCompleto.charAt</a:t>
            </a:r>
            <a:r>
              <a:rPr lang="pt-BR" sz="1800" dirty="0"/>
              <a:t>(2);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1800" dirty="0" err="1"/>
              <a:t>System.</a:t>
            </a:r>
            <a:r>
              <a:rPr lang="pt-BR" sz="1800" i="1" dirty="0" err="1"/>
              <a:t>out.println</a:t>
            </a:r>
            <a:r>
              <a:rPr lang="pt-BR" sz="1800" i="1" dirty="0"/>
              <a:t>("O terceiro caractere da </a:t>
            </a:r>
            <a:r>
              <a:rPr lang="pt-BR" sz="1800" i="1" dirty="0" err="1"/>
              <a:t>string</a:t>
            </a:r>
            <a:r>
              <a:rPr lang="pt-BR" sz="1800" i="1" dirty="0"/>
              <a:t> ("+</a:t>
            </a:r>
            <a:r>
              <a:rPr lang="pt-BR" sz="1800" i="1" dirty="0" err="1"/>
              <a:t>nomeCompleto</a:t>
            </a:r>
            <a:r>
              <a:rPr lang="pt-BR" sz="1800" i="1" dirty="0"/>
              <a:t>+") é: "+</a:t>
            </a:r>
            <a:r>
              <a:rPr lang="pt-BR" sz="1800" i="1" dirty="0" err="1"/>
              <a:t>terceiroChar</a:t>
            </a:r>
            <a:r>
              <a:rPr lang="pt-BR" sz="1800" i="1" dirty="0" smtClean="0"/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System.</a:t>
            </a:r>
            <a:r>
              <a:rPr lang="pt-BR" altLang="pt-BR" sz="1800" i="1" dirty="0" err="1">
                <a:solidFill>
                  <a:srgbClr val="000000"/>
                </a:solidFill>
              </a:rPr>
              <a:t>out.println</a:t>
            </a:r>
            <a:r>
              <a:rPr lang="pt-BR" altLang="pt-BR" sz="1800" i="1" dirty="0">
                <a:solidFill>
                  <a:srgbClr val="000000"/>
                </a:solidFill>
              </a:rPr>
              <a:t>("Parte: "+ 	</a:t>
            </a:r>
            <a:r>
              <a:rPr lang="pt-BR" altLang="pt-BR" sz="1800" i="1" dirty="0" err="1">
                <a:solidFill>
                  <a:srgbClr val="000000"/>
                </a:solidFill>
              </a:rPr>
              <a:t>nomeCompleto.substring</a:t>
            </a:r>
            <a:r>
              <a:rPr lang="pt-BR" altLang="pt-BR" sz="1800" i="1" dirty="0">
                <a:solidFill>
                  <a:srgbClr val="000000"/>
                </a:solidFill>
              </a:rPr>
              <a:t>(6,11));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 smtClean="0">
                <a:solidFill>
                  <a:srgbClr val="000000"/>
                </a:solidFill>
              </a:rPr>
              <a:t>System.</a:t>
            </a:r>
            <a:r>
              <a:rPr lang="pt-BR" altLang="pt-BR" sz="1800" i="1" dirty="0" err="1" smtClean="0">
                <a:solidFill>
                  <a:srgbClr val="000000"/>
                </a:solidFill>
              </a:rPr>
              <a:t>out.println</a:t>
            </a:r>
            <a:r>
              <a:rPr lang="pt-BR" altLang="pt-BR" sz="1800" i="1" dirty="0">
                <a:solidFill>
                  <a:srgbClr val="000000"/>
                </a:solidFill>
              </a:rPr>
              <a:t>("Final: "+ 	</a:t>
            </a:r>
            <a:r>
              <a:rPr lang="pt-BR" altLang="pt-BR" sz="1800" i="1" dirty="0" err="1">
                <a:solidFill>
                  <a:srgbClr val="000000"/>
                </a:solidFill>
              </a:rPr>
              <a:t>nomeCompleto.substring</a:t>
            </a:r>
            <a:r>
              <a:rPr lang="pt-BR" altLang="pt-BR" sz="1800" i="1" dirty="0">
                <a:solidFill>
                  <a:srgbClr val="000000"/>
                </a:solidFill>
              </a:rPr>
              <a:t>(12));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endParaRPr lang="pt-BR" altLang="pt-BR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String</a:t>
            </a:r>
            <a:r>
              <a:rPr lang="pt-BR" altLang="pt-BR" sz="1800" dirty="0">
                <a:solidFill>
                  <a:srgbClr val="000000"/>
                </a:solidFill>
              </a:rPr>
              <a:t> </a:t>
            </a:r>
            <a:r>
              <a:rPr lang="pt-BR" altLang="pt-BR" sz="1800" dirty="0" err="1">
                <a:solidFill>
                  <a:srgbClr val="000000"/>
                </a:solidFill>
              </a:rPr>
              <a:t>textoA</a:t>
            </a:r>
            <a:r>
              <a:rPr lang="pt-BR" altLang="pt-BR" sz="1800" dirty="0">
                <a:solidFill>
                  <a:srgbClr val="000000"/>
                </a:solidFill>
              </a:rPr>
              <a:t> = "alface";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String</a:t>
            </a:r>
            <a:r>
              <a:rPr lang="pt-BR" altLang="pt-BR" sz="1800" dirty="0">
                <a:solidFill>
                  <a:srgbClr val="000000"/>
                </a:solidFill>
              </a:rPr>
              <a:t> </a:t>
            </a:r>
            <a:r>
              <a:rPr lang="pt-BR" altLang="pt-BR" sz="1800" dirty="0" err="1">
                <a:solidFill>
                  <a:srgbClr val="000000"/>
                </a:solidFill>
              </a:rPr>
              <a:t>textoB</a:t>
            </a:r>
            <a:r>
              <a:rPr lang="pt-BR" altLang="pt-BR" sz="1800" dirty="0">
                <a:solidFill>
                  <a:srgbClr val="000000"/>
                </a:solidFill>
              </a:rPr>
              <a:t> = "ALFACE";</a:t>
            </a:r>
          </a:p>
          <a:p>
            <a:pPr>
              <a:buFont typeface="Wingdings" pitchFamily="2" charset="2"/>
              <a:buNone/>
              <a:defRPr/>
            </a:pPr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11331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if</a:t>
            </a:r>
            <a:r>
              <a:rPr lang="pt-BR" altLang="pt-BR" sz="1800" dirty="0">
                <a:solidFill>
                  <a:srgbClr val="000000"/>
                </a:solidFill>
              </a:rPr>
              <a:t>(</a:t>
            </a:r>
            <a:r>
              <a:rPr lang="pt-BR" altLang="pt-BR" sz="1800" dirty="0" err="1">
                <a:solidFill>
                  <a:srgbClr val="000000"/>
                </a:solidFill>
              </a:rPr>
              <a:t>textoA.equals</a:t>
            </a:r>
            <a:r>
              <a:rPr lang="pt-BR" altLang="pt-BR" sz="1800" dirty="0">
                <a:solidFill>
                  <a:srgbClr val="000000"/>
                </a:solidFill>
              </a:rPr>
              <a:t>(</a:t>
            </a:r>
            <a:r>
              <a:rPr lang="pt-BR" altLang="pt-BR" sz="1800" dirty="0" err="1">
                <a:solidFill>
                  <a:srgbClr val="000000"/>
                </a:solidFill>
              </a:rPr>
              <a:t>textoB</a:t>
            </a:r>
            <a:r>
              <a:rPr lang="pt-BR" altLang="pt-BR" sz="1800" dirty="0">
                <a:solidFill>
                  <a:srgbClr val="000000"/>
                </a:solidFill>
              </a:rPr>
              <a:t>)){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000000"/>
                </a:solidFill>
              </a:rPr>
              <a:t>	</a:t>
            </a:r>
            <a:r>
              <a:rPr lang="pt-BR" altLang="pt-BR" sz="1800" dirty="0" err="1" smtClean="0">
                <a:solidFill>
                  <a:srgbClr val="000000"/>
                </a:solidFill>
              </a:rPr>
              <a:t>System.</a:t>
            </a:r>
            <a:r>
              <a:rPr lang="pt-BR" altLang="pt-BR" sz="1800" i="1" dirty="0" err="1" smtClean="0">
                <a:solidFill>
                  <a:srgbClr val="000000"/>
                </a:solidFill>
              </a:rPr>
              <a:t>out.println</a:t>
            </a:r>
            <a:r>
              <a:rPr lang="pt-BR" altLang="pt-BR" sz="1800" i="1" dirty="0">
                <a:solidFill>
                  <a:srgbClr val="000000"/>
                </a:solidFill>
              </a:rPr>
              <a:t>("O texto ("+</a:t>
            </a:r>
            <a:r>
              <a:rPr lang="pt-BR" altLang="pt-BR" sz="1800" i="1" dirty="0" err="1">
                <a:solidFill>
                  <a:srgbClr val="000000"/>
                </a:solidFill>
              </a:rPr>
              <a:t>textoA</a:t>
            </a:r>
            <a:r>
              <a:rPr lang="pt-BR" altLang="pt-BR" sz="1800" i="1" dirty="0">
                <a:solidFill>
                  <a:srgbClr val="000000"/>
                </a:solidFill>
              </a:rPr>
              <a:t>+") é igual ao </a:t>
            </a:r>
            <a:r>
              <a:rPr lang="pt-BR" altLang="pt-BR" sz="1800" i="1" dirty="0" smtClean="0">
                <a:solidFill>
                  <a:srgbClr val="000000"/>
                </a:solidFill>
              </a:rPr>
              <a:t>texto </a:t>
            </a:r>
            <a:r>
              <a:rPr lang="pt-BR" altLang="pt-BR" sz="1800" i="1" dirty="0">
                <a:solidFill>
                  <a:srgbClr val="000000"/>
                </a:solidFill>
              </a:rPr>
              <a:t>("+</a:t>
            </a:r>
            <a:r>
              <a:rPr lang="pt-BR" altLang="pt-BR" sz="1800" i="1" dirty="0" err="1">
                <a:solidFill>
                  <a:srgbClr val="000000"/>
                </a:solidFill>
              </a:rPr>
              <a:t>textoB</a:t>
            </a:r>
            <a:r>
              <a:rPr lang="pt-BR" altLang="pt-BR" sz="1800" i="1" dirty="0">
                <a:solidFill>
                  <a:srgbClr val="000000"/>
                </a:solidFill>
              </a:rPr>
              <a:t>+")");	</a:t>
            </a:r>
            <a:endParaRPr lang="pt-BR" altLang="pt-BR" sz="1800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000000"/>
                </a:solidFill>
              </a:rPr>
              <a:t>}</a:t>
            </a:r>
            <a:endParaRPr lang="pt-BR" altLang="pt-BR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 smtClean="0">
                <a:solidFill>
                  <a:srgbClr val="000000"/>
                </a:solidFill>
              </a:rPr>
              <a:t>else</a:t>
            </a:r>
            <a:endParaRPr lang="pt-BR" altLang="pt-BR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000000"/>
                </a:solidFill>
              </a:rPr>
              <a:t>{</a:t>
            </a:r>
            <a:endParaRPr lang="pt-BR" altLang="pt-BR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000000"/>
                </a:solidFill>
              </a:rPr>
              <a:t>	</a:t>
            </a:r>
            <a:r>
              <a:rPr lang="pt-BR" altLang="pt-BR" sz="1800" dirty="0" err="1" smtClean="0">
                <a:solidFill>
                  <a:srgbClr val="000000"/>
                </a:solidFill>
              </a:rPr>
              <a:t>System.</a:t>
            </a:r>
            <a:r>
              <a:rPr lang="pt-BR" altLang="pt-BR" sz="1800" i="1" dirty="0" err="1" smtClean="0">
                <a:solidFill>
                  <a:srgbClr val="000000"/>
                </a:solidFill>
              </a:rPr>
              <a:t>out.println</a:t>
            </a:r>
            <a:r>
              <a:rPr lang="pt-BR" altLang="pt-BR" sz="1800" i="1" dirty="0">
                <a:solidFill>
                  <a:srgbClr val="000000"/>
                </a:solidFill>
              </a:rPr>
              <a:t>("O texto ("+</a:t>
            </a:r>
            <a:r>
              <a:rPr lang="pt-BR" altLang="pt-BR" sz="1800" i="1" dirty="0" err="1">
                <a:solidFill>
                  <a:srgbClr val="000000"/>
                </a:solidFill>
              </a:rPr>
              <a:t>textoA</a:t>
            </a:r>
            <a:r>
              <a:rPr lang="pt-BR" altLang="pt-BR" sz="1800" i="1" dirty="0">
                <a:solidFill>
                  <a:srgbClr val="000000"/>
                </a:solidFill>
              </a:rPr>
              <a:t>+") não é </a:t>
            </a:r>
            <a:r>
              <a:rPr lang="pt-BR" altLang="pt-BR" sz="1800" i="1" dirty="0" smtClean="0">
                <a:solidFill>
                  <a:srgbClr val="000000"/>
                </a:solidFill>
              </a:rPr>
              <a:t>igual ao </a:t>
            </a:r>
            <a:r>
              <a:rPr lang="pt-BR" altLang="pt-BR" sz="1800" i="1" dirty="0">
                <a:solidFill>
                  <a:srgbClr val="000000"/>
                </a:solidFill>
              </a:rPr>
              <a:t>texto ("+</a:t>
            </a:r>
            <a:r>
              <a:rPr lang="pt-BR" altLang="pt-BR" sz="1800" i="1" dirty="0" err="1">
                <a:solidFill>
                  <a:srgbClr val="000000"/>
                </a:solidFill>
              </a:rPr>
              <a:t>textoB</a:t>
            </a:r>
            <a:r>
              <a:rPr lang="pt-BR" altLang="pt-BR" sz="1800" i="1" dirty="0">
                <a:solidFill>
                  <a:srgbClr val="000000"/>
                </a:solidFill>
              </a:rPr>
              <a:t>+")");	</a:t>
            </a:r>
            <a:endParaRPr lang="pt-BR" altLang="pt-BR" sz="1800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000000"/>
                </a:solidFill>
              </a:rPr>
              <a:t>}</a:t>
            </a:r>
            <a:endParaRPr lang="pt-BR" altLang="pt-BR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FF0000"/>
                </a:solidFill>
              </a:rPr>
              <a:t>if</a:t>
            </a:r>
            <a:r>
              <a:rPr lang="pt-BR" altLang="pt-BR" sz="1800" dirty="0">
                <a:solidFill>
                  <a:srgbClr val="FF0000"/>
                </a:solidFill>
              </a:rPr>
              <a:t>(</a:t>
            </a:r>
            <a:r>
              <a:rPr lang="pt-BR" altLang="pt-BR" sz="1800" dirty="0" err="1">
                <a:solidFill>
                  <a:srgbClr val="FF0000"/>
                </a:solidFill>
              </a:rPr>
              <a:t>textoA.equalsIgnoreCase</a:t>
            </a:r>
            <a:r>
              <a:rPr lang="pt-BR" altLang="pt-BR" sz="1800" dirty="0">
                <a:solidFill>
                  <a:srgbClr val="FF0000"/>
                </a:solidFill>
              </a:rPr>
              <a:t>(</a:t>
            </a:r>
            <a:r>
              <a:rPr lang="pt-BR" altLang="pt-BR" sz="1800" dirty="0" err="1">
                <a:solidFill>
                  <a:srgbClr val="FF0000"/>
                </a:solidFill>
              </a:rPr>
              <a:t>textoB</a:t>
            </a:r>
            <a:r>
              <a:rPr lang="pt-BR" altLang="pt-BR" sz="1800" dirty="0">
                <a:solidFill>
                  <a:srgbClr val="FF0000"/>
                </a:solidFill>
              </a:rPr>
              <a:t>)){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	</a:t>
            </a:r>
            <a:r>
              <a:rPr lang="pt-BR" altLang="pt-BR" sz="1800" dirty="0" err="1" smtClean="0">
                <a:solidFill>
                  <a:srgbClr val="FF0000"/>
                </a:solidFill>
              </a:rPr>
              <a:t>System.</a:t>
            </a:r>
            <a:r>
              <a:rPr lang="pt-BR" altLang="pt-BR" sz="1800" i="1" dirty="0" err="1" smtClean="0">
                <a:solidFill>
                  <a:srgbClr val="FF0000"/>
                </a:solidFill>
              </a:rPr>
              <a:t>out.println</a:t>
            </a:r>
            <a:r>
              <a:rPr lang="pt-BR" altLang="pt-BR" sz="1800" i="1" dirty="0">
                <a:solidFill>
                  <a:srgbClr val="FF0000"/>
                </a:solidFill>
              </a:rPr>
              <a:t>("O texto ("+</a:t>
            </a:r>
            <a:r>
              <a:rPr lang="pt-BR" altLang="pt-BR" sz="1800" i="1" dirty="0" err="1">
                <a:solidFill>
                  <a:srgbClr val="FF0000"/>
                </a:solidFill>
              </a:rPr>
              <a:t>textoA</a:t>
            </a:r>
            <a:r>
              <a:rPr lang="pt-BR" altLang="pt-BR" sz="1800" i="1" dirty="0">
                <a:solidFill>
                  <a:srgbClr val="FF0000"/>
                </a:solidFill>
              </a:rPr>
              <a:t>+") é igual ao </a:t>
            </a:r>
            <a:r>
              <a:rPr lang="pt-BR" altLang="pt-BR" sz="1800" i="1" dirty="0" smtClean="0">
                <a:solidFill>
                  <a:srgbClr val="FF0000"/>
                </a:solidFill>
              </a:rPr>
              <a:t>texto </a:t>
            </a:r>
            <a:r>
              <a:rPr lang="pt-BR" altLang="pt-BR" sz="1800" i="1" dirty="0">
                <a:solidFill>
                  <a:srgbClr val="FF0000"/>
                </a:solidFill>
              </a:rPr>
              <a:t>("+</a:t>
            </a:r>
            <a:r>
              <a:rPr lang="pt-BR" altLang="pt-BR" sz="1800" i="1" dirty="0" err="1">
                <a:solidFill>
                  <a:srgbClr val="FF0000"/>
                </a:solidFill>
              </a:rPr>
              <a:t>textoB</a:t>
            </a:r>
            <a:r>
              <a:rPr lang="pt-BR" altLang="pt-BR" sz="1800" i="1" dirty="0" smtClean="0">
                <a:solidFill>
                  <a:srgbClr val="FF0000"/>
                </a:solidFill>
              </a:rPr>
              <a:t>+")");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}</a:t>
            </a:r>
            <a:endParaRPr lang="pt-BR" altLang="pt-BR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else</a:t>
            </a:r>
            <a:endParaRPr lang="pt-BR" altLang="pt-BR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{</a:t>
            </a:r>
            <a:endParaRPr lang="pt-BR" altLang="pt-BR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	</a:t>
            </a:r>
            <a:r>
              <a:rPr lang="pt-BR" altLang="pt-BR" sz="1800" dirty="0" err="1" smtClean="0">
                <a:solidFill>
                  <a:srgbClr val="FF0000"/>
                </a:solidFill>
              </a:rPr>
              <a:t>System.</a:t>
            </a:r>
            <a:r>
              <a:rPr lang="pt-BR" altLang="pt-BR" sz="1800" i="1" dirty="0" err="1" smtClean="0">
                <a:solidFill>
                  <a:srgbClr val="FF0000"/>
                </a:solidFill>
              </a:rPr>
              <a:t>out.println</a:t>
            </a:r>
            <a:r>
              <a:rPr lang="pt-BR" altLang="pt-BR" sz="1800" i="1" dirty="0">
                <a:solidFill>
                  <a:srgbClr val="FF0000"/>
                </a:solidFill>
              </a:rPr>
              <a:t>("O texto ("+</a:t>
            </a:r>
            <a:r>
              <a:rPr lang="pt-BR" altLang="pt-BR" sz="1800" i="1" dirty="0" err="1">
                <a:solidFill>
                  <a:srgbClr val="FF0000"/>
                </a:solidFill>
              </a:rPr>
              <a:t>textoA</a:t>
            </a:r>
            <a:r>
              <a:rPr lang="pt-BR" altLang="pt-BR" sz="1800" i="1" dirty="0">
                <a:solidFill>
                  <a:srgbClr val="FF0000"/>
                </a:solidFill>
              </a:rPr>
              <a:t>+") não é igual </a:t>
            </a:r>
            <a:r>
              <a:rPr lang="pt-BR" altLang="pt-BR" sz="1800" i="1" dirty="0" smtClean="0">
                <a:solidFill>
                  <a:srgbClr val="FF0000"/>
                </a:solidFill>
              </a:rPr>
              <a:t>ao </a:t>
            </a:r>
            <a:r>
              <a:rPr lang="pt-BR" altLang="pt-BR" sz="1800" i="1" dirty="0">
                <a:solidFill>
                  <a:srgbClr val="FF0000"/>
                </a:solidFill>
              </a:rPr>
              <a:t>texto ("+</a:t>
            </a:r>
            <a:r>
              <a:rPr lang="pt-BR" altLang="pt-BR" sz="1800" i="1" dirty="0" err="1">
                <a:solidFill>
                  <a:srgbClr val="FF0000"/>
                </a:solidFill>
              </a:rPr>
              <a:t>textoB</a:t>
            </a:r>
            <a:r>
              <a:rPr lang="pt-BR" altLang="pt-BR" sz="1800" i="1" dirty="0">
                <a:solidFill>
                  <a:srgbClr val="FF0000"/>
                </a:solidFill>
              </a:rPr>
              <a:t>+")");	</a:t>
            </a:r>
            <a:endParaRPr lang="pt-BR" altLang="pt-BR" sz="18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}</a:t>
            </a:r>
            <a:endParaRPr lang="pt-BR" altLang="pt-BR" sz="1800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String</a:t>
            </a:r>
            <a:r>
              <a:rPr lang="pt-BR" altLang="pt-BR" sz="1800" dirty="0">
                <a:solidFill>
                  <a:srgbClr val="000000"/>
                </a:solidFill>
              </a:rPr>
              <a:t> </a:t>
            </a:r>
            <a:r>
              <a:rPr lang="pt-BR" altLang="pt-BR" sz="1800" dirty="0" err="1">
                <a:solidFill>
                  <a:srgbClr val="000000"/>
                </a:solidFill>
              </a:rPr>
              <a:t>textoC</a:t>
            </a:r>
            <a:r>
              <a:rPr lang="pt-BR" altLang="pt-BR" sz="1800" dirty="0">
                <a:solidFill>
                  <a:srgbClr val="000000"/>
                </a:solidFill>
              </a:rPr>
              <a:t> = "A alface têm vitamina que </a:t>
            </a:r>
            <a:r>
              <a:rPr lang="pt-BR" altLang="pt-BR" sz="1800" dirty="0" smtClean="0">
                <a:solidFill>
                  <a:srgbClr val="000000"/>
                </a:solidFill>
              </a:rPr>
              <a:t> engorda </a:t>
            </a:r>
            <a:r>
              <a:rPr lang="pt-BR" altLang="pt-BR" sz="1800" dirty="0">
                <a:solidFill>
                  <a:srgbClr val="000000"/>
                </a:solidFill>
              </a:rPr>
              <a:t>e faz crescer";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if</a:t>
            </a:r>
            <a:r>
              <a:rPr lang="pt-BR" altLang="pt-BR" sz="1800" dirty="0">
                <a:solidFill>
                  <a:srgbClr val="000000"/>
                </a:solidFill>
              </a:rPr>
              <a:t>(</a:t>
            </a:r>
            <a:r>
              <a:rPr lang="pt-BR" altLang="pt-BR" sz="1800" dirty="0" err="1">
                <a:solidFill>
                  <a:srgbClr val="000000"/>
                </a:solidFill>
              </a:rPr>
              <a:t>textoC.startsWith</a:t>
            </a:r>
            <a:r>
              <a:rPr lang="pt-BR" altLang="pt-BR" sz="1800" dirty="0">
                <a:solidFill>
                  <a:srgbClr val="000000"/>
                </a:solidFill>
              </a:rPr>
              <a:t>("A")){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0000"/>
                </a:solidFill>
              </a:rPr>
              <a:t>	</a:t>
            </a:r>
            <a:r>
              <a:rPr lang="pt-BR" altLang="pt-BR" sz="1800" dirty="0" err="1">
                <a:solidFill>
                  <a:srgbClr val="000000"/>
                </a:solidFill>
              </a:rPr>
              <a:t>System.</a:t>
            </a:r>
            <a:r>
              <a:rPr lang="pt-BR" altLang="pt-BR" sz="1800" i="1" dirty="0" err="1">
                <a:solidFill>
                  <a:srgbClr val="000000"/>
                </a:solidFill>
              </a:rPr>
              <a:t>out.println</a:t>
            </a:r>
            <a:r>
              <a:rPr lang="pt-BR" altLang="pt-BR" sz="1800" i="1" dirty="0">
                <a:solidFill>
                  <a:srgbClr val="000000"/>
                </a:solidFill>
              </a:rPr>
              <a:t>("O texto ("+</a:t>
            </a:r>
            <a:r>
              <a:rPr lang="pt-BR" altLang="pt-BR" sz="1800" i="1" dirty="0" err="1">
                <a:solidFill>
                  <a:srgbClr val="000000"/>
                </a:solidFill>
              </a:rPr>
              <a:t>textoC</a:t>
            </a:r>
            <a:r>
              <a:rPr lang="pt-BR" altLang="pt-BR" sz="1800" i="1" dirty="0">
                <a:solidFill>
                  <a:srgbClr val="000000"/>
                </a:solidFill>
              </a:rPr>
              <a:t>+") </a:t>
            </a:r>
            <a:r>
              <a:rPr lang="pt-BR" altLang="pt-BR" sz="1800" i="1" dirty="0" smtClean="0">
                <a:solidFill>
                  <a:srgbClr val="000000"/>
                </a:solidFill>
              </a:rPr>
              <a:t>começa com </a:t>
            </a:r>
            <a:r>
              <a:rPr lang="pt-BR" altLang="pt-BR" sz="1800" i="1" dirty="0">
                <a:solidFill>
                  <a:srgbClr val="000000"/>
                </a:solidFill>
              </a:rPr>
              <a:t>(A)"); 	</a:t>
            </a:r>
            <a:endParaRPr lang="pt-BR" altLang="pt-BR" sz="1800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smtClean="0">
                <a:solidFill>
                  <a:srgbClr val="000000"/>
                </a:solidFill>
              </a:rPr>
              <a:t>}</a:t>
            </a:r>
            <a:endParaRPr lang="pt-BR" altLang="pt-BR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 err="1">
                <a:solidFill>
                  <a:srgbClr val="000000"/>
                </a:solidFill>
              </a:rPr>
              <a:t>if</a:t>
            </a:r>
            <a:r>
              <a:rPr lang="pt-BR" altLang="pt-BR" sz="1800" b="1" dirty="0">
                <a:solidFill>
                  <a:srgbClr val="000000"/>
                </a:solidFill>
              </a:rPr>
              <a:t>(</a:t>
            </a:r>
            <a:r>
              <a:rPr lang="pt-BR" altLang="pt-BR" sz="1800" b="1" dirty="0" err="1">
                <a:solidFill>
                  <a:srgbClr val="000000"/>
                </a:solidFill>
              </a:rPr>
              <a:t>textoC.endsWith</a:t>
            </a:r>
            <a:r>
              <a:rPr lang="pt-BR" altLang="pt-BR" sz="1800" b="1" dirty="0">
                <a:solidFill>
                  <a:srgbClr val="000000"/>
                </a:solidFill>
              </a:rPr>
              <a:t>("</a:t>
            </a:r>
            <a:r>
              <a:rPr lang="pt-BR" altLang="pt-BR" sz="1800" b="1" dirty="0" err="1">
                <a:solidFill>
                  <a:srgbClr val="000000"/>
                </a:solidFill>
              </a:rPr>
              <a:t>cer</a:t>
            </a:r>
            <a:r>
              <a:rPr lang="pt-BR" altLang="pt-BR" sz="1800" b="1" dirty="0">
                <a:solidFill>
                  <a:srgbClr val="000000"/>
                </a:solidFill>
              </a:rPr>
              <a:t>")){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>
                <a:solidFill>
                  <a:srgbClr val="000000"/>
                </a:solidFill>
              </a:rPr>
              <a:t>	</a:t>
            </a:r>
            <a:r>
              <a:rPr lang="pt-BR" altLang="pt-BR" sz="1800" b="1" dirty="0" err="1">
                <a:solidFill>
                  <a:srgbClr val="000000"/>
                </a:solidFill>
              </a:rPr>
              <a:t>System.</a:t>
            </a:r>
            <a:r>
              <a:rPr lang="pt-BR" altLang="pt-BR" sz="1800" b="1" i="1" dirty="0" err="1">
                <a:solidFill>
                  <a:srgbClr val="000000"/>
                </a:solidFill>
              </a:rPr>
              <a:t>out.println</a:t>
            </a:r>
            <a:r>
              <a:rPr lang="pt-BR" altLang="pt-BR" sz="1800" b="1" i="1" dirty="0">
                <a:solidFill>
                  <a:srgbClr val="000000"/>
                </a:solidFill>
              </a:rPr>
              <a:t>("O texto ("+</a:t>
            </a:r>
            <a:r>
              <a:rPr lang="pt-BR" altLang="pt-BR" sz="1800" b="1" i="1" dirty="0" err="1">
                <a:solidFill>
                  <a:srgbClr val="000000"/>
                </a:solidFill>
              </a:rPr>
              <a:t>textoC</a:t>
            </a:r>
            <a:r>
              <a:rPr lang="pt-BR" altLang="pt-BR" sz="1800" b="1" i="1" dirty="0">
                <a:solidFill>
                  <a:srgbClr val="000000"/>
                </a:solidFill>
              </a:rPr>
              <a:t>+") </a:t>
            </a:r>
            <a:r>
              <a:rPr lang="pt-BR" altLang="pt-BR" sz="1800" b="1" i="1" dirty="0" smtClean="0">
                <a:solidFill>
                  <a:srgbClr val="000000"/>
                </a:solidFill>
              </a:rPr>
              <a:t>termina </a:t>
            </a:r>
            <a:r>
              <a:rPr lang="pt-BR" altLang="pt-BR" sz="1800" b="1" i="1" dirty="0">
                <a:solidFill>
                  <a:srgbClr val="000000"/>
                </a:solidFill>
              </a:rPr>
              <a:t>	com (</a:t>
            </a:r>
            <a:r>
              <a:rPr lang="pt-BR" altLang="pt-BR" sz="1800" b="1" i="1" dirty="0" err="1">
                <a:solidFill>
                  <a:srgbClr val="000000"/>
                </a:solidFill>
              </a:rPr>
              <a:t>cer</a:t>
            </a:r>
            <a:r>
              <a:rPr lang="pt-BR" altLang="pt-BR" sz="1800" b="1" i="1" dirty="0" smtClean="0">
                <a:solidFill>
                  <a:srgbClr val="000000"/>
                </a:solidFill>
              </a:rPr>
              <a:t>)");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 smtClean="0">
                <a:solidFill>
                  <a:srgbClr val="000000"/>
                </a:solidFill>
              </a:rPr>
              <a:t>}</a:t>
            </a:r>
            <a:endParaRPr lang="pt-BR" altLang="pt-BR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 err="1" smtClean="0">
                <a:solidFill>
                  <a:srgbClr val="000000"/>
                </a:solidFill>
              </a:rPr>
              <a:t>else</a:t>
            </a:r>
            <a:endParaRPr lang="pt-BR" altLang="pt-BR" sz="18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 smtClean="0">
                <a:solidFill>
                  <a:srgbClr val="000000"/>
                </a:solidFill>
              </a:rPr>
              <a:t>{</a:t>
            </a:r>
            <a:endParaRPr lang="pt-BR" altLang="pt-BR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>
                <a:solidFill>
                  <a:srgbClr val="000000"/>
                </a:solidFill>
              </a:rPr>
              <a:t>	</a:t>
            </a:r>
            <a:r>
              <a:rPr lang="pt-BR" altLang="pt-BR" sz="1800" b="1" dirty="0" err="1">
                <a:solidFill>
                  <a:srgbClr val="000000"/>
                </a:solidFill>
              </a:rPr>
              <a:t>System.</a:t>
            </a:r>
            <a:r>
              <a:rPr lang="pt-BR" altLang="pt-BR" sz="1800" b="1" i="1" dirty="0" err="1">
                <a:solidFill>
                  <a:srgbClr val="000000"/>
                </a:solidFill>
              </a:rPr>
              <a:t>out.println</a:t>
            </a:r>
            <a:r>
              <a:rPr lang="pt-BR" altLang="pt-BR" sz="1800" b="1" i="1" dirty="0">
                <a:solidFill>
                  <a:srgbClr val="000000"/>
                </a:solidFill>
              </a:rPr>
              <a:t>("O texto ("+</a:t>
            </a:r>
            <a:r>
              <a:rPr lang="pt-BR" altLang="pt-BR" sz="1800" b="1" i="1" dirty="0" err="1">
                <a:solidFill>
                  <a:srgbClr val="000000"/>
                </a:solidFill>
              </a:rPr>
              <a:t>textoC</a:t>
            </a:r>
            <a:r>
              <a:rPr lang="pt-BR" altLang="pt-BR" sz="1800" b="1" i="1" dirty="0">
                <a:solidFill>
                  <a:srgbClr val="000000"/>
                </a:solidFill>
              </a:rPr>
              <a:t>+") NAO </a:t>
            </a:r>
            <a:r>
              <a:rPr lang="pt-BR" altLang="pt-BR" sz="1800" b="1" i="1" dirty="0" smtClean="0">
                <a:solidFill>
                  <a:srgbClr val="000000"/>
                </a:solidFill>
              </a:rPr>
              <a:t>termina </a:t>
            </a:r>
            <a:r>
              <a:rPr lang="pt-BR" altLang="pt-BR" sz="1800" b="1" i="1" dirty="0">
                <a:solidFill>
                  <a:srgbClr val="000000"/>
                </a:solidFill>
              </a:rPr>
              <a:t>com (</a:t>
            </a:r>
            <a:r>
              <a:rPr lang="pt-BR" altLang="pt-BR" sz="1800" b="1" i="1" dirty="0" err="1">
                <a:solidFill>
                  <a:srgbClr val="000000"/>
                </a:solidFill>
              </a:rPr>
              <a:t>cer</a:t>
            </a:r>
            <a:r>
              <a:rPr lang="pt-BR" altLang="pt-BR" sz="1800" b="1" i="1" dirty="0">
                <a:solidFill>
                  <a:srgbClr val="000000"/>
                </a:solidFill>
              </a:rPr>
              <a:t>)"); </a:t>
            </a:r>
            <a:endParaRPr lang="pt-BR" altLang="pt-BR" sz="1800" b="1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b="1" dirty="0" smtClean="0">
                <a:solidFill>
                  <a:srgbClr val="000000"/>
                </a:solidFill>
              </a:rPr>
              <a:t>}</a:t>
            </a:r>
            <a:endParaRPr lang="en-US" alt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System.out.println</a:t>
            </a:r>
            <a:r>
              <a:rPr lang="pt-BR" altLang="pt-BR" sz="1800" dirty="0">
                <a:solidFill>
                  <a:srgbClr val="000000"/>
                </a:solidFill>
              </a:rPr>
              <a:t>("A letra 'a' aparece primeiro na </a:t>
            </a:r>
            <a:r>
              <a:rPr lang="pt-BR" altLang="pt-BR" sz="1800" dirty="0" err="1">
                <a:solidFill>
                  <a:srgbClr val="000000"/>
                </a:solidFill>
              </a:rPr>
              <a:t>posicao</a:t>
            </a:r>
            <a:r>
              <a:rPr lang="pt-BR" altLang="pt-BR" sz="1800" dirty="0">
                <a:solidFill>
                  <a:srgbClr val="000000"/>
                </a:solidFill>
              </a:rPr>
              <a:t> ("+</a:t>
            </a:r>
            <a:r>
              <a:rPr lang="pt-BR" altLang="pt-BR" sz="1800" b="1" dirty="0" err="1">
                <a:solidFill>
                  <a:srgbClr val="000000"/>
                </a:solidFill>
              </a:rPr>
              <a:t>nomeCompleto.indexOf</a:t>
            </a:r>
            <a:r>
              <a:rPr lang="pt-BR" altLang="pt-BR" sz="1800" b="1" dirty="0">
                <a:solidFill>
                  <a:srgbClr val="000000"/>
                </a:solidFill>
              </a:rPr>
              <a:t>('a')</a:t>
            </a:r>
            <a:r>
              <a:rPr lang="pt-BR" altLang="pt-BR" sz="1800" dirty="0">
                <a:solidFill>
                  <a:srgbClr val="000000"/>
                </a:solidFill>
              </a:rPr>
              <a:t>+") da </a:t>
            </a:r>
            <a:r>
              <a:rPr lang="pt-BR" altLang="pt-BR" sz="1800" dirty="0" err="1">
                <a:solidFill>
                  <a:srgbClr val="000000"/>
                </a:solidFill>
              </a:rPr>
              <a:t>string</a:t>
            </a:r>
            <a:r>
              <a:rPr lang="pt-BR" altLang="pt-BR" sz="1800" dirty="0">
                <a:solidFill>
                  <a:srgbClr val="000000"/>
                </a:solidFill>
              </a:rPr>
              <a:t> ("+</a:t>
            </a:r>
            <a:r>
              <a:rPr lang="pt-BR" altLang="pt-BR" sz="1800" dirty="0" err="1">
                <a:solidFill>
                  <a:srgbClr val="000000"/>
                </a:solidFill>
              </a:rPr>
              <a:t>nomeCompleto</a:t>
            </a:r>
            <a:r>
              <a:rPr lang="pt-BR" altLang="pt-BR" sz="1800" dirty="0">
                <a:solidFill>
                  <a:srgbClr val="000000"/>
                </a:solidFill>
              </a:rPr>
              <a:t>+")");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000000"/>
                </a:solidFill>
              </a:rPr>
              <a:t>System.out.println</a:t>
            </a:r>
            <a:r>
              <a:rPr lang="pt-BR" altLang="pt-BR" sz="1800" dirty="0">
                <a:solidFill>
                  <a:srgbClr val="000000"/>
                </a:solidFill>
              </a:rPr>
              <a:t>("A letra 'u' aparece por ultimo na </a:t>
            </a:r>
            <a:r>
              <a:rPr lang="pt-BR" altLang="pt-BR" sz="1800" dirty="0" err="1">
                <a:solidFill>
                  <a:srgbClr val="000000"/>
                </a:solidFill>
              </a:rPr>
              <a:t>posicao</a:t>
            </a:r>
            <a:r>
              <a:rPr lang="pt-BR" altLang="pt-BR" sz="1800" dirty="0">
                <a:solidFill>
                  <a:srgbClr val="000000"/>
                </a:solidFill>
              </a:rPr>
              <a:t> </a:t>
            </a:r>
            <a:endParaRPr lang="pt-BR" altLang="pt-BR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0000"/>
                </a:solidFill>
              </a:rPr>
              <a:t>	</a:t>
            </a:r>
            <a:r>
              <a:rPr lang="pt-BR" altLang="pt-BR" sz="1800" dirty="0" smtClean="0">
                <a:solidFill>
                  <a:srgbClr val="000000"/>
                </a:solidFill>
              </a:rPr>
              <a:t>("+</a:t>
            </a:r>
            <a:r>
              <a:rPr lang="pt-BR" altLang="pt-BR" sz="1800" b="1" dirty="0" err="1">
                <a:solidFill>
                  <a:srgbClr val="000000"/>
                </a:solidFill>
              </a:rPr>
              <a:t>nomeCompleto</a:t>
            </a:r>
            <a:r>
              <a:rPr lang="pt-BR" altLang="pt-BR" sz="1800" b="1" dirty="0">
                <a:solidFill>
                  <a:srgbClr val="000000"/>
                </a:solidFill>
              </a:rPr>
              <a:t>. </a:t>
            </a:r>
            <a:r>
              <a:rPr lang="pt-BR" altLang="pt-BR" sz="1800" b="1" dirty="0" err="1">
                <a:solidFill>
                  <a:srgbClr val="000000"/>
                </a:solidFill>
              </a:rPr>
              <a:t>lastIndexOf</a:t>
            </a:r>
            <a:r>
              <a:rPr lang="pt-BR" altLang="pt-BR" sz="1800" b="1" dirty="0">
                <a:solidFill>
                  <a:srgbClr val="000000"/>
                </a:solidFill>
              </a:rPr>
              <a:t>('u')</a:t>
            </a:r>
            <a:r>
              <a:rPr lang="pt-BR" altLang="pt-BR" sz="1800" dirty="0">
                <a:solidFill>
                  <a:srgbClr val="000000"/>
                </a:solidFill>
              </a:rPr>
              <a:t>+") da </a:t>
            </a:r>
            <a:r>
              <a:rPr lang="pt-BR" altLang="pt-BR" sz="1800" dirty="0" err="1">
                <a:solidFill>
                  <a:srgbClr val="000000"/>
                </a:solidFill>
              </a:rPr>
              <a:t>string</a:t>
            </a:r>
            <a:r>
              <a:rPr lang="pt-BR" altLang="pt-BR" sz="1800" dirty="0">
                <a:solidFill>
                  <a:srgbClr val="000000"/>
                </a:solidFill>
              </a:rPr>
              <a:t> ("+</a:t>
            </a:r>
            <a:r>
              <a:rPr lang="pt-BR" altLang="pt-BR" sz="1800" dirty="0" err="1">
                <a:solidFill>
                  <a:srgbClr val="000000"/>
                </a:solidFill>
              </a:rPr>
              <a:t>nomeCompleto</a:t>
            </a:r>
            <a:r>
              <a:rPr lang="pt-BR" altLang="pt-BR" sz="1800" dirty="0">
                <a:solidFill>
                  <a:srgbClr val="000000"/>
                </a:solidFill>
              </a:rPr>
              <a:t>+")");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endParaRPr lang="pt-BR" altLang="pt-BR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Dentro do projeto </a:t>
            </a:r>
            <a:r>
              <a:rPr lang="pt-BR" sz="2400" b="1" dirty="0" err="1" smtClean="0">
                <a:solidFill>
                  <a:srgbClr val="000000"/>
                </a:solidFill>
                <a:cs typeface="Courier New" pitchFamily="49" charset="0"/>
              </a:rPr>
              <a:t>ManipulaString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 e dentro dele crie as classes dos descansos 1 e 2.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1-) Faça uma classe teste chamada </a:t>
            </a:r>
            <a:r>
              <a:rPr lang="pt-BR" sz="2400" b="1" dirty="0" err="1" smtClean="0">
                <a:solidFill>
                  <a:srgbClr val="000000"/>
                </a:solidFill>
                <a:cs typeface="Courier New" pitchFamily="49" charset="0"/>
              </a:rPr>
              <a:t>Maiuscula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 que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solicite ao usuário uma palavra e em seguida a exiba em maiúsculo. Por exemplo, se o usuário digitar “cadeira”, o programa deverá retornar “CADEIRA”.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2-) Crie uma classe teste chamada </a:t>
            </a:r>
            <a:r>
              <a:rPr lang="pt-BR" sz="2400" b="1" dirty="0" smtClean="0">
                <a:solidFill>
                  <a:srgbClr val="000000"/>
                </a:solidFill>
                <a:cs typeface="Courier New" pitchFamily="49" charset="0"/>
              </a:rPr>
              <a:t>Vogal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 que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solicite ao usuário uma 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 e em seguida exiba o conteúdo desta 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 de forma que todas as vogais (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a,e,i,o,u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) sejam representadas por * (asterisco). Por exemplo, se o usuário digitar "cadeira", o programa deverá exibir "c*d**r*".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764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 smtClean="0"/>
              <a:t>Java 8 </a:t>
            </a:r>
            <a:r>
              <a:rPr lang="pt-BR" sz="1400" dirty="0"/>
              <a:t>- Ensino Didático</a:t>
            </a:r>
          </a:p>
          <a:p>
            <a:pPr lvl="1">
              <a:defRPr/>
            </a:pPr>
            <a:r>
              <a:rPr lang="pt-BR" sz="1400" dirty="0"/>
              <a:t>Capítulo 4 - Operações Matemáticas e de </a:t>
            </a:r>
            <a:r>
              <a:rPr lang="pt-BR" sz="1400" dirty="0" err="1" smtClean="0"/>
              <a:t>String</a:t>
            </a:r>
            <a:endParaRPr lang="pt-BR" sz="1400" dirty="0" smtClean="0"/>
          </a:p>
          <a:p>
            <a:pPr lvl="1">
              <a:defRPr/>
            </a:pPr>
            <a:r>
              <a:rPr lang="pt-BR" sz="1400" dirty="0" smtClean="0"/>
              <a:t>4.2 </a:t>
            </a:r>
            <a:r>
              <a:rPr lang="pt-BR" sz="1400" dirty="0"/>
              <a:t>Operações com </a:t>
            </a:r>
            <a:r>
              <a:rPr lang="pt-BR" sz="1400" dirty="0" err="1"/>
              <a:t>Strings</a:t>
            </a:r>
            <a:endParaRPr lang="pt-BR" sz="1400" dirty="0"/>
          </a:p>
          <a:p>
            <a:pPr>
              <a:defRPr/>
            </a:pPr>
            <a:endParaRPr lang="pt-BR" sz="1400" dirty="0"/>
          </a:p>
          <a:p>
            <a:pPr>
              <a:defRPr/>
            </a:pPr>
            <a:r>
              <a:rPr lang="pt-BR" sz="1400" dirty="0"/>
              <a:t>Mais informações e a lista completa dos métodos para manipulação de </a:t>
            </a:r>
            <a:r>
              <a:rPr lang="pt-BR" sz="1400" dirty="0" err="1"/>
              <a:t>Strings</a:t>
            </a:r>
            <a:r>
              <a:rPr lang="pt-BR" sz="1400" dirty="0"/>
              <a:t> pode ser obtida </a:t>
            </a:r>
            <a:r>
              <a:rPr lang="pt-BR" sz="1400" dirty="0" smtClean="0"/>
              <a:t>em:</a:t>
            </a:r>
          </a:p>
          <a:p>
            <a:pPr>
              <a:defRPr/>
            </a:pPr>
            <a:r>
              <a:rPr lang="pt-BR" sz="1400" dirty="0" smtClean="0"/>
              <a:t>http</a:t>
            </a:r>
            <a:r>
              <a:rPr lang="pt-BR" sz="1400" dirty="0"/>
              <a:t>://docs.oracle.com/javase/7/docs/api/java/lang/String.html</a:t>
            </a:r>
          </a:p>
          <a:p>
            <a:pPr lvl="1" algn="just"/>
            <a:endParaRPr lang="pt-BR" sz="1400" dirty="0"/>
          </a:p>
          <a:p>
            <a:pPr algn="just"/>
            <a:r>
              <a:rPr lang="pt-BR" sz="1400" dirty="0"/>
              <a:t>Java: Como Programar, 8º Edição</a:t>
            </a:r>
          </a:p>
          <a:p>
            <a:pPr lvl="1" algn="just"/>
            <a:r>
              <a:rPr lang="pt-BR" sz="1400" dirty="0"/>
              <a:t>Capítulo 9 – Programação Orientada a Objetos: </a:t>
            </a:r>
            <a:r>
              <a:rPr lang="pt-BR" sz="1400" dirty="0" smtClean="0"/>
              <a:t>Herança</a:t>
            </a:r>
            <a:endParaRPr lang="pt-BR" sz="1400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4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STRING - INICIALIZAÇÃO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pt-BR" dirty="0"/>
              <a:t>É possível inicializar uma </a:t>
            </a:r>
            <a:r>
              <a:rPr lang="pt-BR" dirty="0" err="1"/>
              <a:t>string</a:t>
            </a:r>
            <a:r>
              <a:rPr lang="pt-BR" dirty="0"/>
              <a:t> de várias maneiras distintas: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Exemplos:</a:t>
            </a:r>
          </a:p>
          <a:p>
            <a:pPr marL="914400" lvl="2" indent="0">
              <a:buNone/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"“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6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vazia</a:t>
            </a:r>
            <a:r>
              <a:rPr lang="pt-BR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endParaRPr lang="pt-BR" sz="10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dirty="0"/>
              <a:t>ou</a:t>
            </a:r>
            <a:endParaRPr lang="pt-BR" sz="18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endParaRPr lang="pt-BR" sz="1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4400" lvl="2" indent="0">
              <a:buNone/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buNone/>
              <a:defRPr/>
            </a:pP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dirty="0"/>
              <a:t>ou</a:t>
            </a:r>
            <a:endParaRPr lang="pt-BR" sz="18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endParaRPr lang="pt-BR" sz="1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buNone/>
              <a:defRPr/>
            </a:pP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dirty="0"/>
              <a:t>ou</a:t>
            </a:r>
            <a:endParaRPr lang="pt-BR" sz="18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endParaRPr lang="pt-BR" sz="1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sv-SE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CUIDADO AO INSTANCIAR UMA STRING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1800" dirty="0"/>
              <a:t>Se uma </a:t>
            </a:r>
            <a:r>
              <a:rPr lang="pt-BR" sz="1800" dirty="0" err="1"/>
              <a:t>string</a:t>
            </a:r>
            <a:r>
              <a:rPr lang="pt-BR" sz="1800" dirty="0"/>
              <a:t> não for instanciada seu valor será </a:t>
            </a:r>
            <a:r>
              <a:rPr lang="pt-BR" sz="1800" i="1" dirty="0" err="1" smtClean="0"/>
              <a:t>null</a:t>
            </a:r>
            <a:endParaRPr lang="pt-BR" sz="1800" dirty="0"/>
          </a:p>
          <a:p>
            <a:pPr>
              <a:defRPr/>
            </a:pPr>
            <a:r>
              <a:rPr lang="pt-BR" sz="1800" dirty="0"/>
              <a:t>É preciso instanciar uma </a:t>
            </a:r>
            <a:r>
              <a:rPr lang="pt-BR" sz="1800" dirty="0" err="1"/>
              <a:t>string</a:t>
            </a:r>
            <a:r>
              <a:rPr lang="pt-BR" sz="1800" dirty="0"/>
              <a:t> para poder utilizar qualquer método dela ou </a:t>
            </a:r>
            <a:r>
              <a:rPr lang="pt-BR" sz="1800" dirty="0" smtClean="0"/>
              <a:t>a exceção </a:t>
            </a:r>
            <a:r>
              <a:rPr lang="pt-BR" sz="1800" i="1" dirty="0" err="1"/>
              <a:t>NullPointerException</a:t>
            </a:r>
            <a:r>
              <a:rPr lang="pt-BR" sz="1800" dirty="0"/>
              <a:t> poderá ser </a:t>
            </a:r>
            <a:r>
              <a:rPr lang="pt-BR" sz="1800" dirty="0" smtClean="0"/>
              <a:t>lançado.</a:t>
            </a:r>
            <a:endParaRPr lang="pt-BR" sz="1800" dirty="0"/>
          </a:p>
          <a:p>
            <a:pPr lvl="1">
              <a:defRPr/>
            </a:pPr>
            <a:r>
              <a:rPr lang="pt-BR" sz="1800" dirty="0"/>
              <a:t>Exemplos:</a:t>
            </a:r>
          </a:p>
          <a:p>
            <a:pPr lvl="2">
              <a:defRPr/>
            </a:pPr>
            <a:r>
              <a:rPr lang="pt-BR" sz="1800" dirty="0"/>
              <a:t>Correto:</a:t>
            </a:r>
          </a:p>
          <a:p>
            <a:pPr marL="914400" lvl="2" indent="0">
              <a:buNone/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314450" lvl="3" indent="0">
              <a:buNone/>
              <a:defRPr/>
            </a:pP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tamanhoDaString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endereco.length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314450" lvl="3" indent="0">
              <a:buNone/>
              <a:defRPr/>
            </a:pPr>
            <a:endParaRPr lang="pt-BR" sz="1800" dirty="0">
              <a:cs typeface="Courier New" pitchFamily="49" charset="0"/>
            </a:endParaRPr>
          </a:p>
          <a:p>
            <a:pPr lvl="2">
              <a:defRPr/>
            </a:pPr>
            <a:r>
              <a:rPr lang="pt-BR" sz="1800" dirty="0"/>
              <a:t>Não instanciou , o valor da </a:t>
            </a:r>
            <a:r>
              <a:rPr lang="pt-BR" sz="1800" dirty="0" err="1"/>
              <a:t>string</a:t>
            </a:r>
            <a:r>
              <a:rPr lang="pt-BR" sz="1800" dirty="0"/>
              <a:t> continua </a:t>
            </a:r>
            <a:r>
              <a:rPr lang="pt-BR" sz="1800" i="1" dirty="0" err="1"/>
              <a:t>null</a:t>
            </a:r>
            <a:r>
              <a:rPr lang="pt-BR" sz="1800" dirty="0"/>
              <a:t>:</a:t>
            </a:r>
          </a:p>
          <a:p>
            <a:pPr marL="914400" lvl="2" indent="0">
              <a:buNone/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314450" lvl="3" indent="0">
              <a:buNone/>
              <a:defRPr/>
            </a:pP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tamanhoDaString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endereco.length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314450" lvl="3" indent="0">
              <a:buNone/>
              <a:defRPr/>
            </a:pPr>
            <a:endParaRPr lang="pt-BR" sz="1800" dirty="0">
              <a:cs typeface="Courier New" pitchFamily="49" charset="0"/>
            </a:endParaRPr>
          </a:p>
          <a:p>
            <a:pPr lvl="2">
              <a:defRPr/>
            </a:pPr>
            <a:r>
              <a:rPr lang="pt-BR" sz="1800" dirty="0"/>
              <a:t>Não compila: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314450" lvl="3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tamanhoDaString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endereco.length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CUIDADO AO INSTANCIAR UMA STRING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Alguns caracteres específicos quando precedidos pela contra barra (\) são considerados sequência de escape e possuem um significado especial para o compilador.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No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Java as sequências de escape mais utilizadas são:</a:t>
            </a:r>
            <a:endParaRPr lang="pt-BR" sz="10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01363"/>
              </p:ext>
            </p:extLst>
          </p:nvPr>
        </p:nvGraphicFramePr>
        <p:xfrm>
          <a:off x="570409" y="3089275"/>
          <a:ext cx="7560840" cy="22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28"/>
                <a:gridCol w="5630412"/>
              </a:tblGrid>
              <a:tr h="370769"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Sequência de Escape</a:t>
                      </a:r>
                      <a:endParaRPr lang="pt-BR" sz="1600" noProof="0" dirty="0"/>
                    </a:p>
                  </a:txBody>
                  <a:tcPr marL="91445" marR="91445" marT="45711" marB="45711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Descrição</a:t>
                      </a:r>
                      <a:endParaRPr lang="pt-BR" sz="1600" noProof="0"/>
                    </a:p>
                  </a:txBody>
                  <a:tcPr marL="91445" marR="91445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pt-BR" sz="1600" noProof="0"/>
                        <a:t>\t </a:t>
                      </a:r>
                    </a:p>
                  </a:txBody>
                  <a:tcPr marL="91445" marR="91445" marT="45711" marB="45711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Move o cursor</a:t>
                      </a:r>
                      <a:r>
                        <a:rPr lang="pt-BR" sz="1600" baseline="0" noProof="0" smtClean="0"/>
                        <a:t> para a próxima posição da tabulação horizontal</a:t>
                      </a:r>
                      <a:endParaRPr lang="pt-BR" sz="1600" noProof="0"/>
                    </a:p>
                  </a:txBody>
                  <a:tcPr marL="91445" marR="91445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pt-BR" sz="1600" noProof="0"/>
                        <a:t>\n </a:t>
                      </a:r>
                    </a:p>
                  </a:txBody>
                  <a:tcPr marL="91445" marR="91445" marT="45711" marB="45711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Move</a:t>
                      </a:r>
                      <a:r>
                        <a:rPr lang="pt-BR" sz="1600" baseline="0" noProof="0" smtClean="0"/>
                        <a:t> o cursor para o começo da próxima linha</a:t>
                      </a:r>
                      <a:endParaRPr lang="pt-BR" sz="1600" noProof="0"/>
                    </a:p>
                  </a:txBody>
                  <a:tcPr marL="91445" marR="91445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pt-BR" sz="1600" noProof="0"/>
                        <a:t>\' </a:t>
                      </a:r>
                    </a:p>
                  </a:txBody>
                  <a:tcPr marL="91445" marR="91445" marT="45711" marB="45711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Gera a saída do caractere de aspa simples (')</a:t>
                      </a:r>
                      <a:endParaRPr lang="pt-BR" sz="1600" noProof="0"/>
                    </a:p>
                  </a:txBody>
                  <a:tcPr marL="91445" marR="91445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pt-BR" sz="1600" noProof="0"/>
                        <a:t>\" </a:t>
                      </a:r>
                    </a:p>
                  </a:txBody>
                  <a:tcPr marL="91445" marR="91445" marT="45711" marB="45711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Gera a saída</a:t>
                      </a:r>
                      <a:r>
                        <a:rPr lang="pt-BR" sz="1600" baseline="0" noProof="0" smtClean="0"/>
                        <a:t> do caractere de aspas duplas (")</a:t>
                      </a:r>
                      <a:endParaRPr lang="pt-BR" sz="1600" noProof="0"/>
                    </a:p>
                  </a:txBody>
                  <a:tcPr marL="91445" marR="91445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pt-BR" sz="1600" noProof="0" dirty="0"/>
                        <a:t>\\ </a:t>
                      </a:r>
                    </a:p>
                  </a:txBody>
                  <a:tcPr marL="91445" marR="91445" marT="45711" marB="45711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Gera a saída do caractere</a:t>
                      </a:r>
                      <a:r>
                        <a:rPr lang="pt-BR" sz="1600" baseline="0" noProof="0" dirty="0" smtClean="0"/>
                        <a:t> de barra invertida (\)</a:t>
                      </a:r>
                      <a:endParaRPr lang="pt-BR" sz="1600" noProof="0" dirty="0"/>
                    </a:p>
                  </a:txBody>
                  <a:tcPr marL="91445" marR="91445" marT="45711" marB="457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3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CONCATENAÇÃO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1800" dirty="0"/>
              <a:t>Também é possível utilizar o método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pt-BR" sz="1800" dirty="0"/>
              <a:t> para realizar a concatenação entre </a:t>
            </a:r>
            <a:r>
              <a:rPr lang="pt-BR" sz="1800" dirty="0" err="1"/>
              <a:t>strings</a:t>
            </a:r>
            <a:endParaRPr lang="pt-BR" sz="1800" dirty="0"/>
          </a:p>
          <a:p>
            <a:pPr algn="just">
              <a:defRPr/>
            </a:pPr>
            <a:endParaRPr lang="pt-BR" sz="1800" dirty="0"/>
          </a:p>
          <a:p>
            <a:pPr lvl="1">
              <a:defRPr/>
            </a:pPr>
            <a:r>
              <a:rPr lang="pt-BR" sz="1800" dirty="0"/>
              <a:t>Exemplo: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numero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"478"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= 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endereco.concat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(", ").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(numero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buNone/>
              <a:defRPr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enderecoCompleto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  <a:defRPr/>
            </a:pPr>
            <a:endParaRPr lang="pt-BR" sz="1800" dirty="0" smtClean="0"/>
          </a:p>
          <a:p>
            <a:pPr marL="457200" lvl="1" indent="0">
              <a:buNone/>
              <a:defRPr/>
            </a:pPr>
            <a:r>
              <a:rPr lang="pt-BR" sz="1800" dirty="0"/>
              <a:t>S</a:t>
            </a:r>
            <a:r>
              <a:rPr lang="pt-BR" sz="1800" dirty="0" smtClean="0"/>
              <a:t>aída </a:t>
            </a:r>
            <a:r>
              <a:rPr lang="pt-BR" sz="1800" dirty="0"/>
              <a:t>para o console: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Av. Paulista, 478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COMPARAÇÃO DE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A comparação entre o conteúdo de duas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strings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pt-BR" sz="2000" u="sng" dirty="0">
                <a:solidFill>
                  <a:srgbClr val="000000"/>
                </a:solidFill>
                <a:latin typeface="Calibri" pitchFamily="34" charset="0"/>
              </a:rPr>
              <a:t>deve ser realizada através de métodos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Os principais métodos para comparação de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strings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são: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r>
              <a:rPr lang="pt-B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r>
              <a:rPr lang="pt-B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equalsIgnoreCase</a:t>
            </a:r>
            <a:r>
              <a:rPr lang="pt-B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Nunca utilize o operador </a:t>
            </a:r>
            <a:r>
              <a:rPr lang="pt-B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para verificar se uma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string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é igual a 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outra, a não ser que você manipule “pool de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</a:rPr>
              <a:t>Strings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” ou ainda utilize apenas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</a:rPr>
              <a:t>string´s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 literais.</a:t>
            </a: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STRING´S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 smtClean="0"/>
              <a:t>O método </a:t>
            </a:r>
            <a:r>
              <a:rPr lang="pt-BR" sz="1800" b="1" dirty="0" err="1" smtClean="0"/>
              <a:t>startsWith</a:t>
            </a:r>
            <a:r>
              <a:rPr lang="pt-BR" sz="1800" dirty="0" smtClean="0"/>
              <a:t> verifica se uma </a:t>
            </a:r>
            <a:r>
              <a:rPr lang="pt-BR" sz="1800" dirty="0" err="1" smtClean="0"/>
              <a:t>string</a:t>
            </a:r>
            <a:r>
              <a:rPr lang="pt-BR" sz="1800" dirty="0" smtClean="0"/>
              <a:t> começa por uma determinada palavra(conjunto de caracteres). Este método recebe como parâmetro a palavra a ser procurada</a:t>
            </a:r>
            <a:endParaRPr lang="pt-BR" sz="1800" b="1" dirty="0" smtClean="0"/>
          </a:p>
          <a:p>
            <a:pPr lvl="1">
              <a:defRPr/>
            </a:pPr>
            <a:r>
              <a:rPr lang="pt-BR" sz="1800" dirty="0" smtClean="0"/>
              <a:t>Exemplo: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= "tenha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textoD.startsWith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("tenha"))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("#8 O texto ("+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+")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comeca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com 	   (tenha)");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("#8 O texto ("+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+") NAO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comeca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	   com (tenha)");</a:t>
            </a:r>
          </a:p>
          <a:p>
            <a:pPr marL="457200" lvl="1" indent="0">
              <a:buNone/>
              <a:defRPr/>
            </a:pP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800" dirty="0" smtClean="0"/>
              <a:t>Saída para o console:</a:t>
            </a:r>
          </a:p>
          <a:p>
            <a:pPr marL="457200" lvl="1" indent="0"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#8 O texto (tenha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comeca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	com (tenha)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7384</TotalTime>
  <Words>1272</Words>
  <Application>Microsoft Office PowerPoint</Application>
  <PresentationFormat>Apresentação na tela (4:3)</PresentationFormat>
  <Paragraphs>292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278</cp:revision>
  <dcterms:created xsi:type="dcterms:W3CDTF">2015-01-30T10:46:50Z</dcterms:created>
  <dcterms:modified xsi:type="dcterms:W3CDTF">2018-01-15T13:27:10Z</dcterms:modified>
</cp:coreProperties>
</file>