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39"/>
  </p:notesMasterIdLst>
  <p:sldIdLst>
    <p:sldId id="256" r:id="rId6"/>
    <p:sldId id="611" r:id="rId7"/>
    <p:sldId id="612" r:id="rId8"/>
    <p:sldId id="604" r:id="rId9"/>
    <p:sldId id="614" r:id="rId10"/>
    <p:sldId id="620" r:id="rId11"/>
    <p:sldId id="621" r:id="rId12"/>
    <p:sldId id="622" r:id="rId13"/>
    <p:sldId id="615" r:id="rId14"/>
    <p:sldId id="616" r:id="rId15"/>
    <p:sldId id="617" r:id="rId16"/>
    <p:sldId id="605" r:id="rId17"/>
    <p:sldId id="619" r:id="rId18"/>
    <p:sldId id="635" r:id="rId19"/>
    <p:sldId id="636" r:id="rId20"/>
    <p:sldId id="637" r:id="rId21"/>
    <p:sldId id="638" r:id="rId22"/>
    <p:sldId id="628" r:id="rId23"/>
    <p:sldId id="629" r:id="rId24"/>
    <p:sldId id="630" r:id="rId25"/>
    <p:sldId id="631" r:id="rId26"/>
    <p:sldId id="625" r:id="rId27"/>
    <p:sldId id="626" r:id="rId28"/>
    <p:sldId id="627" r:id="rId29"/>
    <p:sldId id="624" r:id="rId30"/>
    <p:sldId id="633" r:id="rId31"/>
    <p:sldId id="634" r:id="rId32"/>
    <p:sldId id="632" r:id="rId33"/>
    <p:sldId id="640" r:id="rId34"/>
    <p:sldId id="639" r:id="rId35"/>
    <p:sldId id="606" r:id="rId36"/>
    <p:sldId id="607" r:id="rId37"/>
    <p:sldId id="613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76" autoAdjust="0"/>
  </p:normalViewPr>
  <p:slideViewPr>
    <p:cSldViewPr snapToGrid="0" snapToObjects="1">
      <p:cViewPr varScale="1">
        <p:scale>
          <a:sx n="77" d="100"/>
          <a:sy n="77" d="100"/>
        </p:scale>
        <p:origin x="9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Você não herda: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Método</a:t>
            </a:r>
            <a:r>
              <a:rPr lang="pt-BR" baseline="0" dirty="0" smtClean="0"/>
              <a:t> construtor;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Atributos e/ou métodos que estejam com modificadores que o impedem de ser acessados por outras classes.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2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Neste</a:t>
            </a:r>
            <a:r>
              <a:rPr lang="pt-BR" baseline="0" dirty="0" smtClean="0"/>
              <a:t> caso Animal é uma superclasse em relação a Réptil que é uma subclasse. Já Réptil é uma subclasse de Animal e uma superclasse de Jacaré.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1200" dirty="0" smtClean="0">
                <a:latin typeface="ZapfHumnst BT"/>
              </a:rPr>
              <a:t>Herança múltipla significa que uma classe pode herdar várias outras classes. Por exemplo, Pássaro herda de ambos </a:t>
            </a:r>
            <a:r>
              <a:rPr lang="pt-BR" sz="1200" dirty="0" err="1" smtClean="0">
                <a:latin typeface="ZapfHumnst BT"/>
              </a:rPr>
              <a:t>ObjetoVoador</a:t>
            </a:r>
            <a:r>
              <a:rPr lang="pt-BR" sz="1200" dirty="0" smtClean="0">
                <a:latin typeface="ZapfHumnst BT"/>
              </a:rPr>
              <a:t> e Animal.</a:t>
            </a:r>
          </a:p>
          <a:p>
            <a:pPr eaLnBrk="1" hangingPunct="1"/>
            <a:r>
              <a:rPr lang="pt-BR" sz="1200" dirty="0" smtClean="0">
                <a:latin typeface="ZapfHumnst BT"/>
              </a:rPr>
              <a:t>herança múltipla é conceitualmente simples e pode ser necessário para modelar o mundo real com precisão. No entanto, existem problemas potenciais de implementação quando você usa herança múltipla, uma vez que nem todas as linguagens de implementação a utilizam, como o Java. Assim, seja criterioso com o uso de herança múltipla. Use-o apenas onde ele descreve com precisão o conceito e reduz a complexidade do seu modelo. Esteja ciente, no entanto, com esse recurso para que não caia em ajustes futuros</a:t>
            </a:r>
            <a:r>
              <a:rPr lang="pt-BR" sz="1200" baseline="0" dirty="0" smtClean="0">
                <a:latin typeface="ZapfHumnst BT"/>
              </a:rPr>
              <a:t> para implementação e execução</a:t>
            </a:r>
            <a:r>
              <a:rPr lang="pt-BR" sz="1200" dirty="0" smtClean="0">
                <a:latin typeface="ZapfHumnst BT"/>
              </a:rPr>
              <a:t>.</a:t>
            </a:r>
          </a:p>
          <a:p>
            <a:pPr eaLnBrk="1" hangingPunct="1"/>
            <a:r>
              <a:rPr lang="pt-BR" sz="1200" dirty="0" smtClean="0">
                <a:latin typeface="ZapfHumnst BT"/>
              </a:rPr>
              <a:t>Geralmente, uma classe herda de uma única classe,</a:t>
            </a:r>
            <a:r>
              <a:rPr lang="pt-BR" sz="1200" baseline="0" dirty="0" smtClean="0">
                <a:latin typeface="ZapfHumnst BT"/>
              </a:rPr>
              <a:t> é o caso do Java.</a:t>
            </a:r>
            <a:endParaRPr lang="en-US" sz="1200" dirty="0" smtClean="0">
              <a:latin typeface="ZapfHumnst BT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6.emf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emf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jpeg"/><Relationship Id="rId11" Type="http://schemas.openxmlformats.org/officeDocument/2006/relationships/image" Target="../media/image11.jpeg"/><Relationship Id="rId5" Type="http://schemas.openxmlformats.org/officeDocument/2006/relationships/image" Target="../media/image8.jpeg"/><Relationship Id="rId10" Type="http://schemas.openxmlformats.org/officeDocument/2006/relationships/image" Target="../media/image12.jpeg"/><Relationship Id="rId4" Type="http://schemas.openxmlformats.org/officeDocument/2006/relationships/image" Target="../media/image15.jpeg"/><Relationship Id="rId9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emf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jpeg"/><Relationship Id="rId11" Type="http://schemas.openxmlformats.org/officeDocument/2006/relationships/image" Target="../media/image11.jpeg"/><Relationship Id="rId5" Type="http://schemas.openxmlformats.org/officeDocument/2006/relationships/image" Target="../media/image8.jpeg"/><Relationship Id="rId10" Type="http://schemas.openxmlformats.org/officeDocument/2006/relationships/image" Target="../media/image12.jpeg"/><Relationship Id="rId4" Type="http://schemas.openxmlformats.org/officeDocument/2006/relationships/image" Target="../media/image15.jpeg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HERANÇA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019284"/>
            <a:ext cx="8712200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4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HERANÇA MULTIPLA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3718" y="2167250"/>
            <a:ext cx="8501122" cy="333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Elipse 20"/>
          <p:cNvSpPr/>
          <p:nvPr/>
        </p:nvSpPr>
        <p:spPr bwMode="auto">
          <a:xfrm>
            <a:off x="3728675" y="4038174"/>
            <a:ext cx="1428760" cy="57150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quare721 BT" pitchFamily="34" charset="0"/>
            </a:endParaRPr>
          </a:p>
        </p:txBody>
      </p:sp>
      <p:cxnSp>
        <p:nvCxnSpPr>
          <p:cNvPr id="22" name="Conector de seta reta 21"/>
          <p:cNvCxnSpPr>
            <a:endCxn id="21" idx="0"/>
          </p:cNvCxnSpPr>
          <p:nvPr/>
        </p:nvCxnSpPr>
        <p:spPr bwMode="auto">
          <a:xfrm rot="5400000">
            <a:off x="4069741" y="3664043"/>
            <a:ext cx="747446" cy="817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3443740" y="3004976"/>
            <a:ext cx="200026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7950" tIns="53975" rIns="107950" bIns="53975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b="1" dirty="0" smtClean="0">
                <a:latin typeface="+mn-lt"/>
              </a:rPr>
              <a:t>Herança Múltipla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527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HERANÇA NO JAVA - </a:t>
            </a:r>
            <a:r>
              <a:rPr lang="en-US" sz="2800" b="1" dirty="0" smtClean="0">
                <a:solidFill>
                  <a:srgbClr val="FF0000"/>
                </a:solidFill>
                <a:latin typeface="Gotham-Bold"/>
                <a:cs typeface="Gotham-Book"/>
              </a:rPr>
              <a:t>EXTENDS</a:t>
            </a:r>
            <a:endParaRPr lang="en-US" sz="2800" b="1" dirty="0">
              <a:solidFill>
                <a:srgbClr val="FF000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dirty="0">
                <a:latin typeface="Calibri" pitchFamily="34" charset="0"/>
              </a:rPr>
              <a:t>Toda classe criada no Java é estendida a partir da classe </a:t>
            </a:r>
            <a:r>
              <a:rPr lang="pt-BR" sz="3400" b="1" dirty="0" err="1">
                <a:latin typeface="Courier New" pitchFamily="49" charset="0"/>
                <a:cs typeface="Courier New" pitchFamily="49" charset="0"/>
              </a:rPr>
              <a:t>Object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pt-BR" dirty="0"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Calibri" pitchFamily="34" charset="0"/>
              </a:rPr>
              <a:t>A palavra-chave </a:t>
            </a:r>
            <a:r>
              <a:rPr lang="pt-BR" sz="3400" b="1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5100" dirty="0">
                <a:latin typeface="Calibri" pitchFamily="34" charset="0"/>
              </a:rPr>
              <a:t> </a:t>
            </a:r>
            <a:r>
              <a:rPr lang="pt-BR" dirty="0">
                <a:latin typeface="Calibri" pitchFamily="34" charset="0"/>
              </a:rPr>
              <a:t>é utilizada na declaração de uma classe para especificar quem é sua superclasse</a:t>
            </a:r>
          </a:p>
          <a:p>
            <a:pPr marL="0" indent="0" algn="just">
              <a:buNone/>
            </a:pPr>
            <a:endParaRPr lang="pt-BR" dirty="0"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Calibri" pitchFamily="34" charset="0"/>
              </a:rPr>
              <a:t>Caso a palavra-chave seja omitida, a classe </a:t>
            </a:r>
            <a:r>
              <a:rPr lang="pt-BR" sz="34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>
                <a:latin typeface="Calibri" pitchFamily="34" charset="0"/>
              </a:rPr>
              <a:t> será assumida como a superclasse da nova classe</a:t>
            </a:r>
          </a:p>
          <a:p>
            <a:pPr marL="0" indent="0" algn="just">
              <a:buNone/>
            </a:pPr>
            <a:endParaRPr lang="pt-BR" dirty="0"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Calibri" pitchFamily="34" charset="0"/>
              </a:rPr>
              <a:t>Sintaxe:</a:t>
            </a:r>
          </a:p>
          <a:p>
            <a:pPr marL="457200" lvl="1" indent="0" algn="just">
              <a:buNone/>
            </a:pPr>
            <a:r>
              <a:rPr lang="pt-BR" dirty="0">
                <a:latin typeface="Calibri" pitchFamily="34" charset="0"/>
              </a:rPr>
              <a:t>[</a:t>
            </a:r>
            <a:r>
              <a:rPr lang="pt-BR" dirty="0" err="1">
                <a:latin typeface="Calibri" pitchFamily="34" charset="0"/>
              </a:rPr>
              <a:t>public</a:t>
            </a:r>
            <a:r>
              <a:rPr lang="pt-BR" dirty="0">
                <a:latin typeface="Calibri" pitchFamily="34" charset="0"/>
              </a:rPr>
              <a:t>] [abstract | final] </a:t>
            </a:r>
            <a:r>
              <a:rPr lang="pt-BR" dirty="0" err="1">
                <a:latin typeface="Calibri" pitchFamily="34" charset="0"/>
              </a:rPr>
              <a:t>class</a:t>
            </a:r>
            <a:r>
              <a:rPr lang="pt-BR" dirty="0">
                <a:latin typeface="Calibri" pitchFamily="34" charset="0"/>
              </a:rPr>
              <a:t> &lt;subclasse&gt; </a:t>
            </a:r>
            <a:r>
              <a:rPr lang="pt-BR" sz="3400" b="1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dirty="0">
                <a:latin typeface="Calibri" pitchFamily="34" charset="0"/>
              </a:rPr>
              <a:t> &lt;superclasse&gt;</a:t>
            </a:r>
          </a:p>
          <a:p>
            <a:pPr marL="457200" lvl="1" indent="0" algn="just">
              <a:buNone/>
            </a:pPr>
            <a:r>
              <a:rPr lang="pt-BR" dirty="0">
                <a:latin typeface="Calibri" pitchFamily="34" charset="0"/>
              </a:rPr>
              <a:t>{</a:t>
            </a:r>
          </a:p>
          <a:p>
            <a:pPr marL="457200" lvl="1" indent="0" algn="just">
              <a:buNone/>
            </a:pPr>
            <a:r>
              <a:rPr lang="pt-BR" dirty="0">
                <a:latin typeface="Calibri" pitchFamily="34" charset="0"/>
              </a:rPr>
              <a:t>}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1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4344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HERANÇA NO JAVA - </a:t>
            </a:r>
            <a:r>
              <a:rPr lang="en-US" sz="2800" b="1" dirty="0" smtClean="0">
                <a:solidFill>
                  <a:srgbClr val="FF0000"/>
                </a:solidFill>
                <a:latin typeface="Gotham-Bold"/>
                <a:cs typeface="Gotham-Book"/>
              </a:rPr>
              <a:t>EXTENDS</a:t>
            </a:r>
            <a:endParaRPr lang="en-US" sz="2800" b="1" dirty="0">
              <a:solidFill>
                <a:srgbClr val="FF000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>
                <a:latin typeface="Calibri" pitchFamily="34" charset="0"/>
              </a:rPr>
              <a:t>No exemplo exibido a seguir a classe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Formula1</a:t>
            </a:r>
            <a:r>
              <a:rPr lang="pt-BR" dirty="0">
                <a:latin typeface="Calibri" pitchFamily="34" charset="0"/>
              </a:rPr>
              <a:t> estende a classe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Carro</a:t>
            </a:r>
            <a:r>
              <a:rPr lang="pt-BR" dirty="0">
                <a:latin typeface="Calibri" pitchFamily="34" charset="0"/>
              </a:rPr>
              <a:t>:</a:t>
            </a:r>
          </a:p>
          <a:p>
            <a:pPr algn="just"/>
            <a:endParaRPr lang="pt-BR" dirty="0">
              <a:latin typeface="Calibri" pitchFamily="34" charset="0"/>
            </a:endParaRPr>
          </a:p>
          <a:p>
            <a:pPr marL="457200" lvl="2" indent="0" algn="just">
              <a:buNone/>
              <a:defRPr/>
            </a:pP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Formula1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Carro {</a:t>
            </a:r>
          </a:p>
          <a:p>
            <a:pPr marL="457200" lvl="2" indent="0" algn="just">
              <a:buNone/>
              <a:defRPr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marL="457200" lvl="2" indent="0" algn="just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equipe;</a:t>
            </a:r>
          </a:p>
          <a:p>
            <a:pPr marL="457200" lvl="2" indent="0" algn="just">
              <a:buNone/>
              <a:defRPr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marL="457200" lvl="2" indent="0" algn="just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setEquipe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equipe) {</a:t>
            </a:r>
          </a:p>
          <a:p>
            <a:pPr marL="457200" lvl="2" indent="0" algn="just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.equipe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equipe;</a:t>
            </a:r>
          </a:p>
          <a:p>
            <a:pPr marL="457200" lvl="2" indent="0" algn="just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457200" lvl="2" indent="0" algn="just">
              <a:buNone/>
              <a:defRPr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marL="457200" lvl="2" indent="0" algn="just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getEquipe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457200" lvl="2" indent="0" algn="just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equipe;</a:t>
            </a:r>
          </a:p>
          <a:p>
            <a:pPr marL="457200" lvl="2" indent="0" algn="just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457200" lvl="2" indent="0" algn="just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 marL="457200" lvl="2" indent="0" algn="just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1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365" y="2674646"/>
            <a:ext cx="2574925" cy="312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3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HERANÇA NO JAVA - </a:t>
            </a:r>
            <a:r>
              <a:rPr lang="en-US" sz="2800" b="1" dirty="0" smtClean="0">
                <a:solidFill>
                  <a:srgbClr val="FF0000"/>
                </a:solidFill>
                <a:latin typeface="Gotham-Bold"/>
                <a:cs typeface="Gotham-Book"/>
              </a:rPr>
              <a:t>SUPER</a:t>
            </a:r>
            <a:endParaRPr lang="en-US" sz="2800" b="1" dirty="0">
              <a:solidFill>
                <a:srgbClr val="FF000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19988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O construtor da classe estendida lida apenas com as variáveis definidas na classe, e o construtor da superclasse lida com as variáveis que são </a:t>
            </a:r>
            <a:r>
              <a:rPr lang="pt-BR" sz="2400" dirty="0" smtClean="0"/>
              <a:t>herdadas.</a:t>
            </a:r>
            <a:endParaRPr lang="pt-BR" sz="2400" dirty="0"/>
          </a:p>
          <a:p>
            <a:pPr marL="0" indent="0" algn="just">
              <a:buNone/>
            </a:pPr>
            <a:endParaRPr lang="pt-BR" sz="1200" dirty="0"/>
          </a:p>
          <a:p>
            <a:pPr marL="0" indent="0" algn="just">
              <a:buNone/>
            </a:pPr>
            <a:r>
              <a:rPr lang="pt-BR" sz="2400" dirty="0"/>
              <a:t>Um construtor da classe estendida pode invocar diretamente um dos construtores da </a:t>
            </a:r>
            <a:r>
              <a:rPr lang="pt-BR" sz="2400" dirty="0" smtClean="0"/>
              <a:t>superclasse.</a:t>
            </a:r>
            <a:endParaRPr lang="pt-BR" sz="2400" dirty="0"/>
          </a:p>
          <a:p>
            <a:pPr marL="0" indent="0" algn="just">
              <a:buNone/>
            </a:pPr>
            <a:endParaRPr lang="pt-BR" sz="1200" dirty="0"/>
          </a:p>
          <a:p>
            <a:pPr marL="0" indent="0" algn="just">
              <a:buNone/>
            </a:pPr>
            <a:r>
              <a:rPr lang="pt-BR" sz="2400" dirty="0"/>
              <a:t>Construtores não são herdados e precisam ser implementados na </a:t>
            </a:r>
            <a:r>
              <a:rPr lang="pt-BR" sz="2400" dirty="0" smtClean="0"/>
              <a:t>subclasse.</a:t>
            </a:r>
            <a:endParaRPr lang="pt-BR" sz="2400" dirty="0"/>
          </a:p>
          <a:p>
            <a:pPr marL="0" indent="0" algn="just">
              <a:buNone/>
            </a:pPr>
            <a:endParaRPr lang="pt-BR" sz="1200" dirty="0"/>
          </a:p>
          <a:p>
            <a:pPr marL="0" indent="0" algn="just">
              <a:buNone/>
            </a:pPr>
            <a:r>
              <a:rPr lang="pt-BR" sz="2400" dirty="0"/>
              <a:t>Construtores da subclasse </a:t>
            </a:r>
            <a:r>
              <a:rPr lang="pt-BR" sz="2400" u="sng" dirty="0"/>
              <a:t>“sempre”</a:t>
            </a:r>
            <a:r>
              <a:rPr lang="pt-BR" sz="2400" dirty="0"/>
              <a:t> utilizam algum construtor da </a:t>
            </a:r>
            <a:r>
              <a:rPr lang="pt-BR" sz="2400" dirty="0" smtClean="0"/>
              <a:t>superclasse.</a:t>
            </a:r>
            <a:endParaRPr lang="pt-BR" sz="2400" dirty="0"/>
          </a:p>
          <a:p>
            <a:pPr marL="0" indent="0" algn="just">
              <a:buNone/>
            </a:pPr>
            <a:endParaRPr lang="pt-BR" sz="1200" dirty="0"/>
          </a:p>
          <a:p>
            <a:pPr marL="0" indent="0" algn="just">
              <a:buNone/>
            </a:pPr>
            <a:r>
              <a:rPr lang="pt-BR" sz="2400" dirty="0"/>
              <a:t>A referência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super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(&lt;parâmetros&gt;)</a:t>
            </a:r>
            <a:r>
              <a:rPr lang="pt-BR" sz="2400" dirty="0"/>
              <a:t> é utilizada para invocar o construtor da </a:t>
            </a:r>
            <a:r>
              <a:rPr lang="pt-BR" sz="2400" dirty="0" smtClean="0"/>
              <a:t>superclasse.</a:t>
            </a:r>
            <a:endParaRPr lang="pt-BR" sz="2400" dirty="0"/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16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1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14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3560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HERANÇA NO JAVA - </a:t>
            </a:r>
            <a:r>
              <a:rPr lang="en-US" sz="2800" b="1" dirty="0" smtClean="0">
                <a:solidFill>
                  <a:srgbClr val="FF0000"/>
                </a:solidFill>
                <a:latin typeface="Gotham-Bold"/>
                <a:cs typeface="Gotham-Book"/>
              </a:rPr>
              <a:t>SUPER</a:t>
            </a:r>
            <a:endParaRPr lang="en-US" sz="2800" b="1" dirty="0">
              <a:solidFill>
                <a:srgbClr val="FF000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187256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Conta {</a:t>
            </a:r>
          </a:p>
          <a:p>
            <a:pPr marL="0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Conta(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numero,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saldo, Cliente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cliente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0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}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Poupanca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Conta{</a:t>
            </a:r>
          </a:p>
          <a:p>
            <a:pPr marL="0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Poupanca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numero,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saldo, Cliente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cliente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super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(numero, saldo, cliente);</a:t>
            </a:r>
          </a:p>
          <a:p>
            <a:pPr marL="0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("Classe: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Poupanca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- Construtor:</a:t>
            </a:r>
          </a:p>
          <a:p>
            <a:pPr marL="0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Poupanca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numero,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saldo, Cliente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cliente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)");</a:t>
            </a:r>
          </a:p>
          <a:p>
            <a:pPr marL="0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0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super</a:t>
            </a:r>
            <a:r>
              <a:rPr lang="pt-BR" sz="1800" dirty="0" smtClean="0"/>
              <a:t> </a:t>
            </a:r>
            <a:r>
              <a:rPr lang="pt-BR" sz="1600" dirty="0"/>
              <a:t>chama o construtor da superclasse</a:t>
            </a:r>
          </a:p>
          <a:p>
            <a:pPr lvl="1" algn="just">
              <a:defRPr/>
            </a:pPr>
            <a:r>
              <a:rPr lang="pt-BR" sz="1600" dirty="0"/>
              <a:t>se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super</a:t>
            </a:r>
            <a:r>
              <a:rPr lang="pt-BR" sz="1600" dirty="0"/>
              <a:t> não for chamado, o compilador acrescenta uma chamada ao construtor </a:t>
            </a:r>
            <a:r>
              <a:rPr lang="pt-BR" sz="1600" i="1" dirty="0"/>
              <a:t>default</a:t>
            </a:r>
            <a:r>
              <a:rPr lang="pt-BR" sz="1600" dirty="0"/>
              <a:t>: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super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 algn="just">
              <a:defRPr/>
            </a:pPr>
            <a:r>
              <a:rPr lang="pt-BR" sz="1600" dirty="0"/>
              <a:t>se não existir um construtor </a:t>
            </a:r>
            <a:r>
              <a:rPr lang="pt-BR" sz="1600" i="1" dirty="0"/>
              <a:t>default</a:t>
            </a:r>
            <a:r>
              <a:rPr lang="pt-BR" sz="1600" dirty="0"/>
              <a:t> na superclasse, haverá um erro de compilação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1600" dirty="0"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1400" dirty="0"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1400" b="1" dirty="0" smtClean="0"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1600" dirty="0" smtClean="0"/>
          </a:p>
        </p:txBody>
      </p:sp>
      <p:grpSp>
        <p:nvGrpSpPr>
          <p:cNvPr id="8" name="Grupo 7"/>
          <p:cNvGrpSpPr>
            <a:grpSpLocks/>
          </p:cNvGrpSpPr>
          <p:nvPr/>
        </p:nvGrpSpPr>
        <p:grpSpPr bwMode="auto">
          <a:xfrm>
            <a:off x="415101" y="1651820"/>
            <a:ext cx="877888" cy="2503626"/>
            <a:chOff x="237955" y="1549172"/>
            <a:chExt cx="877661" cy="2016226"/>
          </a:xfrm>
        </p:grpSpPr>
        <p:cxnSp>
          <p:nvCxnSpPr>
            <p:cNvPr id="13" name="Conector angulado 10"/>
            <p:cNvCxnSpPr>
              <a:cxnSpLocks noChangeShapeType="1"/>
            </p:cNvCxnSpPr>
            <p:nvPr/>
          </p:nvCxnSpPr>
          <p:spPr bwMode="auto">
            <a:xfrm rot="16200000" flipV="1">
              <a:off x="-324545" y="2125237"/>
              <a:ext cx="2016226" cy="864096"/>
            </a:xfrm>
            <a:prstGeom prst="bentConnector3">
              <a:avLst>
                <a:gd name="adj1" fmla="val -644"/>
              </a:avLst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Conector de seta reta 15"/>
            <p:cNvCxnSpPr>
              <a:cxnSpLocks noChangeShapeType="1"/>
            </p:cNvCxnSpPr>
            <p:nvPr/>
          </p:nvCxnSpPr>
          <p:spPr bwMode="auto">
            <a:xfrm>
              <a:off x="237955" y="1556791"/>
              <a:ext cx="633672" cy="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611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HERANÇA NO JAVA - </a:t>
            </a:r>
            <a:r>
              <a:rPr lang="en-US" sz="2800" b="1" dirty="0" smtClean="0">
                <a:solidFill>
                  <a:srgbClr val="FF0000"/>
                </a:solidFill>
                <a:latin typeface="Gotham-Bold"/>
                <a:cs typeface="Gotham-Book"/>
              </a:rPr>
              <a:t>SUPER</a:t>
            </a:r>
            <a:endParaRPr lang="en-US" sz="2800" b="1" dirty="0">
              <a:solidFill>
                <a:srgbClr val="FF000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19988"/>
            <a:ext cx="7908785" cy="4525963"/>
          </a:xfrm>
        </p:spPr>
        <p:txBody>
          <a:bodyPr>
            <a:noAutofit/>
          </a:bodyPr>
          <a:lstStyle/>
          <a:p>
            <a:pPr algn="just"/>
            <a:r>
              <a:rPr lang="pt-BR" sz="2000" dirty="0">
                <a:latin typeface="Calibri" pitchFamily="34" charset="0"/>
              </a:rPr>
              <a:t>Permite que atributos e métodos da superclasse sejam referenciados pelos métodos da subclasse</a:t>
            </a:r>
          </a:p>
          <a:p>
            <a:pPr lvl="1" algn="just"/>
            <a:r>
              <a:rPr lang="pt-BR" sz="2000" dirty="0">
                <a:latin typeface="Calibri" pitchFamily="34" charset="0"/>
              </a:rPr>
              <a:t>Sintaxe:</a:t>
            </a:r>
          </a:p>
          <a:p>
            <a:pPr marL="914400" lvl="2" indent="0" algn="just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super.&lt;atributo&gt;;</a:t>
            </a:r>
          </a:p>
          <a:p>
            <a:pPr marL="914400" lvl="2" indent="0" algn="just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super.&lt;método&gt;;</a:t>
            </a:r>
          </a:p>
          <a:p>
            <a:pPr lvl="1" algn="just"/>
            <a:endParaRPr lang="pt-BR" sz="2000" dirty="0">
              <a:latin typeface="Calibri" pitchFamily="34" charset="0"/>
            </a:endParaRPr>
          </a:p>
          <a:p>
            <a:pPr algn="just"/>
            <a:r>
              <a:rPr lang="pt-BR" sz="2000" dirty="0">
                <a:latin typeface="Calibri" pitchFamily="34" charset="0"/>
              </a:rPr>
              <a:t>Uso sucessivo de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super</a:t>
            </a:r>
            <a:r>
              <a:rPr lang="pt-BR" sz="2000" dirty="0">
                <a:latin typeface="Calibri" pitchFamily="34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Calibri" pitchFamily="34" charset="0"/>
              </a:rPr>
              <a:t>não</a:t>
            </a:r>
            <a:r>
              <a:rPr lang="pt-BR" sz="2000" dirty="0">
                <a:latin typeface="Calibri" pitchFamily="34" charset="0"/>
              </a:rPr>
              <a:t> é permitido</a:t>
            </a:r>
          </a:p>
          <a:p>
            <a:pPr lvl="1" algn="just"/>
            <a:r>
              <a:rPr lang="pt-BR" sz="2000" dirty="0">
                <a:latin typeface="Calibri" pitchFamily="34" charset="0"/>
              </a:rPr>
              <a:t>Exemplo:</a:t>
            </a:r>
          </a:p>
          <a:p>
            <a:pPr marL="914400" lvl="2" indent="0" algn="just">
              <a:buNone/>
            </a:pP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super.super.nomeMetodo</a:t>
            </a:r>
            <a:endParaRPr lang="pt-BR" sz="2000" dirty="0">
              <a:latin typeface="Calibri" pitchFamily="34" charset="0"/>
            </a:endParaRPr>
          </a:p>
          <a:p>
            <a:pPr lvl="1" algn="just"/>
            <a:endParaRPr lang="pt-BR" sz="2000" dirty="0">
              <a:latin typeface="Calibri" pitchFamily="34" charset="0"/>
            </a:endParaRPr>
          </a:p>
          <a:p>
            <a:pPr algn="just"/>
            <a:r>
              <a:rPr lang="pt-BR" sz="2000" dirty="0">
                <a:latin typeface="Calibri" pitchFamily="34" charset="0"/>
              </a:rPr>
              <a:t>Caso queira referir-se a um construtor da superclasse, a sintaxe é diferente. Deve ser utilizada apenas a referência seguida de um par de parênteses</a:t>
            </a:r>
          </a:p>
          <a:p>
            <a:pPr lvl="1" algn="just"/>
            <a:r>
              <a:rPr lang="pt-BR" sz="2000" dirty="0">
                <a:latin typeface="Calibri" pitchFamily="34" charset="0"/>
              </a:rPr>
              <a:t>Exemplo:</a:t>
            </a:r>
          </a:p>
          <a:p>
            <a:pPr marL="914400" lvl="2" indent="0" algn="just">
              <a:buNone/>
            </a:pP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super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b="1" dirty="0" smtClean="0"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1765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HERANÇA NO JAVA - </a:t>
            </a:r>
            <a:r>
              <a:rPr lang="en-US" sz="2800" b="1" dirty="0" smtClean="0">
                <a:solidFill>
                  <a:srgbClr val="FF0000"/>
                </a:solidFill>
                <a:latin typeface="Gotham-Bold"/>
                <a:cs typeface="Gotham-Book"/>
              </a:rPr>
              <a:t>SUPER</a:t>
            </a:r>
            <a:endParaRPr lang="en-US" sz="2800" b="1" dirty="0">
              <a:solidFill>
                <a:srgbClr val="FF000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19988"/>
            <a:ext cx="7908785" cy="45259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400" dirty="0"/>
              <a:t>Exemplo:</a:t>
            </a:r>
          </a:p>
          <a:p>
            <a:pPr marL="457200" lvl="1" indent="0">
              <a:buNone/>
              <a:defRPr/>
            </a:pP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ClasseA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lvl="1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atributo3 = </a:t>
            </a:r>
            <a:r>
              <a:rPr lang="pt-BR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None/>
              <a:defRPr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ClasseB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ClasseA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lvl="1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testeSuper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457200" lvl="1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.atributo3 = </a:t>
            </a:r>
            <a:r>
              <a:rPr lang="pt-BR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33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"super.atributo3="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.atributo3);</a:t>
            </a:r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None/>
              <a:defRPr/>
            </a:pP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TesteSuper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457200" lvl="1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CasseB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ClasseB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lvl="1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cla.testeSuper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lvl="1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457200" lvl="1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b="1" dirty="0" smtClean="0"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50336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HERANÇA NO JAVA</a:t>
            </a:r>
            <a:endParaRPr lang="en-US" sz="2800" b="1" dirty="0">
              <a:solidFill>
                <a:srgbClr val="FF000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64232"/>
            <a:ext cx="7908785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2400" dirty="0"/>
              <a:t>Crie um </a:t>
            </a:r>
            <a:r>
              <a:rPr lang="pt-BR" sz="2400" dirty="0" smtClean="0"/>
              <a:t>projeto </a:t>
            </a:r>
            <a:r>
              <a:rPr lang="pt-BR" sz="2400" dirty="0"/>
              <a:t>chamado </a:t>
            </a:r>
            <a:r>
              <a:rPr lang="pt-BR" sz="2400" dirty="0" smtClean="0"/>
              <a:t>“</a:t>
            </a:r>
            <a:r>
              <a:rPr lang="pt-BR" sz="2400" dirty="0" err="1" smtClean="0"/>
              <a:t>Heranca</a:t>
            </a:r>
            <a:r>
              <a:rPr lang="pt-BR" sz="2400" dirty="0" smtClean="0"/>
              <a:t>”, crie um pacote chamado </a:t>
            </a:r>
            <a:r>
              <a:rPr lang="pt-BR" sz="2400" dirty="0" err="1" smtClean="0"/>
              <a:t>Beans</a:t>
            </a:r>
            <a:r>
              <a:rPr lang="pt-BR" sz="2400" dirty="0" smtClean="0"/>
              <a:t> (no </a:t>
            </a:r>
            <a:r>
              <a:rPr lang="pt-BR" sz="2400" dirty="0" err="1" smtClean="0"/>
              <a:t>dominio</a:t>
            </a:r>
            <a:r>
              <a:rPr lang="pt-BR" sz="2400" dirty="0" smtClean="0"/>
              <a:t> fiap.com.br) e monte as classes abaixo:</a:t>
            </a:r>
            <a:endParaRPr lang="pt-BR" sz="2400" dirty="0"/>
          </a:p>
          <a:p>
            <a:pPr marL="0" indent="0" algn="just">
              <a:buNone/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203575" y="2486462"/>
            <a:ext cx="2736850" cy="2303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>
            <a:off x="3203575" y="2845237"/>
            <a:ext cx="2736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9"/>
          <p:cNvSpPr txBox="1">
            <a:spLocks noChangeArrowheads="1"/>
          </p:cNvSpPr>
          <p:nvPr/>
        </p:nvSpPr>
        <p:spPr bwMode="auto">
          <a:xfrm>
            <a:off x="3951288" y="2486462"/>
            <a:ext cx="1181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pt-BR"/>
              <a:t>Produto</a:t>
            </a:r>
          </a:p>
        </p:txBody>
      </p:sp>
      <p:sp>
        <p:nvSpPr>
          <p:cNvPr id="18" name="CaixaDeTexto 13"/>
          <p:cNvSpPr txBox="1">
            <a:spLocks noChangeArrowheads="1"/>
          </p:cNvSpPr>
          <p:nvPr/>
        </p:nvSpPr>
        <p:spPr bwMode="auto">
          <a:xfrm>
            <a:off x="3303588" y="2845237"/>
            <a:ext cx="2108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dirty="0"/>
              <a:t>- </a:t>
            </a:r>
            <a:r>
              <a:rPr lang="pt-BR" dirty="0" err="1"/>
              <a:t>codigo</a:t>
            </a:r>
            <a:r>
              <a:rPr lang="pt-BR" dirty="0"/>
              <a:t> : </a:t>
            </a:r>
            <a:r>
              <a:rPr lang="pt-BR" dirty="0" err="1"/>
              <a:t>int</a:t>
            </a:r>
            <a:endParaRPr lang="pt-BR" dirty="0"/>
          </a:p>
          <a:p>
            <a:pPr eaLnBrk="1" hangingPunct="1"/>
            <a:r>
              <a:rPr lang="pt-BR" dirty="0"/>
              <a:t>- </a:t>
            </a:r>
            <a:r>
              <a:rPr lang="pt-BR" dirty="0" err="1"/>
              <a:t>p</a:t>
            </a:r>
            <a:r>
              <a:rPr lang="pt-BR" dirty="0" err="1" smtClean="0"/>
              <a:t>reco</a:t>
            </a:r>
            <a:r>
              <a:rPr lang="pt-BR" dirty="0" smtClean="0"/>
              <a:t> : </a:t>
            </a:r>
            <a:r>
              <a:rPr lang="pt-BR" dirty="0" err="1"/>
              <a:t>double</a:t>
            </a:r>
            <a:endParaRPr lang="pt-BR" dirty="0"/>
          </a:p>
          <a:p>
            <a:pPr eaLnBrk="1" hangingPunct="1"/>
            <a:r>
              <a:rPr lang="pt-BR" dirty="0"/>
              <a:t>- </a:t>
            </a:r>
            <a:r>
              <a:rPr lang="pt-BR" dirty="0" err="1"/>
              <a:t>descricao</a:t>
            </a:r>
            <a:r>
              <a:rPr lang="pt-BR" dirty="0"/>
              <a:t> :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19" name="CaixaDeTexto 14"/>
          <p:cNvSpPr txBox="1">
            <a:spLocks noChangeArrowheads="1"/>
          </p:cNvSpPr>
          <p:nvPr/>
        </p:nvSpPr>
        <p:spPr bwMode="auto">
          <a:xfrm>
            <a:off x="3216275" y="3853299"/>
            <a:ext cx="2693988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/>
              <a:t>+ getCodigo () : int</a:t>
            </a:r>
          </a:p>
          <a:p>
            <a:pPr eaLnBrk="1" hangingPunct="1"/>
            <a:r>
              <a:rPr lang="pt-BR"/>
              <a:t>+ getValor(): double</a:t>
            </a:r>
          </a:p>
          <a:p>
            <a:pPr eaLnBrk="1" hangingPunct="1"/>
            <a:r>
              <a:rPr lang="pt-BR"/>
              <a:t>+ getDescricao() : String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539750" y="5078849"/>
            <a:ext cx="2736850" cy="1655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539750" y="5437624"/>
            <a:ext cx="2736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9"/>
          <p:cNvSpPr txBox="1">
            <a:spLocks noChangeArrowheads="1"/>
          </p:cNvSpPr>
          <p:nvPr/>
        </p:nvSpPr>
        <p:spPr bwMode="auto">
          <a:xfrm>
            <a:off x="1285875" y="5078849"/>
            <a:ext cx="1182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pt-BR" dirty="0"/>
              <a:t>Livro</a:t>
            </a:r>
          </a:p>
        </p:txBody>
      </p:sp>
      <p:sp>
        <p:nvSpPr>
          <p:cNvPr id="23" name="CaixaDeTexto 13"/>
          <p:cNvSpPr txBox="1">
            <a:spLocks noChangeArrowheads="1"/>
          </p:cNvSpPr>
          <p:nvPr/>
        </p:nvSpPr>
        <p:spPr bwMode="auto">
          <a:xfrm>
            <a:off x="638175" y="5437624"/>
            <a:ext cx="16462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pt-BR" dirty="0"/>
              <a:t> </a:t>
            </a:r>
            <a:r>
              <a:rPr lang="pt-BR" dirty="0" err="1"/>
              <a:t>isbn</a:t>
            </a:r>
            <a:r>
              <a:rPr lang="pt-BR" dirty="0"/>
              <a:t> : </a:t>
            </a:r>
            <a:r>
              <a:rPr lang="pt-BR" dirty="0" err="1" smtClean="0"/>
              <a:t>String</a:t>
            </a:r>
            <a:endParaRPr lang="pt-BR" dirty="0"/>
          </a:p>
          <a:p>
            <a:pPr eaLnBrk="1" hangingPunct="1">
              <a:buFontTx/>
              <a:buChar char="-"/>
            </a:pPr>
            <a:r>
              <a:rPr lang="pt-BR" dirty="0"/>
              <a:t> autor :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24" name="CaixaDeTexto 14"/>
          <p:cNvSpPr txBox="1">
            <a:spLocks noChangeArrowheads="1"/>
          </p:cNvSpPr>
          <p:nvPr/>
        </p:nvSpPr>
        <p:spPr bwMode="auto">
          <a:xfrm>
            <a:off x="550863" y="6099612"/>
            <a:ext cx="2695575" cy="646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/>
              <a:t>+ getIsbn () : int</a:t>
            </a:r>
          </a:p>
          <a:p>
            <a:pPr eaLnBrk="1" hangingPunct="1"/>
            <a:r>
              <a:rPr lang="pt-BR"/>
              <a:t>+ getAutor() : String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5857875" y="5080437"/>
            <a:ext cx="2736850" cy="1654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6" name="CaixaDeTexto 9"/>
          <p:cNvSpPr txBox="1">
            <a:spLocks noChangeArrowheads="1"/>
          </p:cNvSpPr>
          <p:nvPr/>
        </p:nvSpPr>
        <p:spPr bwMode="auto">
          <a:xfrm>
            <a:off x="6389688" y="5080437"/>
            <a:ext cx="1566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pt-BR"/>
              <a:t>CompactDisc</a:t>
            </a:r>
          </a:p>
        </p:txBody>
      </p:sp>
      <p:sp>
        <p:nvSpPr>
          <p:cNvPr id="27" name="CaixaDeTexto 13"/>
          <p:cNvSpPr txBox="1">
            <a:spLocks noChangeArrowheads="1"/>
          </p:cNvSpPr>
          <p:nvPr/>
        </p:nvSpPr>
        <p:spPr bwMode="auto">
          <a:xfrm>
            <a:off x="5957888" y="5440799"/>
            <a:ext cx="2095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pt-BR" dirty="0"/>
              <a:t> gravadora: </a:t>
            </a:r>
            <a:r>
              <a:rPr lang="pt-BR" dirty="0" err="1"/>
              <a:t>String</a:t>
            </a:r>
            <a:endParaRPr lang="pt-BR" dirty="0"/>
          </a:p>
          <a:p>
            <a:pPr eaLnBrk="1" hangingPunct="1">
              <a:buFontTx/>
              <a:buChar char="-"/>
            </a:pPr>
            <a:r>
              <a:rPr lang="pt-BR" dirty="0"/>
              <a:t> artista :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28" name="CaixaDeTexto 14"/>
          <p:cNvSpPr txBox="1">
            <a:spLocks noChangeArrowheads="1"/>
          </p:cNvSpPr>
          <p:nvPr/>
        </p:nvSpPr>
        <p:spPr bwMode="auto">
          <a:xfrm>
            <a:off x="5870575" y="6102787"/>
            <a:ext cx="2693988" cy="646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/>
              <a:t>+getGravadora() : String</a:t>
            </a:r>
          </a:p>
          <a:p>
            <a:pPr eaLnBrk="1" hangingPunct="1"/>
            <a:r>
              <a:rPr lang="pt-BR"/>
              <a:t>+getArtista() : String</a:t>
            </a:r>
          </a:p>
        </p:txBody>
      </p:sp>
      <p:cxnSp>
        <p:nvCxnSpPr>
          <p:cNvPr id="29" name="Conector reto 28"/>
          <p:cNvCxnSpPr/>
          <p:nvPr/>
        </p:nvCxnSpPr>
        <p:spPr>
          <a:xfrm>
            <a:off x="5867400" y="5437624"/>
            <a:ext cx="2736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9" idx="2"/>
            <a:endCxn id="20" idx="3"/>
          </p:cNvCxnSpPr>
          <p:nvPr/>
        </p:nvCxnSpPr>
        <p:spPr>
          <a:xfrm flipH="1">
            <a:off x="3276600" y="4777224"/>
            <a:ext cx="1285875" cy="1128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9" idx="2"/>
          </p:cNvCxnSpPr>
          <p:nvPr/>
        </p:nvCxnSpPr>
        <p:spPr>
          <a:xfrm>
            <a:off x="4562475" y="4777224"/>
            <a:ext cx="1233488" cy="1165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1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HERANÇA NO JAVA</a:t>
            </a:r>
            <a:endParaRPr lang="en-US" sz="2800" b="1" dirty="0">
              <a:solidFill>
                <a:srgbClr val="FF000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64232"/>
            <a:ext cx="7908785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1800" dirty="0" err="1"/>
              <a:t>public</a:t>
            </a:r>
            <a:r>
              <a:rPr lang="pt-BR" sz="1800" dirty="0"/>
              <a:t> </a:t>
            </a:r>
            <a:r>
              <a:rPr lang="pt-BR" sz="1800" dirty="0" err="1"/>
              <a:t>class</a:t>
            </a:r>
            <a:r>
              <a:rPr lang="pt-BR" sz="1800" dirty="0"/>
              <a:t> Produto {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</a:t>
            </a:r>
            <a:r>
              <a:rPr lang="pt-BR" sz="1800" dirty="0" err="1"/>
              <a:t>private</a:t>
            </a:r>
            <a:r>
              <a:rPr lang="pt-BR" sz="1800" dirty="0"/>
              <a:t> </a:t>
            </a: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codigo</a:t>
            </a:r>
            <a:r>
              <a:rPr lang="pt-BR" sz="18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</a:t>
            </a:r>
            <a:r>
              <a:rPr lang="pt-BR" sz="1800" dirty="0" err="1"/>
              <a:t>private</a:t>
            </a:r>
            <a:r>
              <a:rPr lang="pt-BR" sz="1800" dirty="0"/>
              <a:t> </a:t>
            </a:r>
            <a:r>
              <a:rPr lang="pt-BR" sz="1800" dirty="0" err="1"/>
              <a:t>double</a:t>
            </a:r>
            <a:r>
              <a:rPr lang="pt-BR" sz="1800" dirty="0"/>
              <a:t> </a:t>
            </a:r>
            <a:r>
              <a:rPr lang="pt-BR" sz="1800" dirty="0" err="1"/>
              <a:t>preco</a:t>
            </a:r>
            <a:r>
              <a:rPr lang="pt-BR" sz="18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</a:t>
            </a:r>
            <a:r>
              <a:rPr lang="pt-BR" sz="1800" dirty="0" err="1"/>
              <a:t>private</a:t>
            </a:r>
            <a:r>
              <a:rPr lang="pt-BR" sz="1800" dirty="0"/>
              <a:t> </a:t>
            </a:r>
            <a:r>
              <a:rPr lang="pt-BR" sz="1800" dirty="0" err="1"/>
              <a:t>String</a:t>
            </a:r>
            <a:r>
              <a:rPr lang="pt-BR" sz="1800" dirty="0"/>
              <a:t> </a:t>
            </a:r>
            <a:r>
              <a:rPr lang="pt-BR" sz="1800" dirty="0" err="1"/>
              <a:t>descricao</a:t>
            </a:r>
            <a:r>
              <a:rPr lang="pt-BR" sz="18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sz="1800" b="1" dirty="0"/>
              <a:t>	</a:t>
            </a:r>
            <a:r>
              <a:rPr lang="pt-BR" sz="1800" dirty="0" err="1"/>
              <a:t>public</a:t>
            </a:r>
            <a:r>
              <a:rPr lang="pt-BR" sz="1800" dirty="0"/>
              <a:t> Produto (</a:t>
            </a: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codigo</a:t>
            </a:r>
            <a:r>
              <a:rPr lang="pt-BR" sz="1800" dirty="0"/>
              <a:t>, </a:t>
            </a:r>
            <a:r>
              <a:rPr lang="pt-BR" sz="1800" dirty="0" err="1"/>
              <a:t>double</a:t>
            </a:r>
            <a:r>
              <a:rPr lang="pt-BR" sz="1800" dirty="0"/>
              <a:t> </a:t>
            </a:r>
            <a:r>
              <a:rPr lang="pt-BR" sz="1800" dirty="0" err="1"/>
              <a:t>preco</a:t>
            </a:r>
            <a:r>
              <a:rPr lang="pt-BR" sz="1800" dirty="0"/>
              <a:t>, </a:t>
            </a:r>
            <a:r>
              <a:rPr lang="pt-BR" sz="1800" dirty="0" err="1"/>
              <a:t>String</a:t>
            </a:r>
            <a:r>
              <a:rPr lang="pt-BR" sz="1800" dirty="0"/>
              <a:t> </a:t>
            </a:r>
            <a:r>
              <a:rPr lang="pt-BR" sz="1800" dirty="0" err="1"/>
              <a:t>descricao</a:t>
            </a:r>
            <a:r>
              <a:rPr lang="pt-BR" sz="1800" dirty="0"/>
              <a:t>){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	</a:t>
            </a:r>
            <a:r>
              <a:rPr lang="pt-BR" sz="1800" dirty="0" err="1"/>
              <a:t>this.codigo</a:t>
            </a:r>
            <a:r>
              <a:rPr lang="pt-BR" sz="1800" dirty="0"/>
              <a:t> = </a:t>
            </a:r>
            <a:r>
              <a:rPr lang="pt-BR" sz="1800" dirty="0" err="1"/>
              <a:t>codigo</a:t>
            </a:r>
            <a:r>
              <a:rPr lang="pt-BR" sz="18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	</a:t>
            </a:r>
            <a:r>
              <a:rPr lang="pt-BR" sz="1800" dirty="0" err="1"/>
              <a:t>this.preco</a:t>
            </a:r>
            <a:r>
              <a:rPr lang="pt-BR" sz="1800" dirty="0"/>
              <a:t> = </a:t>
            </a:r>
            <a:r>
              <a:rPr lang="pt-BR" sz="1800" dirty="0" err="1"/>
              <a:t>preco</a:t>
            </a:r>
            <a:r>
              <a:rPr lang="pt-BR" sz="18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	</a:t>
            </a:r>
            <a:r>
              <a:rPr lang="pt-BR" sz="1800" dirty="0" err="1"/>
              <a:t>this.descricao</a:t>
            </a:r>
            <a:r>
              <a:rPr lang="pt-BR" sz="1800" dirty="0"/>
              <a:t> = </a:t>
            </a:r>
            <a:r>
              <a:rPr lang="pt-BR" sz="1800" dirty="0" err="1"/>
              <a:t>descricao</a:t>
            </a:r>
            <a:r>
              <a:rPr lang="pt-BR" sz="1800" dirty="0"/>
              <a:t>; </a:t>
            </a:r>
            <a:r>
              <a:rPr lang="pt-BR" sz="1800" dirty="0" smtClean="0"/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pt-BR" sz="1800" b="1" dirty="0"/>
              <a:t>	</a:t>
            </a:r>
            <a:r>
              <a:rPr lang="pt-BR" sz="1800" dirty="0" err="1"/>
              <a:t>public</a:t>
            </a:r>
            <a:r>
              <a:rPr lang="pt-BR" sz="1800" dirty="0"/>
              <a:t> </a:t>
            </a: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getCodigo</a:t>
            </a:r>
            <a:r>
              <a:rPr lang="pt-BR" sz="1800" dirty="0"/>
              <a:t>(){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	</a:t>
            </a:r>
            <a:r>
              <a:rPr lang="pt-BR" sz="1800" dirty="0" err="1"/>
              <a:t>return</a:t>
            </a:r>
            <a:r>
              <a:rPr lang="pt-BR" sz="1800" dirty="0"/>
              <a:t> </a:t>
            </a:r>
            <a:r>
              <a:rPr lang="pt-BR" sz="1800" dirty="0" err="1"/>
              <a:t>codigo</a:t>
            </a:r>
            <a:r>
              <a:rPr lang="pt-BR" sz="18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</a:t>
            </a:r>
            <a:r>
              <a:rPr lang="pt-BR" sz="1800" dirty="0" err="1"/>
              <a:t>public</a:t>
            </a:r>
            <a:r>
              <a:rPr lang="pt-BR" sz="1800" dirty="0"/>
              <a:t> </a:t>
            </a:r>
            <a:r>
              <a:rPr lang="pt-BR" sz="1800" dirty="0" err="1"/>
              <a:t>double</a:t>
            </a:r>
            <a:r>
              <a:rPr lang="pt-BR" sz="1800" dirty="0"/>
              <a:t> </a:t>
            </a:r>
            <a:r>
              <a:rPr lang="pt-BR" sz="1800" dirty="0" err="1"/>
              <a:t>getPreco</a:t>
            </a:r>
            <a:r>
              <a:rPr lang="pt-BR" sz="1800" dirty="0"/>
              <a:t>(){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	</a:t>
            </a:r>
            <a:r>
              <a:rPr lang="pt-BR" sz="1800" dirty="0" err="1"/>
              <a:t>return</a:t>
            </a:r>
            <a:r>
              <a:rPr lang="pt-BR" sz="1800" dirty="0"/>
              <a:t> </a:t>
            </a:r>
            <a:r>
              <a:rPr lang="pt-BR" sz="1800" dirty="0" err="1"/>
              <a:t>preco</a:t>
            </a:r>
            <a:r>
              <a:rPr lang="pt-BR" sz="18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</a:t>
            </a:r>
            <a:r>
              <a:rPr lang="pt-BR" sz="1800" dirty="0" err="1"/>
              <a:t>public</a:t>
            </a:r>
            <a:r>
              <a:rPr lang="pt-BR" sz="1800" dirty="0"/>
              <a:t> </a:t>
            </a:r>
            <a:r>
              <a:rPr lang="pt-BR" sz="1800" dirty="0" err="1"/>
              <a:t>String</a:t>
            </a:r>
            <a:r>
              <a:rPr lang="pt-BR" sz="1800" dirty="0"/>
              <a:t> </a:t>
            </a:r>
            <a:r>
              <a:rPr lang="pt-BR" sz="1800" dirty="0" err="1"/>
              <a:t>getDescricao</a:t>
            </a:r>
            <a:r>
              <a:rPr lang="pt-BR" sz="1800" dirty="0"/>
              <a:t>(){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	</a:t>
            </a:r>
            <a:r>
              <a:rPr lang="pt-BR" sz="1800" dirty="0" err="1"/>
              <a:t>return</a:t>
            </a:r>
            <a:r>
              <a:rPr lang="pt-BR" sz="1800" dirty="0"/>
              <a:t> </a:t>
            </a:r>
            <a:r>
              <a:rPr lang="pt-BR" sz="1800" dirty="0" err="1"/>
              <a:t>descricao</a:t>
            </a:r>
            <a:r>
              <a:rPr lang="pt-BR" sz="18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} </a:t>
            </a:r>
          </a:p>
          <a:p>
            <a:pPr>
              <a:lnSpc>
                <a:spcPct val="90000"/>
              </a:lnSpc>
              <a:buNone/>
            </a:pPr>
            <a:endParaRPr lang="pt-BR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5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  <a:latin typeface="Gotham-Bold"/>
                <a:cs typeface="Gotham-Bold"/>
              </a:rPr>
              <a:t>9</a:t>
            </a:r>
            <a:r>
              <a:rPr lang="en-US" sz="5400" smtClean="0">
                <a:solidFill>
                  <a:srgbClr val="FFFFFF"/>
                </a:solidFill>
                <a:latin typeface="Gotham-Bold"/>
                <a:cs typeface="Gotham-Bold"/>
              </a:rPr>
              <a:t>. </a:t>
            </a: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HERANÇA E MODIFICADORES DE ACESSO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6801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HERANÇA NO JAVA</a:t>
            </a:r>
            <a:endParaRPr lang="en-US" sz="2800" b="1" dirty="0">
              <a:solidFill>
                <a:srgbClr val="FF000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64232"/>
            <a:ext cx="7908785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1800" dirty="0" err="1"/>
              <a:t>public</a:t>
            </a:r>
            <a:r>
              <a:rPr lang="pt-BR" sz="1800" dirty="0"/>
              <a:t> </a:t>
            </a:r>
            <a:r>
              <a:rPr lang="pt-BR" sz="1800" dirty="0" err="1"/>
              <a:t>class</a:t>
            </a:r>
            <a:r>
              <a:rPr lang="pt-BR" sz="1800" dirty="0"/>
              <a:t> Livro </a:t>
            </a:r>
            <a:r>
              <a:rPr lang="pt-BR" sz="2400" b="1" dirty="0" err="1">
                <a:solidFill>
                  <a:srgbClr val="FF0000"/>
                </a:solidFill>
              </a:rPr>
              <a:t>extends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Produto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1800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</a:t>
            </a:r>
            <a:r>
              <a:rPr lang="pt-BR" sz="1800" dirty="0" err="1"/>
              <a:t>private</a:t>
            </a:r>
            <a:r>
              <a:rPr lang="pt-BR" sz="1800" dirty="0"/>
              <a:t> </a:t>
            </a:r>
            <a:r>
              <a:rPr lang="pt-BR" sz="1800" dirty="0" err="1"/>
              <a:t>String</a:t>
            </a:r>
            <a:r>
              <a:rPr lang="pt-BR" sz="1800" dirty="0"/>
              <a:t> autor;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</a:t>
            </a:r>
            <a:r>
              <a:rPr lang="pt-BR" sz="1800" dirty="0" err="1"/>
              <a:t>private</a:t>
            </a:r>
            <a:r>
              <a:rPr lang="pt-BR" sz="1800" dirty="0"/>
              <a:t> </a:t>
            </a:r>
            <a:r>
              <a:rPr lang="pt-BR" sz="1800" dirty="0" err="1"/>
              <a:t>String</a:t>
            </a:r>
            <a:r>
              <a:rPr lang="pt-BR" sz="1800" dirty="0"/>
              <a:t> </a:t>
            </a:r>
            <a:r>
              <a:rPr lang="pt-BR" sz="1800" dirty="0" err="1"/>
              <a:t>isbn</a:t>
            </a:r>
            <a:r>
              <a:rPr lang="pt-BR" sz="18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sz="1800" b="1" dirty="0"/>
              <a:t>	</a:t>
            </a:r>
            <a:r>
              <a:rPr lang="pt-BR" sz="1800" dirty="0" err="1"/>
              <a:t>public</a:t>
            </a:r>
            <a:r>
              <a:rPr lang="pt-BR" sz="1800" dirty="0"/>
              <a:t> Livro (</a:t>
            </a: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codigo</a:t>
            </a:r>
            <a:r>
              <a:rPr lang="pt-BR" sz="1800" dirty="0"/>
              <a:t>, </a:t>
            </a:r>
            <a:r>
              <a:rPr lang="pt-BR" sz="1800" dirty="0" err="1"/>
              <a:t>double</a:t>
            </a:r>
            <a:r>
              <a:rPr lang="pt-BR" sz="1800" dirty="0"/>
              <a:t> </a:t>
            </a:r>
            <a:r>
              <a:rPr lang="pt-BR" sz="1800" dirty="0" err="1"/>
              <a:t>preco</a:t>
            </a:r>
            <a:r>
              <a:rPr lang="pt-BR" sz="1800" dirty="0"/>
              <a:t>, </a:t>
            </a:r>
            <a:r>
              <a:rPr lang="pt-BR" sz="1800" dirty="0" err="1"/>
              <a:t>String</a:t>
            </a:r>
            <a:r>
              <a:rPr lang="pt-BR" sz="1800" dirty="0"/>
              <a:t> </a:t>
            </a:r>
            <a:r>
              <a:rPr lang="pt-BR" sz="1800" dirty="0" err="1"/>
              <a:t>descricao</a:t>
            </a:r>
            <a:r>
              <a:rPr lang="pt-BR" sz="1800" dirty="0"/>
              <a:t>, </a:t>
            </a:r>
            <a:r>
              <a:rPr lang="pt-BR" sz="1800" dirty="0" err="1"/>
              <a:t>String</a:t>
            </a:r>
            <a:r>
              <a:rPr lang="pt-BR" sz="1800" dirty="0"/>
              <a:t> autor, </a:t>
            </a:r>
            <a:r>
              <a:rPr lang="pt-BR" sz="1800" dirty="0" err="1"/>
              <a:t>String</a:t>
            </a:r>
            <a:r>
              <a:rPr lang="pt-BR" sz="1800" dirty="0"/>
              <a:t> </a:t>
            </a:r>
            <a:r>
              <a:rPr lang="pt-BR" sz="1800" dirty="0" err="1"/>
              <a:t>isbn</a:t>
            </a:r>
            <a:r>
              <a:rPr lang="pt-BR" sz="1800" dirty="0"/>
              <a:t>){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	</a:t>
            </a:r>
            <a:r>
              <a:rPr lang="pt-BR" sz="2400" b="1" dirty="0" err="1"/>
              <a:t>super</a:t>
            </a:r>
            <a:r>
              <a:rPr lang="pt-BR" sz="2400" b="1" dirty="0"/>
              <a:t>(</a:t>
            </a:r>
            <a:r>
              <a:rPr lang="pt-BR" sz="2400" b="1" dirty="0" err="1"/>
              <a:t>codigo</a:t>
            </a:r>
            <a:r>
              <a:rPr lang="pt-BR" sz="2400" b="1" dirty="0"/>
              <a:t>, </a:t>
            </a:r>
            <a:r>
              <a:rPr lang="pt-BR" sz="2400" b="1" dirty="0" err="1"/>
              <a:t>preco</a:t>
            </a:r>
            <a:r>
              <a:rPr lang="pt-BR" sz="2400" b="1" dirty="0"/>
              <a:t>, </a:t>
            </a:r>
            <a:r>
              <a:rPr lang="pt-BR" sz="2400" b="1" dirty="0" err="1"/>
              <a:t>descricao</a:t>
            </a:r>
            <a:r>
              <a:rPr lang="pt-BR" sz="2400" b="1" dirty="0"/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	</a:t>
            </a:r>
            <a:r>
              <a:rPr lang="pt-BR" sz="1800" dirty="0" err="1"/>
              <a:t>this.autor</a:t>
            </a:r>
            <a:r>
              <a:rPr lang="pt-BR" sz="1800" dirty="0"/>
              <a:t> = autor;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	</a:t>
            </a:r>
            <a:r>
              <a:rPr lang="pt-BR" sz="1800" dirty="0" err="1"/>
              <a:t>this.isbn</a:t>
            </a:r>
            <a:r>
              <a:rPr lang="pt-BR" sz="1800" dirty="0"/>
              <a:t> = </a:t>
            </a:r>
            <a:r>
              <a:rPr lang="pt-BR" sz="1800" dirty="0" err="1"/>
              <a:t>isbn</a:t>
            </a:r>
            <a:r>
              <a:rPr lang="pt-BR" sz="18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pt-BR" sz="1800" b="1" dirty="0"/>
              <a:t> 	</a:t>
            </a:r>
            <a:r>
              <a:rPr lang="pt-BR" sz="1800" dirty="0" err="1"/>
              <a:t>public</a:t>
            </a:r>
            <a:r>
              <a:rPr lang="pt-BR" sz="1800" dirty="0"/>
              <a:t> </a:t>
            </a:r>
            <a:r>
              <a:rPr lang="pt-BR" sz="1800" dirty="0" err="1"/>
              <a:t>String</a:t>
            </a:r>
            <a:r>
              <a:rPr lang="pt-BR" sz="1800" dirty="0"/>
              <a:t> </a:t>
            </a:r>
            <a:r>
              <a:rPr lang="pt-BR" sz="1800" dirty="0" err="1"/>
              <a:t>getAutor</a:t>
            </a:r>
            <a:r>
              <a:rPr lang="pt-BR" sz="1800" dirty="0"/>
              <a:t>(){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	</a:t>
            </a:r>
            <a:r>
              <a:rPr lang="pt-BR" sz="1800" dirty="0" err="1"/>
              <a:t>return</a:t>
            </a:r>
            <a:r>
              <a:rPr lang="pt-BR" sz="1800" dirty="0"/>
              <a:t> autor;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</a:t>
            </a:r>
            <a:r>
              <a:rPr lang="pt-BR" sz="1800" dirty="0" err="1"/>
              <a:t>public</a:t>
            </a:r>
            <a:r>
              <a:rPr lang="pt-BR" sz="1800" dirty="0"/>
              <a:t> </a:t>
            </a:r>
            <a:r>
              <a:rPr lang="pt-BR" sz="1800" dirty="0" err="1"/>
              <a:t>String</a:t>
            </a:r>
            <a:r>
              <a:rPr lang="pt-BR" sz="1800" dirty="0"/>
              <a:t> </a:t>
            </a:r>
            <a:r>
              <a:rPr lang="pt-BR" sz="1800" dirty="0" err="1"/>
              <a:t>getISBN</a:t>
            </a:r>
            <a:r>
              <a:rPr lang="pt-BR" sz="1800" dirty="0"/>
              <a:t>(){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	</a:t>
            </a:r>
            <a:r>
              <a:rPr lang="pt-BR" sz="1800" dirty="0" err="1"/>
              <a:t>return</a:t>
            </a:r>
            <a:r>
              <a:rPr lang="pt-BR" sz="1800" dirty="0"/>
              <a:t> </a:t>
            </a:r>
            <a:r>
              <a:rPr lang="pt-BR" sz="1800" dirty="0" err="1"/>
              <a:t>isbn</a:t>
            </a:r>
            <a:r>
              <a:rPr lang="pt-BR" sz="18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pt-BR" sz="1800" dirty="0" smtClean="0"/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pt-BR" sz="2400" b="1" dirty="0" smtClean="0"/>
              <a:t>// MONTAR A SUBCLASSE </a:t>
            </a:r>
            <a:r>
              <a:rPr lang="pt-BR" sz="2400" b="1" dirty="0" err="1" smtClean="0"/>
              <a:t>CompactDisc</a:t>
            </a:r>
            <a:endParaRPr lang="pt-BR" sz="2400" b="1" dirty="0"/>
          </a:p>
          <a:p>
            <a:pPr>
              <a:lnSpc>
                <a:spcPct val="90000"/>
              </a:lnSpc>
              <a:buNone/>
            </a:pPr>
            <a:endParaRPr lang="pt-BR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HERANÇA NO JAVA</a:t>
            </a:r>
            <a:endParaRPr lang="en-US" sz="2800" b="1" dirty="0">
              <a:solidFill>
                <a:srgbClr val="FF000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64232"/>
            <a:ext cx="7908785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 smtClean="0"/>
              <a:t>Crie o pacote “testes” e adicione a classe abaixo:</a:t>
            </a:r>
          </a:p>
          <a:p>
            <a:pPr marL="0" indent="20638">
              <a:lnSpc>
                <a:spcPct val="90000"/>
              </a:lnSpc>
              <a:buNone/>
              <a:defRPr/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smtClean="0"/>
              <a:t>Teste{</a:t>
            </a:r>
            <a:endParaRPr lang="pt-BR" sz="2400" dirty="0"/>
          </a:p>
          <a:p>
            <a:pPr marL="0" indent="20638">
              <a:lnSpc>
                <a:spcPct val="90000"/>
              </a:lnSpc>
              <a:buNone/>
              <a:defRPr/>
            </a:pPr>
            <a:r>
              <a:rPr lang="pt-BR" sz="2400" dirty="0"/>
              <a:t>	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static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 (</a:t>
            </a:r>
            <a:r>
              <a:rPr lang="pt-BR" sz="2400" dirty="0" err="1"/>
              <a:t>String</a:t>
            </a:r>
            <a:r>
              <a:rPr lang="pt-BR" sz="2400" dirty="0"/>
              <a:t> </a:t>
            </a:r>
            <a:r>
              <a:rPr lang="pt-BR" sz="2400" dirty="0" err="1"/>
              <a:t>args</a:t>
            </a:r>
            <a:r>
              <a:rPr lang="pt-BR" sz="2400" dirty="0"/>
              <a:t>[]){</a:t>
            </a:r>
          </a:p>
          <a:p>
            <a:pPr marL="0" indent="20638">
              <a:lnSpc>
                <a:spcPct val="90000"/>
              </a:lnSpc>
              <a:buNone/>
              <a:defRPr/>
            </a:pPr>
            <a:r>
              <a:rPr lang="pt-BR" sz="2400" dirty="0"/>
              <a:t>		Livro </a:t>
            </a:r>
            <a:r>
              <a:rPr lang="pt-BR" sz="2400" dirty="0" err="1"/>
              <a:t>livro</a:t>
            </a:r>
            <a:r>
              <a:rPr lang="pt-BR" sz="2400" dirty="0"/>
              <a:t> = new Livro(1, 55, "Aprenda Java",       						"</a:t>
            </a:r>
            <a:r>
              <a:rPr lang="pt-BR" sz="2400" dirty="0" err="1"/>
              <a:t>Braufagélio</a:t>
            </a:r>
            <a:r>
              <a:rPr lang="pt-BR" sz="2400" dirty="0"/>
              <a:t>", "010102");</a:t>
            </a:r>
          </a:p>
          <a:p>
            <a:pPr marL="0" indent="20638">
              <a:lnSpc>
                <a:spcPct val="90000"/>
              </a:lnSpc>
              <a:buNone/>
              <a:defRPr/>
            </a:pPr>
            <a:r>
              <a:rPr lang="pt-BR" sz="2400" dirty="0"/>
              <a:t>		</a:t>
            </a:r>
            <a:r>
              <a:rPr lang="pt-BR" sz="2400" dirty="0" err="1"/>
              <a:t>System.out.println</a:t>
            </a:r>
            <a:r>
              <a:rPr lang="pt-BR" sz="2400" dirty="0"/>
              <a:t>("Código:" </a:t>
            </a:r>
            <a:r>
              <a:rPr lang="pt-BR" sz="2400" dirty="0" smtClean="0"/>
              <a:t>+</a:t>
            </a:r>
            <a:r>
              <a:rPr lang="pt-BR" sz="2400" dirty="0" err="1" smtClean="0"/>
              <a:t>livro.getCodigo</a:t>
            </a:r>
            <a:r>
              <a:rPr lang="pt-BR" sz="2400" dirty="0"/>
              <a:t>());</a:t>
            </a:r>
          </a:p>
          <a:p>
            <a:pPr marL="0" indent="20638">
              <a:lnSpc>
                <a:spcPct val="90000"/>
              </a:lnSpc>
              <a:buNone/>
              <a:defRPr/>
            </a:pPr>
            <a:r>
              <a:rPr lang="pt-BR" sz="2400" dirty="0"/>
              <a:t>		</a:t>
            </a:r>
            <a:r>
              <a:rPr lang="pt-BR" sz="2400" dirty="0" err="1"/>
              <a:t>System.out.println</a:t>
            </a:r>
            <a:r>
              <a:rPr lang="pt-BR" sz="2400" dirty="0"/>
              <a:t>("</a:t>
            </a:r>
            <a:r>
              <a:rPr lang="pt-BR" sz="2400" dirty="0" err="1"/>
              <a:t>Descricao</a:t>
            </a:r>
            <a:r>
              <a:rPr lang="pt-BR" sz="2400" dirty="0"/>
              <a:t>:" </a:t>
            </a:r>
            <a:r>
              <a:rPr lang="pt-BR" sz="2400" dirty="0" smtClean="0"/>
              <a:t>+</a:t>
            </a:r>
            <a:r>
              <a:rPr lang="pt-BR" sz="2400" dirty="0" err="1" smtClean="0"/>
              <a:t>livro.getDescricao</a:t>
            </a:r>
            <a:r>
              <a:rPr lang="pt-BR" sz="2400" dirty="0"/>
              <a:t>());</a:t>
            </a:r>
          </a:p>
          <a:p>
            <a:pPr marL="0" indent="20638">
              <a:lnSpc>
                <a:spcPct val="90000"/>
              </a:lnSpc>
              <a:buNone/>
              <a:defRPr/>
            </a:pPr>
            <a:r>
              <a:rPr lang="pt-BR" sz="2400" dirty="0"/>
              <a:t>		</a:t>
            </a:r>
            <a:r>
              <a:rPr lang="pt-BR" sz="2400" dirty="0" err="1"/>
              <a:t>System.out.println</a:t>
            </a:r>
            <a:r>
              <a:rPr lang="pt-BR" sz="2400" dirty="0"/>
              <a:t>("Preço:" + </a:t>
            </a:r>
            <a:r>
              <a:rPr lang="pt-BR" sz="2400" dirty="0" err="1" smtClean="0"/>
              <a:t>livro.getPreco</a:t>
            </a:r>
            <a:r>
              <a:rPr lang="pt-BR" sz="2400" dirty="0"/>
              <a:t>());</a:t>
            </a:r>
          </a:p>
          <a:p>
            <a:pPr marL="0" indent="20638">
              <a:lnSpc>
                <a:spcPct val="90000"/>
              </a:lnSpc>
              <a:buNone/>
              <a:defRPr/>
            </a:pPr>
            <a:r>
              <a:rPr lang="pt-BR" sz="2400" dirty="0"/>
              <a:t>		</a:t>
            </a:r>
            <a:r>
              <a:rPr lang="pt-BR" sz="2400" dirty="0" err="1"/>
              <a:t>System.out.println</a:t>
            </a:r>
            <a:r>
              <a:rPr lang="pt-BR" sz="2400" dirty="0"/>
              <a:t>("Autor:" + </a:t>
            </a:r>
            <a:r>
              <a:rPr lang="pt-BR" sz="2400" dirty="0" err="1" smtClean="0"/>
              <a:t>livro.getAutor</a:t>
            </a:r>
            <a:r>
              <a:rPr lang="pt-BR" sz="2400" dirty="0"/>
              <a:t>());</a:t>
            </a:r>
          </a:p>
          <a:p>
            <a:pPr marL="0" indent="20638">
              <a:lnSpc>
                <a:spcPct val="90000"/>
              </a:lnSpc>
              <a:buNone/>
              <a:defRPr/>
            </a:pPr>
            <a:r>
              <a:rPr lang="pt-BR" sz="2400" dirty="0"/>
              <a:t>		</a:t>
            </a:r>
            <a:r>
              <a:rPr lang="pt-BR" sz="2400" dirty="0" err="1"/>
              <a:t>System.out.println</a:t>
            </a:r>
            <a:r>
              <a:rPr lang="pt-BR" sz="2400" dirty="0"/>
              <a:t>("ISBN:" + </a:t>
            </a:r>
            <a:r>
              <a:rPr lang="pt-BR" sz="2400" dirty="0" err="1"/>
              <a:t>livro.getISBN</a:t>
            </a:r>
            <a:r>
              <a:rPr lang="pt-BR" sz="2400" dirty="0"/>
              <a:t>());</a:t>
            </a:r>
          </a:p>
          <a:p>
            <a:pPr marL="0" indent="20638">
              <a:lnSpc>
                <a:spcPct val="90000"/>
              </a:lnSpc>
              <a:buNone/>
              <a:defRPr/>
            </a:pPr>
            <a:r>
              <a:rPr lang="pt-BR" sz="2400" dirty="0" smtClean="0"/>
              <a:t>	</a:t>
            </a:r>
            <a:r>
              <a:rPr lang="pt-BR" sz="2400" b="1" dirty="0" smtClean="0"/>
              <a:t>// instanciar um objeto </a:t>
            </a:r>
            <a:r>
              <a:rPr lang="pt-BR" sz="2400" b="1" dirty="0" err="1" smtClean="0"/>
              <a:t>CompactDisc</a:t>
            </a:r>
            <a:endParaRPr lang="pt-BR" sz="2400" b="1" dirty="0" smtClean="0"/>
          </a:p>
          <a:p>
            <a:pPr marL="0" indent="20638">
              <a:lnSpc>
                <a:spcPct val="90000"/>
              </a:lnSpc>
              <a:buNone/>
              <a:defRPr/>
            </a:pPr>
            <a:r>
              <a:rPr lang="pt-BR" sz="2400" dirty="0"/>
              <a:t>	</a:t>
            </a:r>
            <a:r>
              <a:rPr lang="pt-BR" sz="2400" dirty="0" smtClean="0"/>
              <a:t>}</a:t>
            </a:r>
            <a:r>
              <a:rPr lang="pt-BR" sz="2400" b="1" dirty="0" smtClean="0"/>
              <a:t> </a:t>
            </a:r>
          </a:p>
          <a:p>
            <a:pPr marL="0" indent="20638">
              <a:lnSpc>
                <a:spcPct val="90000"/>
              </a:lnSpc>
              <a:buNone/>
              <a:defRPr/>
            </a:pPr>
            <a:r>
              <a:rPr lang="pt-BR" sz="2400" dirty="0" smtClean="0"/>
              <a:t>}</a:t>
            </a:r>
            <a:endParaRPr lang="pt-BR" sz="2400" dirty="0"/>
          </a:p>
          <a:p>
            <a:pPr>
              <a:lnSpc>
                <a:spcPct val="90000"/>
              </a:lnSpc>
              <a:buNone/>
            </a:pPr>
            <a:endParaRPr lang="pt-BR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58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MODIFICADORES DE ACESSO</a:t>
            </a:r>
            <a:endParaRPr lang="en-US" sz="2800" b="1" dirty="0">
              <a:solidFill>
                <a:srgbClr val="FF000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Calibri" pitchFamily="34" charset="0"/>
              </a:rPr>
              <a:t>As linguagens OO disponibilizam formas de controlar o acesso aos membros - atributos e métodos - de uma classe. No mínimo, devemos poder fazer diferença entre o que é público e o que é privado</a:t>
            </a:r>
          </a:p>
          <a:p>
            <a:pPr marL="0" indent="0" algn="just">
              <a:buNone/>
            </a:pPr>
            <a:r>
              <a:rPr lang="pt-BR" sz="2000" dirty="0" smtClean="0">
                <a:latin typeface="Calibri" pitchFamily="34" charset="0"/>
              </a:rPr>
              <a:t>O </a:t>
            </a:r>
            <a:r>
              <a:rPr lang="pt-BR" sz="2000" dirty="0">
                <a:latin typeface="Calibri" pitchFamily="34" charset="0"/>
              </a:rPr>
              <a:t>Java disponibiliza três modificadores de acesso:</a:t>
            </a:r>
          </a:p>
          <a:p>
            <a:pPr marL="457200" lvl="1" indent="0" algn="just">
              <a:buNone/>
            </a:pP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private</a:t>
            </a:r>
            <a:endParaRPr lang="pt-BR" sz="11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</a:pPr>
            <a:r>
              <a:rPr lang="pt-BR" sz="1100" b="1" dirty="0" err="1">
                <a:latin typeface="Courier New" pitchFamily="49" charset="0"/>
                <a:cs typeface="Courier New" pitchFamily="49" charset="0"/>
              </a:rPr>
              <a:t>protected</a:t>
            </a:r>
            <a:endParaRPr lang="pt-BR" sz="11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</a:pPr>
            <a:r>
              <a:rPr lang="pt-BR" sz="1100" b="1" dirty="0" err="1">
                <a:latin typeface="Courier New" pitchFamily="49" charset="0"/>
                <a:cs typeface="Courier New" pitchFamily="49" charset="0"/>
              </a:rPr>
              <a:t>public</a:t>
            </a:r>
            <a:endParaRPr lang="pt-BR" sz="11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pt-BR" sz="2000" dirty="0" smtClean="0">
                <a:latin typeface="Calibri" pitchFamily="34" charset="0"/>
              </a:rPr>
              <a:t>Quando </a:t>
            </a:r>
            <a:r>
              <a:rPr lang="pt-BR" sz="2000" dirty="0">
                <a:latin typeface="Calibri" pitchFamily="34" charset="0"/>
              </a:rPr>
              <a:t>nenhum modificador é utilizado dizemos que o membro está com o nível de acesso </a:t>
            </a:r>
            <a:r>
              <a:rPr lang="pt-BR" sz="2000" i="1" dirty="0">
                <a:latin typeface="Calibri" pitchFamily="34" charset="0"/>
              </a:rPr>
              <a:t>default</a:t>
            </a:r>
            <a:r>
              <a:rPr lang="pt-BR" sz="2000" dirty="0">
                <a:latin typeface="Calibri" pitchFamily="34" charset="0"/>
              </a:rPr>
              <a:t> </a:t>
            </a:r>
            <a:r>
              <a:rPr lang="pt-BR" sz="2000" dirty="0" smtClean="0">
                <a:latin typeface="Calibri" pitchFamily="34" charset="0"/>
              </a:rPr>
              <a:t>– denominado como </a:t>
            </a:r>
            <a:r>
              <a:rPr lang="pt-BR" sz="2000" i="1" dirty="0" err="1" smtClean="0">
                <a:latin typeface="Calibri" pitchFamily="34" charset="0"/>
              </a:rPr>
              <a:t>package</a:t>
            </a:r>
            <a:r>
              <a:rPr lang="pt-BR" sz="2000" dirty="0" smtClean="0">
                <a:latin typeface="Calibri" pitchFamily="34" charset="0"/>
              </a:rPr>
              <a:t>.</a:t>
            </a:r>
            <a:endParaRPr lang="pt-BR" sz="2000" dirty="0">
              <a:latin typeface="Calibri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itchFamily="34" charset="0"/>
              </a:rPr>
              <a:t>Membros públicos podem ser acessados indiscriminadamente, enquanto os privados só podem ser acessados pela própria classe</a:t>
            </a:r>
          </a:p>
          <a:p>
            <a:pPr marL="0" indent="0" algn="just">
              <a:buNone/>
            </a:pPr>
            <a:endParaRPr lang="pt-BR" sz="2000" dirty="0"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itchFamily="34" charset="0"/>
              </a:rPr>
              <a:t>Por hora vamos focalizar nossa atenção em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>
                <a:latin typeface="Calibri" pitchFamily="34" charset="0"/>
              </a:rPr>
              <a:t> e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 smtClean="0">
                <a:latin typeface="Calibri" pitchFamily="34" charset="0"/>
              </a:rPr>
              <a:t>, </a:t>
            </a:r>
            <a:r>
              <a:rPr lang="pt-BR" sz="2000" dirty="0">
                <a:latin typeface="Calibri" pitchFamily="34" charset="0"/>
              </a:rPr>
              <a:t>pois para entender os níveis </a:t>
            </a:r>
            <a:r>
              <a:rPr lang="pt-BR" sz="2000" i="1" dirty="0">
                <a:latin typeface="Calibri" pitchFamily="34" charset="0"/>
              </a:rPr>
              <a:t>default</a:t>
            </a:r>
            <a:r>
              <a:rPr lang="pt-BR" sz="2000" dirty="0">
                <a:latin typeface="Calibri" pitchFamily="34" charset="0"/>
              </a:rPr>
              <a:t> e </a:t>
            </a:r>
            <a:r>
              <a:rPr lang="pt-BR" sz="11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2000" dirty="0">
                <a:latin typeface="Calibri" pitchFamily="34" charset="0"/>
              </a:rPr>
              <a:t> é preciso conhecer o conceito de pacotes </a:t>
            </a:r>
            <a:r>
              <a:rPr lang="pt-BR" sz="2000" i="1" dirty="0">
                <a:latin typeface="Calibri" pitchFamily="34" charset="0"/>
              </a:rPr>
              <a:t>(</a:t>
            </a:r>
            <a:r>
              <a:rPr lang="pt-BR" sz="2000" i="1" dirty="0" err="1">
                <a:latin typeface="Calibri" pitchFamily="34" charset="0"/>
              </a:rPr>
              <a:t>packages</a:t>
            </a:r>
            <a:r>
              <a:rPr lang="pt-BR" sz="2000" i="1" dirty="0">
                <a:latin typeface="Calibri" pitchFamily="34" charset="0"/>
              </a:rPr>
              <a:t>)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1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1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12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30654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MODIFICADORES DE ACESSO</a:t>
            </a:r>
            <a:endParaRPr lang="en-US" sz="2800" b="1" dirty="0">
              <a:solidFill>
                <a:srgbClr val="FF000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69401"/>
              </p:ext>
            </p:extLst>
          </p:nvPr>
        </p:nvGraphicFramePr>
        <p:xfrm>
          <a:off x="368094" y="1883684"/>
          <a:ext cx="8280400" cy="3754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0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282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71">
                <a:tc>
                  <a:txBody>
                    <a:bodyPr/>
                    <a:lstStyle/>
                    <a:p>
                      <a:pPr algn="just"/>
                      <a:r>
                        <a:rPr lang="pt-BR" sz="1800" dirty="0" smtClean="0"/>
                        <a:t>Símbolo</a:t>
                      </a:r>
                      <a:endParaRPr lang="pt-BR" sz="1800" dirty="0"/>
                    </a:p>
                  </a:txBody>
                  <a:tcPr marL="91434" marR="91434" marT="45724" marB="457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dirty="0" smtClean="0"/>
                        <a:t>Palavra</a:t>
                      </a:r>
                      <a:r>
                        <a:rPr lang="pt-BR" sz="1800" baseline="0" dirty="0" smtClean="0"/>
                        <a:t>-chave</a:t>
                      </a:r>
                      <a:endParaRPr lang="pt-BR" sz="1800" dirty="0"/>
                    </a:p>
                  </a:txBody>
                  <a:tcPr marL="91434" marR="91434" marT="45724" marB="457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marL="91434" marR="91434" marT="45724" marB="4572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77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pt-BR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4" marR="91434" marT="45724" marB="45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private</a:t>
                      </a:r>
                      <a:endParaRPr lang="pt-BR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4" marR="91434" marT="45724" marB="45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dirty="0" smtClean="0"/>
                        <a:t>Atributos e métodos são acessíveis somente nos métodos da própria classe. </a:t>
                      </a:r>
                    </a:p>
                    <a:p>
                      <a:pPr algn="just"/>
                      <a:r>
                        <a:rPr lang="pt-BR" sz="1800" dirty="0" smtClean="0"/>
                        <a:t>Este é o nível </a:t>
                      </a:r>
                      <a:r>
                        <a:rPr lang="pt-BR" sz="1800" u="sng" dirty="0" smtClean="0"/>
                        <a:t>mais rígido</a:t>
                      </a:r>
                      <a:r>
                        <a:rPr lang="pt-BR" sz="1800" dirty="0" smtClean="0"/>
                        <a:t> de encapsulamento.</a:t>
                      </a:r>
                      <a:endParaRPr lang="pt-BR" sz="1800" dirty="0"/>
                    </a:p>
                  </a:txBody>
                  <a:tcPr marL="91434" marR="91434" marT="45724" marB="4572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77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</a:p>
                  </a:txBody>
                  <a:tcPr marL="91434" marR="91434" marT="45724" marB="45724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4" marR="91434" marT="45724" marB="45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dirty="0" smtClean="0"/>
                        <a:t>Atributos e métodos são acessíveis somente nos métodos das classes que pertencem ao pacote em que foram criados.</a:t>
                      </a:r>
                      <a:endParaRPr lang="pt-BR" sz="1800" dirty="0"/>
                    </a:p>
                  </a:txBody>
                  <a:tcPr marL="91434" marR="91434" marT="45724" marB="4572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134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pt-BR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4" marR="91434" marT="45724" marB="45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protected</a:t>
                      </a:r>
                      <a:endParaRPr lang="pt-BR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4" marR="91434" marT="45724" marB="45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dirty="0" smtClean="0"/>
                        <a:t>Atributos e métodos são acessíveis nos métodos da própria classe e suas subclasses.</a:t>
                      </a:r>
                      <a:endParaRPr lang="pt-BR" sz="1800" dirty="0"/>
                    </a:p>
                  </a:txBody>
                  <a:tcPr marL="91434" marR="91434" marT="45724" marB="4572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14477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pt-BR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4" marR="91434" marT="45724" marB="45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endParaRPr lang="pt-BR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4" marR="91434" marT="45724" marB="45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dirty="0" smtClean="0"/>
                        <a:t>Atributos e métodos são acessíveis em todos os métodos de todas as classes. </a:t>
                      </a:r>
                    </a:p>
                    <a:p>
                      <a:pPr algn="just"/>
                      <a:r>
                        <a:rPr lang="pt-BR" sz="1800" dirty="0" smtClean="0"/>
                        <a:t>Este é o nível </a:t>
                      </a:r>
                      <a:r>
                        <a:rPr lang="pt-BR" sz="1800" u="sng" dirty="0" smtClean="0"/>
                        <a:t>menos rígido</a:t>
                      </a:r>
                      <a:r>
                        <a:rPr lang="pt-BR" sz="1800" dirty="0" smtClean="0"/>
                        <a:t> de encapsulamento.</a:t>
                      </a:r>
                    </a:p>
                  </a:txBody>
                  <a:tcPr marL="91434" marR="91434" marT="45724" marB="45724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7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MODIFICADORES DE ACESSO</a:t>
            </a:r>
            <a:endParaRPr lang="en-US" sz="2800" b="1" dirty="0">
              <a:solidFill>
                <a:srgbClr val="FF000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Autofit/>
          </a:bodyPr>
          <a:lstStyle/>
          <a:p>
            <a:pPr algn="just"/>
            <a:r>
              <a:rPr lang="pt-BR" sz="1800" dirty="0">
                <a:latin typeface="Calibri" pitchFamily="34" charset="0"/>
              </a:rPr>
              <a:t>Os modificadores de acesso podem ser representados no diagrama de classes através dos símbolos:</a:t>
            </a:r>
          </a:p>
          <a:p>
            <a:pPr marL="457200" lvl="1" indent="0" algn="just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 algn="just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~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i="1" dirty="0">
                <a:cs typeface="Courier New" pitchFamily="49" charset="0"/>
              </a:rPr>
              <a:t>default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 algn="just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#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 algn="just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+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/>
            <a:endParaRPr lang="pt-BR" sz="1800" dirty="0">
              <a:latin typeface="Calibri" pitchFamily="34" charset="0"/>
            </a:endParaRPr>
          </a:p>
          <a:p>
            <a:pPr algn="just"/>
            <a:r>
              <a:rPr lang="pt-BR" sz="1800" dirty="0">
                <a:latin typeface="Calibri" pitchFamily="34" charset="0"/>
              </a:rPr>
              <a:t>Exemplo: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1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1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9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1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67" y="3363197"/>
            <a:ext cx="3240088" cy="29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47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1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) 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Utilizando seus conhecimentos sobre modelagem de classes e herança, analise as classes exibidas abaixo e em seguida implemente uma nova hierarquia de classes de forma que o conceito de herança seja aplicado e evite as duplicações 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expostas.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1600" i="1" dirty="0" smtClean="0">
                <a:solidFill>
                  <a:srgbClr val="000000"/>
                </a:solidFill>
                <a:cs typeface="Courier New" pitchFamily="49" charset="0"/>
              </a:rPr>
              <a:t>Nota</a:t>
            </a:r>
            <a:r>
              <a:rPr lang="pt-BR" sz="1600" i="1" dirty="0">
                <a:solidFill>
                  <a:srgbClr val="000000"/>
                </a:solidFill>
                <a:cs typeface="Courier New" pitchFamily="49" charset="0"/>
              </a:rPr>
              <a:t>: 1) Não é preciso desenhar um novo diagrama, apenas implemente a nova hierarquia de classes. 2) Os atributos devem estar encapsulados (métodos </a:t>
            </a:r>
            <a:r>
              <a:rPr lang="pt-BR" sz="1600" i="1" dirty="0" err="1">
                <a:solidFill>
                  <a:srgbClr val="000000"/>
                </a:solidFill>
                <a:cs typeface="Courier New" pitchFamily="49" charset="0"/>
              </a:rPr>
              <a:t>get</a:t>
            </a:r>
            <a:r>
              <a:rPr lang="pt-BR" sz="1600" i="1" dirty="0">
                <a:solidFill>
                  <a:srgbClr val="000000"/>
                </a:solidFill>
                <a:cs typeface="Courier New" pitchFamily="49" charset="0"/>
              </a:rPr>
              <a:t> e set).</a:t>
            </a:r>
          </a:p>
          <a:p>
            <a:pPr marL="4763" indent="-4763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 smtClean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44645"/>
            <a:ext cx="6424761" cy="357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bg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74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2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) Implemente o diagrama de classes abaixo:</a:t>
            </a:r>
            <a:endParaRPr lang="pt-BR" sz="24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524" y="1820837"/>
            <a:ext cx="6470516" cy="473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80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3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) Implemente o diagrama de classes abaixo:</a:t>
            </a:r>
            <a:endParaRPr lang="pt-BR" sz="24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59" y="1842603"/>
            <a:ext cx="6875282" cy="47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32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4</a:t>
            </a: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) Monte um projeto chamado “Heranca5” e adicione os pacotes “br.com.fiap.beans” e “br.com.fiap.teste”, para o beans siga um dos seguintes caminhos: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Monte uma </a:t>
            </a:r>
            <a:r>
              <a:rPr lang="pt-BR" sz="2400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super</a:t>
            </a: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classe “Esporte” e acrescente através de pesquisa 2 atributos comuns à quaisquer esporte. Acrescente 3 subclasses para a </a:t>
            </a:r>
            <a:r>
              <a:rPr lang="pt-BR" sz="2400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super</a:t>
            </a: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classe criada, e acrescente em cada uma 2 atributos específicos de cada esporte. 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OU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Monte uma </a:t>
            </a:r>
            <a:r>
              <a:rPr lang="pt-BR" sz="2400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super</a:t>
            </a:r>
            <a:r>
              <a:rPr lang="pt-BR" sz="2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classe </a:t>
            </a: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“</a:t>
            </a:r>
            <a:r>
              <a:rPr lang="pt-BR" sz="2400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InstrumentoMusical</a:t>
            </a: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” </a:t>
            </a:r>
            <a:r>
              <a:rPr lang="pt-BR" sz="2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e acrescente através de pesquisa 2 atributos comuns à quaisquer </a:t>
            </a: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instrumento musical. </a:t>
            </a:r>
            <a:r>
              <a:rPr lang="pt-BR" sz="2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Acrescente 3 </a:t>
            </a: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subclasses (instrumentos musicais) </a:t>
            </a:r>
            <a:r>
              <a:rPr lang="pt-BR" sz="2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para a </a:t>
            </a: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classe </a:t>
            </a:r>
            <a:r>
              <a:rPr lang="pt-BR" sz="2400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InstrumentoMusical</a:t>
            </a: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, </a:t>
            </a:r>
            <a:r>
              <a:rPr lang="pt-BR" sz="2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e acrescente em cada uma 2 atributos </a:t>
            </a: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específicos</a:t>
            </a:r>
            <a:r>
              <a:rPr lang="pt-BR" sz="2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de cada instrumento.</a:t>
            </a:r>
            <a:endParaRPr lang="pt-BR" sz="2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pt-BR" sz="2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1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/>
              <a:defRPr/>
            </a:pPr>
            <a:endParaRPr lang="pt-BR" sz="20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4763" indent="-4763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0486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4</a:t>
            </a: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.1) Acrescente um método chamado “exibirTudo()” nas subclasses e na superclasse que deverá retornar uma String</a:t>
            </a:r>
            <a:r>
              <a:rPr lang="pt-BR" sz="2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com o conteúdo de todos os atributos relacionados. Esta </a:t>
            </a:r>
            <a:r>
              <a:rPr lang="pt-BR" sz="2400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String</a:t>
            </a: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deverá estar em letras maiúsculas.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400" dirty="0" smtClean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4</a:t>
            </a: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.2) Acrescente na superclasse um atributo de referência, montando a classe para o mesmo.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4</a:t>
            </a: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.3) Crie uma classe de Teste, instanciando um dos objetos da subclasse e preencha todos os atributos, exibindo-os no final através do método “exibirTudo()”.</a:t>
            </a:r>
            <a:endParaRPr lang="pt-BR" sz="2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pt-BR" sz="2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1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/>
              <a:defRPr/>
            </a:pPr>
            <a:endParaRPr lang="pt-BR" sz="20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4763" indent="-4763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8209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Herança</a:t>
            </a:r>
          </a:p>
          <a:p>
            <a:endParaRPr lang="pt-BR" dirty="0"/>
          </a:p>
          <a:p>
            <a:r>
              <a:rPr lang="pt-BR" dirty="0" smtClean="0"/>
              <a:t>Modificadores de Acesso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Descansos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64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5</a:t>
            </a: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) </a:t>
            </a:r>
            <a:r>
              <a:rPr lang="pt-BR" sz="2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Crie um projeto chamado “VendaDePassagens”, com as classes Beans para: Passageiro, Vôo, Escala e Passagem. 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Utilize o seu conhecimento baseado no senso comum, e abstraia os atributos e se fizer necessário acrescente também mais classes. Tente acrescentar um caso de herança.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Crie </a:t>
            </a:r>
            <a:r>
              <a:rPr lang="pt-BR" sz="2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a classe de teste e instancie uma passagem preenchendo os atributos em tempo de execução. O que for do tipo Data, defina a princípio como </a:t>
            </a:r>
            <a:r>
              <a:rPr lang="pt-BR" sz="2400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String</a:t>
            </a:r>
            <a:r>
              <a:rPr lang="pt-BR" sz="2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1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/>
              <a:defRPr/>
            </a:pPr>
            <a:endParaRPr lang="pt-BR" sz="20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4763" indent="-4763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6740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2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59" y="1485945"/>
            <a:ext cx="46474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Modificador </a:t>
            </a:r>
            <a:r>
              <a:rPr lang="pt-BR" sz="1400" dirty="0"/>
              <a:t>de Acesso</a:t>
            </a:r>
          </a:p>
          <a:p>
            <a:pPr lvl="1" algn="just"/>
            <a:r>
              <a:rPr lang="pt-BR" sz="1400" dirty="0"/>
              <a:t>http://docs.oracle.com/javase/tutorial/java/javaOO/accesscontrol.html</a:t>
            </a:r>
          </a:p>
          <a:p>
            <a:pPr lvl="1" algn="just"/>
            <a:r>
              <a:rPr lang="pt-BR" sz="1400" dirty="0"/>
              <a:t>http://www.uni-bonn.de/~manfear/javaprotection.php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Herança</a:t>
            </a:r>
          </a:p>
          <a:p>
            <a:pPr lvl="1" algn="just"/>
            <a:r>
              <a:rPr lang="pt-BR" sz="1400" dirty="0"/>
              <a:t>http://docs.oracle.com/javase/tutorial/java/IandI/subclasses.html</a:t>
            </a:r>
          </a:p>
          <a:p>
            <a:pPr lvl="1" algn="just"/>
            <a:endParaRPr lang="pt-BR" sz="1400" dirty="0"/>
          </a:p>
          <a:p>
            <a:pPr algn="just"/>
            <a:r>
              <a:rPr lang="pt-BR" sz="1400" dirty="0"/>
              <a:t>Java: Como Programar, 8º Edição</a:t>
            </a:r>
          </a:p>
          <a:p>
            <a:pPr lvl="1" algn="just"/>
            <a:r>
              <a:rPr lang="pt-BR" sz="1400" dirty="0"/>
              <a:t>Capítulo 9 – Programação Orientada a Objetos: </a:t>
            </a:r>
            <a:r>
              <a:rPr lang="pt-BR" sz="1400" dirty="0" smtClean="0"/>
              <a:t>Herança</a:t>
            </a:r>
            <a:endParaRPr lang="pt-BR" sz="1400" dirty="0"/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2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</a:t>
            </a:r>
            <a:r>
              <a:rPr kumimoji="1" lang="en-US" sz="2000">
                <a:solidFill>
                  <a:schemeClr val="bg1"/>
                </a:solidFill>
                <a:latin typeface="Gotham-Bold"/>
                <a:cs typeface="Gotham-Bold"/>
              </a:rPr>
              <a:t>© </a:t>
            </a:r>
            <a:r>
              <a:rPr kumimoji="1" lang="en-US" sz="2000" smtClean="0">
                <a:solidFill>
                  <a:schemeClr val="bg1"/>
                </a:solidFill>
                <a:latin typeface="Gotham-Bold"/>
                <a:cs typeface="Gotham-Bold"/>
              </a:rPr>
              <a:t>2018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1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HERANÇA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1600" dirty="0">
                <a:latin typeface="Calibri" pitchFamily="34" charset="0"/>
              </a:rPr>
              <a:t>Herança é um dos mecanismos fundamentais para as linguagens que suportam o paradigma </a:t>
            </a:r>
            <a:r>
              <a:rPr lang="pt-BR" sz="1600" dirty="0" smtClean="0">
                <a:latin typeface="Calibri" pitchFamily="34" charset="0"/>
              </a:rPr>
              <a:t>OO.</a:t>
            </a:r>
            <a:endParaRPr lang="pt-BR" sz="1600" dirty="0">
              <a:latin typeface="Calibri" pitchFamily="34" charset="0"/>
            </a:endParaRPr>
          </a:p>
          <a:p>
            <a:pPr marL="0" indent="0" algn="just">
              <a:buNone/>
            </a:pPr>
            <a:endParaRPr lang="pt-BR" sz="1600" dirty="0"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Calibri" pitchFamily="34" charset="0"/>
              </a:rPr>
              <a:t>Este mecanismo possibilita a criação de novas classes a partir de uma já </a:t>
            </a:r>
            <a:r>
              <a:rPr lang="pt-BR" sz="1600" dirty="0" smtClean="0">
                <a:latin typeface="Calibri" pitchFamily="34" charset="0"/>
              </a:rPr>
              <a:t>existente.</a:t>
            </a:r>
            <a:endParaRPr lang="pt-BR" sz="1600" dirty="0">
              <a:latin typeface="Calibri" pitchFamily="34" charset="0"/>
            </a:endParaRPr>
          </a:p>
          <a:p>
            <a:pPr marL="0" indent="0" algn="just">
              <a:buNone/>
            </a:pPr>
            <a:endParaRPr lang="pt-BR" sz="1600" dirty="0"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Calibri" pitchFamily="34" charset="0"/>
              </a:rPr>
              <a:t>A herança é utilizada como forma de reutilizar os atributos e métodos de classes já definidas, permitindo assim derivar uma nova classe mais especializada a partir de outra classe mais genérica existente</a:t>
            </a:r>
          </a:p>
          <a:p>
            <a:pPr marL="0" indent="0" algn="just">
              <a:buNone/>
            </a:pPr>
            <a:endParaRPr lang="pt-BR" sz="1600" dirty="0"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Calibri" pitchFamily="34" charset="0"/>
              </a:rPr>
              <a:t>Aplicar herança sempre envolve basicamente dois elementos: uma superclasse (classe pai) e uma subclasse (classe filha)</a:t>
            </a:r>
          </a:p>
          <a:p>
            <a:pPr marL="0" indent="0" algn="just">
              <a:buNone/>
            </a:pPr>
            <a:endParaRPr lang="pt-BR" sz="1600" dirty="0"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pt-BR" sz="1600" u="sng" dirty="0">
                <a:latin typeface="Calibri" pitchFamily="34" charset="0"/>
              </a:rPr>
              <a:t>Superclasse</a:t>
            </a:r>
            <a:r>
              <a:rPr lang="pt-BR" sz="1600" dirty="0">
                <a:latin typeface="Calibri" pitchFamily="34" charset="0"/>
              </a:rPr>
              <a:t> é também conhecida como classe ancestral ou classe pai. Apresenta as características genéricas de um conjunto de objetos</a:t>
            </a:r>
          </a:p>
          <a:p>
            <a:pPr marL="0" indent="0" algn="just">
              <a:buNone/>
            </a:pPr>
            <a:endParaRPr lang="pt-BR" sz="1600" dirty="0"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pt-BR" sz="1600" u="sng" dirty="0">
                <a:latin typeface="Calibri" pitchFamily="34" charset="0"/>
              </a:rPr>
              <a:t>Subclasse</a:t>
            </a:r>
            <a:r>
              <a:rPr lang="pt-BR" sz="1600" dirty="0">
                <a:latin typeface="Calibri" pitchFamily="34" charset="0"/>
              </a:rPr>
              <a:t> é também conhecida como classe descendente ou classe filha. Elas estende a superclasse para incluir suas características</a:t>
            </a:r>
          </a:p>
          <a:p>
            <a:pPr marL="57150" indent="0" algn="just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HERANÇA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>
                <a:latin typeface="Calibri" pitchFamily="34" charset="0"/>
              </a:rPr>
              <a:t>A  subclasse:</a:t>
            </a:r>
          </a:p>
          <a:p>
            <a:pPr lvl="1" algn="just"/>
            <a:r>
              <a:rPr lang="pt-BR" dirty="0">
                <a:latin typeface="Calibri" pitchFamily="34" charset="0"/>
              </a:rPr>
              <a:t>Herda os atributos </a:t>
            </a:r>
            <a:r>
              <a:rPr lang="pt-BR" dirty="0" smtClean="0">
                <a:latin typeface="Calibri" pitchFamily="34" charset="0"/>
              </a:rPr>
              <a:t>(dependendo do modificador);</a:t>
            </a:r>
            <a:endParaRPr lang="pt-BR" dirty="0">
              <a:latin typeface="Calibri" pitchFamily="34" charset="0"/>
            </a:endParaRPr>
          </a:p>
          <a:p>
            <a:pPr lvl="1" algn="just"/>
            <a:r>
              <a:rPr lang="pt-BR" dirty="0">
                <a:latin typeface="Calibri" pitchFamily="34" charset="0"/>
              </a:rPr>
              <a:t>Permite adicionar novos atributos (que será visível somente na subclasse</a:t>
            </a:r>
            <a:r>
              <a:rPr lang="pt-BR" dirty="0" smtClean="0">
                <a:latin typeface="Calibri" pitchFamily="34" charset="0"/>
              </a:rPr>
              <a:t>);</a:t>
            </a:r>
            <a:endParaRPr lang="pt-BR" dirty="0">
              <a:latin typeface="Calibri" pitchFamily="34" charset="0"/>
            </a:endParaRPr>
          </a:p>
          <a:p>
            <a:pPr lvl="1" algn="just"/>
            <a:r>
              <a:rPr lang="pt-BR" dirty="0">
                <a:latin typeface="Calibri" pitchFamily="34" charset="0"/>
              </a:rPr>
              <a:t>Em relação aos métodos, a subclasse poderá utilizá-los/herdá-los (superclasse), bem como criar novos métodos e </a:t>
            </a:r>
            <a:r>
              <a:rPr lang="pt-BR" dirty="0" smtClean="0">
                <a:latin typeface="Calibri" pitchFamily="34" charset="0"/>
              </a:rPr>
              <a:t>alterá-los;</a:t>
            </a:r>
            <a:endParaRPr lang="pt-BR" dirty="0">
              <a:latin typeface="Calibri" pitchFamily="34" charset="0"/>
            </a:endParaRPr>
          </a:p>
          <a:p>
            <a:pPr lvl="1" algn="just"/>
            <a:r>
              <a:rPr lang="pt-BR" dirty="0">
                <a:latin typeface="Calibri" pitchFamily="34" charset="0"/>
              </a:rPr>
              <a:t>Métodos construtores não são herdados (porém podemos chamá-los dentro do construtor da subclasse</a:t>
            </a:r>
            <a:r>
              <a:rPr lang="pt-BR" dirty="0" smtClean="0">
                <a:latin typeface="Calibri" pitchFamily="34" charset="0"/>
              </a:rPr>
              <a:t>).</a:t>
            </a:r>
            <a:endParaRPr lang="pt-BR" dirty="0">
              <a:latin typeface="Calibri" pitchFamily="34" charset="0"/>
            </a:endParaRPr>
          </a:p>
          <a:p>
            <a:pPr marL="57150" indent="0" algn="just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HERANÇA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8" name="Imagem 717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6525" y="4113055"/>
            <a:ext cx="1104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717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83088" y="5778343"/>
            <a:ext cx="11430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m 717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75038" y="5757705"/>
            <a:ext cx="5715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m 717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3388" y="3333593"/>
            <a:ext cx="8667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m 7176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82725" y="4044793"/>
            <a:ext cx="1143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m 7177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8900" y="4867118"/>
            <a:ext cx="6858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Imagem 7178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699125" y="5036980"/>
            <a:ext cx="657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Imagem 7171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565234" y="3457418"/>
            <a:ext cx="1143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tângulo 20"/>
          <p:cNvSpPr/>
          <p:nvPr/>
        </p:nvSpPr>
        <p:spPr bwMode="auto">
          <a:xfrm>
            <a:off x="2935704" y="977743"/>
            <a:ext cx="305593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b="1" dirty="0">
                <a:solidFill>
                  <a:schemeClr val="tx1"/>
                </a:solidFill>
              </a:rPr>
              <a:t>Animal</a:t>
            </a:r>
          </a:p>
        </p:txBody>
      </p:sp>
      <p:grpSp>
        <p:nvGrpSpPr>
          <p:cNvPr id="22" name="Grupo 21"/>
          <p:cNvGrpSpPr>
            <a:grpSpLocks/>
          </p:cNvGrpSpPr>
          <p:nvPr/>
        </p:nvGrpSpPr>
        <p:grpSpPr bwMode="auto">
          <a:xfrm>
            <a:off x="755650" y="1617505"/>
            <a:ext cx="7367588" cy="4046538"/>
            <a:chOff x="755576" y="1470025"/>
            <a:chExt cx="7367662" cy="4046538"/>
          </a:xfrm>
          <a:solidFill>
            <a:schemeClr val="tx1"/>
          </a:solidFill>
        </p:grpSpPr>
        <p:cxnSp>
          <p:nvCxnSpPr>
            <p:cNvPr id="23" name="Conector reto 109"/>
            <p:cNvCxnSpPr>
              <a:cxnSpLocks noChangeShapeType="1"/>
            </p:cNvCxnSpPr>
            <p:nvPr/>
          </p:nvCxnSpPr>
          <p:spPr bwMode="auto">
            <a:xfrm>
              <a:off x="8112298" y="2724150"/>
              <a:ext cx="0" cy="441325"/>
            </a:xfrm>
            <a:prstGeom prst="line">
              <a:avLst/>
            </a:prstGeom>
            <a:grp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grpSp>
          <p:nvGrpSpPr>
            <p:cNvPr id="25" name="Grupo 3"/>
            <p:cNvGrpSpPr>
              <a:grpSpLocks/>
            </p:cNvGrpSpPr>
            <p:nvPr/>
          </p:nvGrpSpPr>
          <p:grpSpPr bwMode="auto">
            <a:xfrm>
              <a:off x="755576" y="1470025"/>
              <a:ext cx="7367662" cy="4046538"/>
              <a:chOff x="755576" y="1470025"/>
              <a:chExt cx="7367662" cy="4046538"/>
            </a:xfrm>
            <a:grpFill/>
          </p:grpSpPr>
          <p:grpSp>
            <p:nvGrpSpPr>
              <p:cNvPr id="26" name="Grupo 7183"/>
              <p:cNvGrpSpPr>
                <a:grpSpLocks/>
              </p:cNvGrpSpPr>
              <p:nvPr/>
            </p:nvGrpSpPr>
            <p:grpSpPr bwMode="auto">
              <a:xfrm>
                <a:off x="4264025" y="1470025"/>
                <a:ext cx="400050" cy="1274763"/>
                <a:chOff x="4264609" y="1469343"/>
                <a:chExt cx="398758" cy="1276053"/>
              </a:xfrm>
              <a:grpFill/>
            </p:grpSpPr>
            <p:sp>
              <p:nvSpPr>
                <p:cNvPr id="35" name="Triângulo isósceles 73"/>
                <p:cNvSpPr>
                  <a:spLocks noChangeArrowheads="1"/>
                </p:cNvSpPr>
                <p:nvPr/>
              </p:nvSpPr>
              <p:spPr bwMode="auto">
                <a:xfrm>
                  <a:off x="4264609" y="1469343"/>
                  <a:ext cx="398758" cy="376079"/>
                </a:xfrm>
                <a:prstGeom prst="triangle">
                  <a:avLst>
                    <a:gd name="adj" fmla="val 50000"/>
                  </a:avLst>
                </a:prstGeom>
                <a:grpFill/>
                <a:ln w="38100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bIns="0"/>
                <a:lstStyle/>
                <a:p>
                  <a:pPr eaLnBrk="0" hangingPunct="0"/>
                  <a:endParaRPr lang="pt-BR" b="1" i="1" u="sng">
                    <a:latin typeface="Square721 BT"/>
                  </a:endParaRPr>
                </a:p>
              </p:txBody>
            </p:sp>
            <p:cxnSp>
              <p:nvCxnSpPr>
                <p:cNvPr id="36" name="Conector reto 74"/>
                <p:cNvCxnSpPr>
                  <a:cxnSpLocks noChangeShapeType="1"/>
                </p:cNvCxnSpPr>
                <p:nvPr/>
              </p:nvCxnSpPr>
              <p:spPr bwMode="auto">
                <a:xfrm>
                  <a:off x="4457576" y="1844824"/>
                  <a:ext cx="0" cy="900572"/>
                </a:xfrm>
                <a:prstGeom prst="line">
                  <a:avLst/>
                </a:prstGeom>
                <a:grpFill/>
                <a:ln w="38100" algn="ctr">
                  <a:solidFill>
                    <a:schemeClr val="bg2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27" name="Conector reto 95"/>
              <p:cNvCxnSpPr>
                <a:cxnSpLocks noChangeShapeType="1"/>
              </p:cNvCxnSpPr>
              <p:nvPr/>
            </p:nvCxnSpPr>
            <p:spPr bwMode="auto">
              <a:xfrm>
                <a:off x="767406" y="2721769"/>
                <a:ext cx="0" cy="396875"/>
              </a:xfrm>
              <a:prstGeom prst="line">
                <a:avLst/>
              </a:prstGeom>
              <a:grp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28" name="Conector reto 97"/>
              <p:cNvCxnSpPr>
                <a:cxnSpLocks noChangeShapeType="1"/>
              </p:cNvCxnSpPr>
              <p:nvPr/>
            </p:nvCxnSpPr>
            <p:spPr bwMode="auto">
              <a:xfrm>
                <a:off x="2027238" y="2740025"/>
                <a:ext cx="0" cy="1100138"/>
              </a:xfrm>
              <a:prstGeom prst="line">
                <a:avLst/>
              </a:prstGeom>
              <a:grp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29" name="Conector reto 99"/>
              <p:cNvCxnSpPr>
                <a:cxnSpLocks noChangeShapeType="1"/>
              </p:cNvCxnSpPr>
              <p:nvPr/>
            </p:nvCxnSpPr>
            <p:spPr bwMode="auto">
              <a:xfrm>
                <a:off x="2971800" y="2740025"/>
                <a:ext cx="0" cy="1812925"/>
              </a:xfrm>
              <a:prstGeom prst="line">
                <a:avLst/>
              </a:prstGeom>
              <a:grp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30" name="Conector reto 101"/>
              <p:cNvCxnSpPr>
                <a:cxnSpLocks noChangeShapeType="1"/>
              </p:cNvCxnSpPr>
              <p:nvPr/>
            </p:nvCxnSpPr>
            <p:spPr bwMode="auto">
              <a:xfrm>
                <a:off x="3732213" y="2744788"/>
                <a:ext cx="0" cy="2771775"/>
              </a:xfrm>
              <a:prstGeom prst="line">
                <a:avLst/>
              </a:prstGeom>
              <a:grp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31" name="Conector reto 103"/>
              <p:cNvCxnSpPr>
                <a:cxnSpLocks noChangeShapeType="1"/>
              </p:cNvCxnSpPr>
              <p:nvPr/>
            </p:nvCxnSpPr>
            <p:spPr bwMode="auto">
              <a:xfrm>
                <a:off x="4943475" y="2740025"/>
                <a:ext cx="0" cy="2771775"/>
              </a:xfrm>
              <a:prstGeom prst="line">
                <a:avLst/>
              </a:prstGeom>
              <a:grp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32" name="Conector reto 104"/>
              <p:cNvCxnSpPr>
                <a:cxnSpLocks noChangeShapeType="1"/>
              </p:cNvCxnSpPr>
              <p:nvPr/>
            </p:nvCxnSpPr>
            <p:spPr bwMode="auto">
              <a:xfrm>
                <a:off x="6027738" y="2744788"/>
                <a:ext cx="0" cy="2052637"/>
              </a:xfrm>
              <a:prstGeom prst="line">
                <a:avLst/>
              </a:prstGeom>
              <a:grp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33" name="Conector reto 107"/>
              <p:cNvCxnSpPr>
                <a:cxnSpLocks noChangeShapeType="1"/>
              </p:cNvCxnSpPr>
              <p:nvPr/>
            </p:nvCxnSpPr>
            <p:spPr bwMode="auto">
              <a:xfrm>
                <a:off x="7038975" y="2744788"/>
                <a:ext cx="0" cy="1116012"/>
              </a:xfrm>
              <a:prstGeom prst="line">
                <a:avLst/>
              </a:prstGeom>
              <a:grp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34" name="Conector reto 49"/>
              <p:cNvCxnSpPr>
                <a:cxnSpLocks noChangeShapeType="1"/>
              </p:cNvCxnSpPr>
              <p:nvPr/>
            </p:nvCxnSpPr>
            <p:spPr bwMode="auto">
              <a:xfrm>
                <a:off x="755576" y="2740025"/>
                <a:ext cx="7367662" cy="0"/>
              </a:xfrm>
              <a:prstGeom prst="line">
                <a:avLst/>
              </a:prstGeom>
              <a:grp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76226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HERANÇA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37" name="Imagem 717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7263" y="5753500"/>
            <a:ext cx="1143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Imagem 717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95513" y="5332813"/>
            <a:ext cx="1104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Imagem 717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81325" y="5753500"/>
            <a:ext cx="657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Imagem 717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9275" y="4920063"/>
            <a:ext cx="11430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Imagem 717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42200" y="4950225"/>
            <a:ext cx="5715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tângulo 41"/>
          <p:cNvSpPr/>
          <p:nvPr/>
        </p:nvSpPr>
        <p:spPr bwMode="auto">
          <a:xfrm>
            <a:off x="2963863" y="1276750"/>
            <a:ext cx="3055937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b="1" dirty="0">
                <a:solidFill>
                  <a:schemeClr val="tx1"/>
                </a:solidFill>
              </a:rPr>
              <a:t>Animal</a:t>
            </a:r>
          </a:p>
        </p:txBody>
      </p:sp>
      <p:pic>
        <p:nvPicPr>
          <p:cNvPr id="43" name="Imagem 7177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467225" y="5612213"/>
            <a:ext cx="6858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Imagem 7176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89525" y="5450288"/>
            <a:ext cx="1143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Imagem 7175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226175" y="5648725"/>
            <a:ext cx="8667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tângulo 45"/>
          <p:cNvSpPr/>
          <p:nvPr/>
        </p:nvSpPr>
        <p:spPr bwMode="auto">
          <a:xfrm>
            <a:off x="3440113" y="3534175"/>
            <a:ext cx="2035175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b="1" dirty="0">
                <a:solidFill>
                  <a:schemeClr val="tx1"/>
                </a:solidFill>
              </a:rPr>
              <a:t>Mamífero</a:t>
            </a:r>
          </a:p>
        </p:txBody>
      </p:sp>
      <p:grpSp>
        <p:nvGrpSpPr>
          <p:cNvPr id="47" name="Grupo 50"/>
          <p:cNvGrpSpPr>
            <a:grpSpLocks/>
          </p:cNvGrpSpPr>
          <p:nvPr/>
        </p:nvGrpSpPr>
        <p:grpSpPr bwMode="auto">
          <a:xfrm>
            <a:off x="7543800" y="4145363"/>
            <a:ext cx="398463" cy="731837"/>
            <a:chOff x="4264609" y="1469343"/>
            <a:chExt cx="398758" cy="1291944"/>
          </a:xfrm>
        </p:grpSpPr>
        <p:sp>
          <p:nvSpPr>
            <p:cNvPr id="48" name="Triângulo isósceles 51"/>
            <p:cNvSpPr>
              <a:spLocks noChangeArrowheads="1"/>
            </p:cNvSpPr>
            <p:nvPr/>
          </p:nvSpPr>
          <p:spPr bwMode="auto">
            <a:xfrm>
              <a:off x="4264609" y="1469343"/>
              <a:ext cx="398758" cy="37607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bIns="0"/>
            <a:lstStyle/>
            <a:p>
              <a:pPr eaLnBrk="0" hangingPunct="0"/>
              <a:endParaRPr lang="pt-BR" b="1" i="1" u="sng">
                <a:latin typeface="Square721 BT"/>
              </a:endParaRPr>
            </a:p>
          </p:txBody>
        </p:sp>
        <p:cxnSp>
          <p:nvCxnSpPr>
            <p:cNvPr id="49" name="Conector reto 52"/>
            <p:cNvCxnSpPr>
              <a:cxnSpLocks noChangeShapeType="1"/>
            </p:cNvCxnSpPr>
            <p:nvPr/>
          </p:nvCxnSpPr>
          <p:spPr bwMode="auto">
            <a:xfrm>
              <a:off x="4457576" y="1844824"/>
              <a:ext cx="0" cy="916463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</p:grpSp>
      <p:grpSp>
        <p:nvGrpSpPr>
          <p:cNvPr id="50" name="Grupo 53"/>
          <p:cNvGrpSpPr>
            <a:grpSpLocks/>
          </p:cNvGrpSpPr>
          <p:nvPr/>
        </p:nvGrpSpPr>
        <p:grpSpPr bwMode="auto">
          <a:xfrm>
            <a:off x="915988" y="4158063"/>
            <a:ext cx="398462" cy="731837"/>
            <a:chOff x="4264609" y="1469343"/>
            <a:chExt cx="398758" cy="1291944"/>
          </a:xfrm>
        </p:grpSpPr>
        <p:sp>
          <p:nvSpPr>
            <p:cNvPr id="51" name="Triângulo isósceles 54"/>
            <p:cNvSpPr>
              <a:spLocks noChangeArrowheads="1"/>
            </p:cNvSpPr>
            <p:nvPr/>
          </p:nvSpPr>
          <p:spPr bwMode="auto">
            <a:xfrm>
              <a:off x="4264609" y="1469343"/>
              <a:ext cx="398758" cy="37607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bIns="0"/>
            <a:lstStyle/>
            <a:p>
              <a:pPr eaLnBrk="0" hangingPunct="0"/>
              <a:endParaRPr lang="pt-BR" b="1" i="1" u="sng">
                <a:latin typeface="Square721 BT"/>
              </a:endParaRPr>
            </a:p>
          </p:txBody>
        </p:sp>
        <p:cxnSp>
          <p:nvCxnSpPr>
            <p:cNvPr id="52" name="Conector reto 55"/>
            <p:cNvCxnSpPr>
              <a:cxnSpLocks noChangeShapeType="1"/>
            </p:cNvCxnSpPr>
            <p:nvPr/>
          </p:nvCxnSpPr>
          <p:spPr bwMode="auto">
            <a:xfrm>
              <a:off x="4457576" y="1844824"/>
              <a:ext cx="0" cy="916463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</p:grpSp>
      <p:grpSp>
        <p:nvGrpSpPr>
          <p:cNvPr id="53" name="Grupo 52"/>
          <p:cNvGrpSpPr>
            <a:grpSpLocks/>
          </p:cNvGrpSpPr>
          <p:nvPr/>
        </p:nvGrpSpPr>
        <p:grpSpPr bwMode="auto">
          <a:xfrm>
            <a:off x="2700884" y="4085038"/>
            <a:ext cx="3882479" cy="1527175"/>
            <a:chOff x="2700338" y="3716338"/>
            <a:chExt cx="3883025" cy="1527175"/>
          </a:xfrm>
        </p:grpSpPr>
        <p:cxnSp>
          <p:nvCxnSpPr>
            <p:cNvPr id="54" name="Conector reto 34"/>
            <p:cNvCxnSpPr>
              <a:cxnSpLocks noChangeShapeType="1"/>
            </p:cNvCxnSpPr>
            <p:nvPr/>
          </p:nvCxnSpPr>
          <p:spPr bwMode="auto">
            <a:xfrm>
              <a:off x="2700338" y="4292600"/>
              <a:ext cx="3883025" cy="0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55" name="Conector reto 36"/>
            <p:cNvCxnSpPr>
              <a:cxnSpLocks noChangeShapeType="1"/>
            </p:cNvCxnSpPr>
            <p:nvPr/>
          </p:nvCxnSpPr>
          <p:spPr bwMode="auto">
            <a:xfrm>
              <a:off x="2706143" y="4273846"/>
              <a:ext cx="546" cy="667322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56" name="Conector reto 39"/>
            <p:cNvCxnSpPr>
              <a:cxnSpLocks noChangeShapeType="1"/>
            </p:cNvCxnSpPr>
            <p:nvPr/>
          </p:nvCxnSpPr>
          <p:spPr bwMode="auto">
            <a:xfrm>
              <a:off x="3276600" y="4305300"/>
              <a:ext cx="0" cy="938213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57" name="Conector reto 41"/>
            <p:cNvCxnSpPr>
              <a:cxnSpLocks noChangeShapeType="1"/>
            </p:cNvCxnSpPr>
            <p:nvPr/>
          </p:nvCxnSpPr>
          <p:spPr bwMode="auto">
            <a:xfrm>
              <a:off x="4046538" y="4305300"/>
              <a:ext cx="0" cy="938213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58" name="Conector reto 42"/>
            <p:cNvCxnSpPr>
              <a:cxnSpLocks noChangeShapeType="1"/>
            </p:cNvCxnSpPr>
            <p:nvPr/>
          </p:nvCxnSpPr>
          <p:spPr bwMode="auto">
            <a:xfrm>
              <a:off x="4810125" y="4292600"/>
              <a:ext cx="0" cy="806450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59" name="Conector reto 44"/>
            <p:cNvCxnSpPr>
              <a:cxnSpLocks noChangeShapeType="1"/>
            </p:cNvCxnSpPr>
            <p:nvPr/>
          </p:nvCxnSpPr>
          <p:spPr bwMode="auto">
            <a:xfrm>
              <a:off x="5573713" y="4292600"/>
              <a:ext cx="0" cy="776288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60" name="Conector reto 45"/>
            <p:cNvCxnSpPr>
              <a:cxnSpLocks noChangeShapeType="1"/>
            </p:cNvCxnSpPr>
            <p:nvPr/>
          </p:nvCxnSpPr>
          <p:spPr bwMode="auto">
            <a:xfrm>
              <a:off x="6568280" y="4273549"/>
              <a:ext cx="2381" cy="883643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grpSp>
          <p:nvGrpSpPr>
            <p:cNvPr id="61" name="Grupo 57"/>
            <p:cNvGrpSpPr>
              <a:grpSpLocks/>
            </p:cNvGrpSpPr>
            <p:nvPr/>
          </p:nvGrpSpPr>
          <p:grpSpPr bwMode="auto">
            <a:xfrm>
              <a:off x="4292600" y="3716338"/>
              <a:ext cx="398463" cy="588962"/>
              <a:chOff x="4264609" y="1469343"/>
              <a:chExt cx="398758" cy="1291944"/>
            </a:xfrm>
          </p:grpSpPr>
          <p:sp>
            <p:nvSpPr>
              <p:cNvPr id="62" name="Triângulo isósceles 58"/>
              <p:cNvSpPr>
                <a:spLocks noChangeArrowheads="1"/>
              </p:cNvSpPr>
              <p:nvPr/>
            </p:nvSpPr>
            <p:spPr bwMode="auto">
              <a:xfrm>
                <a:off x="4264609" y="1469343"/>
                <a:ext cx="398758" cy="37607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bIns="0"/>
              <a:lstStyle/>
              <a:p>
                <a:pPr eaLnBrk="0" hangingPunct="0"/>
                <a:endParaRPr lang="pt-BR" b="1" i="1" u="sng">
                  <a:latin typeface="Square721 BT"/>
                </a:endParaRPr>
              </a:p>
            </p:txBody>
          </p:sp>
          <p:cxnSp>
            <p:nvCxnSpPr>
              <p:cNvPr id="63" name="Conector reto 59"/>
              <p:cNvCxnSpPr>
                <a:cxnSpLocks noChangeShapeType="1"/>
              </p:cNvCxnSpPr>
              <p:nvPr/>
            </p:nvCxnSpPr>
            <p:spPr bwMode="auto">
              <a:xfrm>
                <a:off x="4457576" y="1844824"/>
                <a:ext cx="0" cy="916463"/>
              </a:xfrm>
              <a:prstGeom prst="lin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64" name="Grupo 63"/>
          <p:cNvGrpSpPr>
            <a:grpSpLocks/>
          </p:cNvGrpSpPr>
          <p:nvPr/>
        </p:nvGrpSpPr>
        <p:grpSpPr bwMode="auto">
          <a:xfrm>
            <a:off x="1108075" y="1838725"/>
            <a:ext cx="6435725" cy="1746250"/>
            <a:chOff x="1108939" y="1470025"/>
            <a:chExt cx="6435725" cy="1745904"/>
          </a:xfrm>
        </p:grpSpPr>
        <p:grpSp>
          <p:nvGrpSpPr>
            <p:cNvPr id="65" name="Grupo 7183"/>
            <p:cNvGrpSpPr>
              <a:grpSpLocks/>
            </p:cNvGrpSpPr>
            <p:nvPr/>
          </p:nvGrpSpPr>
          <p:grpSpPr bwMode="auto">
            <a:xfrm>
              <a:off x="4264513" y="1470025"/>
              <a:ext cx="400096" cy="1695450"/>
              <a:chOff x="4264609" y="1469343"/>
              <a:chExt cx="398758" cy="1291944"/>
            </a:xfrm>
          </p:grpSpPr>
          <p:sp>
            <p:nvSpPr>
              <p:cNvPr id="69" name="Triângulo isósceles 73"/>
              <p:cNvSpPr>
                <a:spLocks noChangeArrowheads="1"/>
              </p:cNvSpPr>
              <p:nvPr/>
            </p:nvSpPr>
            <p:spPr bwMode="auto">
              <a:xfrm>
                <a:off x="4264609" y="1469343"/>
                <a:ext cx="398758" cy="37607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tIns="0" bIns="0"/>
              <a:lstStyle/>
              <a:p>
                <a:pPr eaLnBrk="0" hangingPunct="0"/>
                <a:endParaRPr lang="pt-BR" b="1" i="1" u="sng">
                  <a:latin typeface="+mn-lt"/>
                </a:endParaRPr>
              </a:p>
            </p:txBody>
          </p:sp>
          <p:cxnSp>
            <p:nvCxnSpPr>
              <p:cNvPr id="70" name="Conector reto 74"/>
              <p:cNvCxnSpPr>
                <a:cxnSpLocks noChangeShapeType="1"/>
              </p:cNvCxnSpPr>
              <p:nvPr/>
            </p:nvCxnSpPr>
            <p:spPr bwMode="auto">
              <a:xfrm>
                <a:off x="4457576" y="1844824"/>
                <a:ext cx="0" cy="916463"/>
              </a:xfrm>
              <a:prstGeom prst="lin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</p:grpSp>
        <p:cxnSp>
          <p:nvCxnSpPr>
            <p:cNvPr id="66" name="Conector reto 49"/>
            <p:cNvCxnSpPr>
              <a:cxnSpLocks noChangeShapeType="1"/>
            </p:cNvCxnSpPr>
            <p:nvPr/>
          </p:nvCxnSpPr>
          <p:spPr bwMode="auto">
            <a:xfrm>
              <a:off x="1108939" y="2728915"/>
              <a:ext cx="6435725" cy="0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67" name="Conector reto 36"/>
            <p:cNvCxnSpPr>
              <a:cxnSpLocks noChangeShapeType="1"/>
            </p:cNvCxnSpPr>
            <p:nvPr/>
          </p:nvCxnSpPr>
          <p:spPr bwMode="auto">
            <a:xfrm>
              <a:off x="1112057" y="2716063"/>
              <a:ext cx="0" cy="499866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68" name="Conector reto 36"/>
            <p:cNvCxnSpPr>
              <a:cxnSpLocks noChangeShapeType="1"/>
            </p:cNvCxnSpPr>
            <p:nvPr/>
          </p:nvCxnSpPr>
          <p:spPr bwMode="auto">
            <a:xfrm>
              <a:off x="7538314" y="2716063"/>
              <a:ext cx="0" cy="499866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</p:grpSp>
      <p:sp>
        <p:nvSpPr>
          <p:cNvPr id="71" name="Retângulo 70"/>
          <p:cNvSpPr/>
          <p:nvPr/>
        </p:nvSpPr>
        <p:spPr bwMode="auto">
          <a:xfrm>
            <a:off x="6496050" y="3534175"/>
            <a:ext cx="2036763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b="1" dirty="0">
                <a:solidFill>
                  <a:schemeClr val="tx1"/>
                </a:solidFill>
              </a:rPr>
              <a:t>Ave</a:t>
            </a:r>
          </a:p>
        </p:txBody>
      </p:sp>
      <p:sp>
        <p:nvSpPr>
          <p:cNvPr id="72" name="Retângulo 71"/>
          <p:cNvSpPr/>
          <p:nvPr/>
        </p:nvSpPr>
        <p:spPr bwMode="auto">
          <a:xfrm>
            <a:off x="179388" y="3554813"/>
            <a:ext cx="203676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b="1" dirty="0">
                <a:solidFill>
                  <a:schemeClr val="tx1"/>
                </a:solidFill>
              </a:rPr>
              <a:t>Réptil</a:t>
            </a:r>
          </a:p>
        </p:txBody>
      </p:sp>
    </p:spTree>
    <p:extLst>
      <p:ext uri="{BB962C8B-B14F-4D97-AF65-F5344CB8AC3E}">
        <p14:creationId xmlns:p14="http://schemas.microsoft.com/office/powerpoint/2010/main" val="53966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1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HERANÇA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73" name="Imagem 717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3314" y="4496515"/>
            <a:ext cx="1143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Imagem 717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72489" y="4218703"/>
            <a:ext cx="1104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Imagem 717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84139" y="5920503"/>
            <a:ext cx="657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Imagem 717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6251" y="4150440"/>
            <a:ext cx="11430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Imagem 717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19176" y="4174253"/>
            <a:ext cx="5715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Retângulo 77"/>
          <p:cNvSpPr/>
          <p:nvPr/>
        </p:nvSpPr>
        <p:spPr bwMode="auto">
          <a:xfrm>
            <a:off x="3140839" y="765890"/>
            <a:ext cx="3055937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b="1" dirty="0">
                <a:solidFill>
                  <a:schemeClr val="tx1"/>
                </a:solidFill>
              </a:rPr>
              <a:t>Animal</a:t>
            </a:r>
          </a:p>
        </p:txBody>
      </p:sp>
      <p:pic>
        <p:nvPicPr>
          <p:cNvPr id="79" name="Imagem 7177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55339" y="4355228"/>
            <a:ext cx="6858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Imagem 7176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480814" y="5687140"/>
            <a:ext cx="1143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Imagem 7175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183701" y="4396503"/>
            <a:ext cx="8667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2" name="Grupo 50"/>
          <p:cNvGrpSpPr>
            <a:grpSpLocks/>
          </p:cNvGrpSpPr>
          <p:nvPr/>
        </p:nvGrpSpPr>
        <p:grpSpPr bwMode="auto">
          <a:xfrm>
            <a:off x="7720776" y="3418603"/>
            <a:ext cx="398463" cy="731837"/>
            <a:chOff x="4264609" y="1469343"/>
            <a:chExt cx="398758" cy="1291944"/>
          </a:xfrm>
        </p:grpSpPr>
        <p:sp>
          <p:nvSpPr>
            <p:cNvPr id="83" name="Triângulo isósceles 51"/>
            <p:cNvSpPr>
              <a:spLocks noChangeArrowheads="1"/>
            </p:cNvSpPr>
            <p:nvPr/>
          </p:nvSpPr>
          <p:spPr bwMode="auto">
            <a:xfrm>
              <a:off x="4264609" y="1469343"/>
              <a:ext cx="398758" cy="37607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bIns="0"/>
            <a:lstStyle/>
            <a:p>
              <a:pPr eaLnBrk="0" hangingPunct="0"/>
              <a:endParaRPr lang="pt-BR" b="1" i="1" u="sng">
                <a:latin typeface="Square721 BT"/>
              </a:endParaRPr>
            </a:p>
          </p:txBody>
        </p:sp>
        <p:cxnSp>
          <p:nvCxnSpPr>
            <p:cNvPr id="84" name="Conector reto 52"/>
            <p:cNvCxnSpPr>
              <a:cxnSpLocks noChangeShapeType="1"/>
            </p:cNvCxnSpPr>
            <p:nvPr/>
          </p:nvCxnSpPr>
          <p:spPr bwMode="auto">
            <a:xfrm>
              <a:off x="4457576" y="1844824"/>
              <a:ext cx="0" cy="916463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</p:grpSp>
      <p:grpSp>
        <p:nvGrpSpPr>
          <p:cNvPr id="85" name="Grupo 53"/>
          <p:cNvGrpSpPr>
            <a:grpSpLocks/>
          </p:cNvGrpSpPr>
          <p:nvPr/>
        </p:nvGrpSpPr>
        <p:grpSpPr bwMode="auto">
          <a:xfrm>
            <a:off x="1092964" y="3431303"/>
            <a:ext cx="398462" cy="731837"/>
            <a:chOff x="4264609" y="1469343"/>
            <a:chExt cx="398758" cy="1291944"/>
          </a:xfrm>
        </p:grpSpPr>
        <p:sp>
          <p:nvSpPr>
            <p:cNvPr id="86" name="Triângulo isósceles 54"/>
            <p:cNvSpPr>
              <a:spLocks noChangeArrowheads="1"/>
            </p:cNvSpPr>
            <p:nvPr/>
          </p:nvSpPr>
          <p:spPr bwMode="auto">
            <a:xfrm>
              <a:off x="4264609" y="1469343"/>
              <a:ext cx="398758" cy="37607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bIns="0"/>
            <a:lstStyle/>
            <a:p>
              <a:pPr eaLnBrk="0" hangingPunct="0"/>
              <a:endParaRPr lang="pt-BR" b="1" i="1" u="sng">
                <a:latin typeface="Square721 BT"/>
              </a:endParaRPr>
            </a:p>
          </p:txBody>
        </p:sp>
        <p:cxnSp>
          <p:nvCxnSpPr>
            <p:cNvPr id="87" name="Conector reto 55"/>
            <p:cNvCxnSpPr>
              <a:cxnSpLocks noChangeShapeType="1"/>
            </p:cNvCxnSpPr>
            <p:nvPr/>
          </p:nvCxnSpPr>
          <p:spPr bwMode="auto">
            <a:xfrm>
              <a:off x="4457576" y="1844824"/>
              <a:ext cx="0" cy="916463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</p:grpSp>
      <p:grpSp>
        <p:nvGrpSpPr>
          <p:cNvPr id="88" name="Grupo 87"/>
          <p:cNvGrpSpPr>
            <a:grpSpLocks/>
          </p:cNvGrpSpPr>
          <p:nvPr/>
        </p:nvGrpSpPr>
        <p:grpSpPr bwMode="auto">
          <a:xfrm>
            <a:off x="5972939" y="4956890"/>
            <a:ext cx="1008062" cy="888175"/>
            <a:chOff x="5795863" y="4883150"/>
            <a:chExt cx="1008063" cy="888175"/>
          </a:xfrm>
        </p:grpSpPr>
        <p:cxnSp>
          <p:nvCxnSpPr>
            <p:cNvPr id="89" name="Conector reto 38"/>
            <p:cNvCxnSpPr>
              <a:cxnSpLocks noChangeShapeType="1"/>
            </p:cNvCxnSpPr>
            <p:nvPr/>
          </p:nvCxnSpPr>
          <p:spPr bwMode="auto">
            <a:xfrm>
              <a:off x="5795863" y="5373688"/>
              <a:ext cx="1008063" cy="0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90" name="Conector reto 40"/>
            <p:cNvCxnSpPr>
              <a:cxnSpLocks noChangeShapeType="1"/>
            </p:cNvCxnSpPr>
            <p:nvPr/>
          </p:nvCxnSpPr>
          <p:spPr bwMode="auto">
            <a:xfrm>
              <a:off x="5806180" y="5368100"/>
              <a:ext cx="0" cy="276225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91" name="Conector reto 43"/>
            <p:cNvCxnSpPr>
              <a:cxnSpLocks noChangeShapeType="1"/>
            </p:cNvCxnSpPr>
            <p:nvPr/>
          </p:nvCxnSpPr>
          <p:spPr bwMode="auto">
            <a:xfrm>
              <a:off x="6789640" y="5368100"/>
              <a:ext cx="0" cy="403225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grpSp>
          <p:nvGrpSpPr>
            <p:cNvPr id="92" name="Grupo 46"/>
            <p:cNvGrpSpPr>
              <a:grpSpLocks/>
            </p:cNvGrpSpPr>
            <p:nvPr/>
          </p:nvGrpSpPr>
          <p:grpSpPr bwMode="auto">
            <a:xfrm>
              <a:off x="6107013" y="4883150"/>
              <a:ext cx="400050" cy="501650"/>
              <a:chOff x="4264609" y="1469343"/>
              <a:chExt cx="398758" cy="1291944"/>
            </a:xfrm>
          </p:grpSpPr>
          <p:sp>
            <p:nvSpPr>
              <p:cNvPr id="93" name="Triângulo isósceles 47"/>
              <p:cNvSpPr>
                <a:spLocks noChangeArrowheads="1"/>
              </p:cNvSpPr>
              <p:nvPr/>
            </p:nvSpPr>
            <p:spPr bwMode="auto">
              <a:xfrm>
                <a:off x="4264609" y="1469343"/>
                <a:ext cx="398758" cy="37607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bIns="0"/>
              <a:lstStyle/>
              <a:p>
                <a:pPr eaLnBrk="0" hangingPunct="0"/>
                <a:endParaRPr lang="pt-BR" b="1" i="1" u="sng">
                  <a:latin typeface="Square721 BT"/>
                </a:endParaRPr>
              </a:p>
            </p:txBody>
          </p:sp>
          <p:cxnSp>
            <p:nvCxnSpPr>
              <p:cNvPr id="94" name="Conector reto 48"/>
              <p:cNvCxnSpPr>
                <a:cxnSpLocks noChangeShapeType="1"/>
              </p:cNvCxnSpPr>
              <p:nvPr/>
            </p:nvCxnSpPr>
            <p:spPr bwMode="auto">
              <a:xfrm>
                <a:off x="4457576" y="1844824"/>
                <a:ext cx="0" cy="916463"/>
              </a:xfrm>
              <a:prstGeom prst="lin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95" name="Grupo 12"/>
          <p:cNvGrpSpPr>
            <a:grpSpLocks/>
          </p:cNvGrpSpPr>
          <p:nvPr/>
        </p:nvGrpSpPr>
        <p:grpSpPr bwMode="auto">
          <a:xfrm>
            <a:off x="2948751" y="3382090"/>
            <a:ext cx="3517900" cy="1333500"/>
            <a:chOff x="2771775" y="3308350"/>
            <a:chExt cx="3517900" cy="1333500"/>
          </a:xfrm>
        </p:grpSpPr>
        <p:cxnSp>
          <p:nvCxnSpPr>
            <p:cNvPr id="96" name="Conector reto 45"/>
            <p:cNvCxnSpPr>
              <a:cxnSpLocks noChangeShapeType="1"/>
            </p:cNvCxnSpPr>
            <p:nvPr/>
          </p:nvCxnSpPr>
          <p:spPr bwMode="auto">
            <a:xfrm>
              <a:off x="6276975" y="3865563"/>
              <a:ext cx="0" cy="776287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grpSp>
          <p:nvGrpSpPr>
            <p:cNvPr id="97" name="Grupo 11"/>
            <p:cNvGrpSpPr>
              <a:grpSpLocks/>
            </p:cNvGrpSpPr>
            <p:nvPr/>
          </p:nvGrpSpPr>
          <p:grpSpPr bwMode="auto">
            <a:xfrm>
              <a:off x="2771775" y="3308350"/>
              <a:ext cx="3517900" cy="1014413"/>
              <a:chOff x="2771775" y="3308350"/>
              <a:chExt cx="3517900" cy="1014413"/>
            </a:xfrm>
          </p:grpSpPr>
          <p:cxnSp>
            <p:nvCxnSpPr>
              <p:cNvPr id="98" name="Conector reto 34"/>
              <p:cNvCxnSpPr>
                <a:cxnSpLocks noChangeShapeType="1"/>
              </p:cNvCxnSpPr>
              <p:nvPr/>
            </p:nvCxnSpPr>
            <p:spPr bwMode="auto">
              <a:xfrm>
                <a:off x="2771775" y="3878263"/>
                <a:ext cx="3517900" cy="0"/>
              </a:xfrm>
              <a:prstGeom prst="lin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99" name="Conector reto 39"/>
              <p:cNvCxnSpPr>
                <a:cxnSpLocks noChangeShapeType="1"/>
              </p:cNvCxnSpPr>
              <p:nvPr/>
            </p:nvCxnSpPr>
            <p:spPr bwMode="auto">
              <a:xfrm>
                <a:off x="3440113" y="3874293"/>
                <a:ext cx="0" cy="392112"/>
              </a:xfrm>
              <a:prstGeom prst="lin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100" name="Conector reto 41"/>
              <p:cNvCxnSpPr>
                <a:cxnSpLocks noChangeShapeType="1"/>
              </p:cNvCxnSpPr>
              <p:nvPr/>
            </p:nvCxnSpPr>
            <p:spPr bwMode="auto">
              <a:xfrm>
                <a:off x="4264025" y="3897313"/>
                <a:ext cx="0" cy="425450"/>
              </a:xfrm>
              <a:prstGeom prst="lin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101" name="Conector reto 42"/>
              <p:cNvCxnSpPr>
                <a:cxnSpLocks noChangeShapeType="1"/>
              </p:cNvCxnSpPr>
              <p:nvPr/>
            </p:nvCxnSpPr>
            <p:spPr bwMode="auto">
              <a:xfrm>
                <a:off x="4932363" y="3884613"/>
                <a:ext cx="0" cy="315912"/>
              </a:xfrm>
              <a:prstGeom prst="lin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grpSp>
            <p:nvGrpSpPr>
              <p:cNvPr id="102" name="Grupo 57"/>
              <p:cNvGrpSpPr>
                <a:grpSpLocks/>
              </p:cNvGrpSpPr>
              <p:nvPr/>
            </p:nvGrpSpPr>
            <p:grpSpPr bwMode="auto">
              <a:xfrm>
                <a:off x="4292600" y="3308350"/>
                <a:ext cx="398463" cy="575900"/>
                <a:chOff x="4264609" y="1469343"/>
                <a:chExt cx="398758" cy="1263289"/>
              </a:xfrm>
            </p:grpSpPr>
            <p:sp>
              <p:nvSpPr>
                <p:cNvPr id="104" name="Triângulo isósceles 58"/>
                <p:cNvSpPr>
                  <a:spLocks noChangeArrowheads="1"/>
                </p:cNvSpPr>
                <p:nvPr/>
              </p:nvSpPr>
              <p:spPr bwMode="auto">
                <a:xfrm>
                  <a:off x="4264609" y="1469343"/>
                  <a:ext cx="398758" cy="3760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38100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bIns="0"/>
                <a:lstStyle/>
                <a:p>
                  <a:pPr eaLnBrk="0" hangingPunct="0"/>
                  <a:endParaRPr lang="pt-BR" b="1" i="1" u="sng">
                    <a:latin typeface="Square721 BT"/>
                  </a:endParaRPr>
                </a:p>
              </p:txBody>
            </p:sp>
            <p:cxnSp>
              <p:nvCxnSpPr>
                <p:cNvPr id="105" name="Conector reto 59"/>
                <p:cNvCxnSpPr>
                  <a:cxnSpLocks noChangeShapeType="1"/>
                </p:cNvCxnSpPr>
                <p:nvPr/>
              </p:nvCxnSpPr>
              <p:spPr bwMode="auto">
                <a:xfrm>
                  <a:off x="4457576" y="1816169"/>
                  <a:ext cx="0" cy="916463"/>
                </a:xfrm>
                <a:prstGeom prst="line">
                  <a:avLst/>
                </a:prstGeom>
                <a:noFill/>
                <a:ln w="38100" algn="ctr">
                  <a:solidFill>
                    <a:schemeClr val="bg2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103" name="Conector reto 56"/>
              <p:cNvCxnSpPr>
                <a:cxnSpLocks noChangeShapeType="1"/>
              </p:cNvCxnSpPr>
              <p:nvPr/>
            </p:nvCxnSpPr>
            <p:spPr bwMode="auto">
              <a:xfrm>
                <a:off x="2788442" y="3865564"/>
                <a:ext cx="0" cy="249238"/>
              </a:xfrm>
              <a:prstGeom prst="lin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06" name="Grupo 13"/>
          <p:cNvGrpSpPr>
            <a:grpSpLocks/>
          </p:cNvGrpSpPr>
          <p:nvPr/>
        </p:nvGrpSpPr>
        <p:grpSpPr bwMode="auto">
          <a:xfrm>
            <a:off x="1285051" y="1342153"/>
            <a:ext cx="6435725" cy="1897062"/>
            <a:chOff x="1108812" y="1268413"/>
            <a:chExt cx="6434988" cy="1897062"/>
          </a:xfrm>
        </p:grpSpPr>
        <p:grpSp>
          <p:nvGrpSpPr>
            <p:cNvPr id="107" name="Grupo 7183"/>
            <p:cNvGrpSpPr>
              <a:grpSpLocks/>
            </p:cNvGrpSpPr>
            <p:nvPr/>
          </p:nvGrpSpPr>
          <p:grpSpPr bwMode="auto">
            <a:xfrm>
              <a:off x="4264025" y="1268413"/>
              <a:ext cx="400050" cy="1897062"/>
              <a:chOff x="4264609" y="1469343"/>
              <a:chExt cx="398758" cy="1291944"/>
            </a:xfrm>
          </p:grpSpPr>
          <p:sp>
            <p:nvSpPr>
              <p:cNvPr id="111" name="Triângulo isósceles 73"/>
              <p:cNvSpPr>
                <a:spLocks noChangeArrowheads="1"/>
              </p:cNvSpPr>
              <p:nvPr/>
            </p:nvSpPr>
            <p:spPr bwMode="auto">
              <a:xfrm>
                <a:off x="4264609" y="1469343"/>
                <a:ext cx="398758" cy="37607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bIns="0"/>
              <a:lstStyle/>
              <a:p>
                <a:pPr eaLnBrk="0" hangingPunct="0"/>
                <a:endParaRPr lang="pt-BR" b="1" i="1" u="sng">
                  <a:latin typeface="Square721 BT"/>
                </a:endParaRPr>
              </a:p>
            </p:txBody>
          </p:sp>
          <p:cxnSp>
            <p:nvCxnSpPr>
              <p:cNvPr id="112" name="Conector reto 74"/>
              <p:cNvCxnSpPr>
                <a:cxnSpLocks noChangeShapeType="1"/>
              </p:cNvCxnSpPr>
              <p:nvPr/>
            </p:nvCxnSpPr>
            <p:spPr bwMode="auto">
              <a:xfrm>
                <a:off x="4457576" y="1844824"/>
                <a:ext cx="0" cy="916463"/>
              </a:xfrm>
              <a:prstGeom prst="lin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</p:grpSp>
        <p:cxnSp>
          <p:nvCxnSpPr>
            <p:cNvPr id="108" name="Conector reto 49"/>
            <p:cNvCxnSpPr>
              <a:cxnSpLocks noChangeShapeType="1"/>
            </p:cNvCxnSpPr>
            <p:nvPr/>
          </p:nvCxnSpPr>
          <p:spPr bwMode="auto">
            <a:xfrm>
              <a:off x="1108812" y="2327276"/>
              <a:ext cx="6434988" cy="0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109" name="Conector reto 42"/>
            <p:cNvCxnSpPr>
              <a:cxnSpLocks noChangeShapeType="1"/>
            </p:cNvCxnSpPr>
            <p:nvPr/>
          </p:nvCxnSpPr>
          <p:spPr bwMode="auto">
            <a:xfrm>
              <a:off x="7539038" y="2306496"/>
              <a:ext cx="0" cy="462527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110" name="Conector reto 42"/>
            <p:cNvCxnSpPr>
              <a:cxnSpLocks noChangeShapeType="1"/>
            </p:cNvCxnSpPr>
            <p:nvPr/>
          </p:nvCxnSpPr>
          <p:spPr bwMode="auto">
            <a:xfrm>
              <a:off x="1120775" y="2308509"/>
              <a:ext cx="0" cy="508779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</p:grpSp>
      <p:sp>
        <p:nvSpPr>
          <p:cNvPr id="113" name="Retângulo 112"/>
          <p:cNvSpPr/>
          <p:nvPr/>
        </p:nvSpPr>
        <p:spPr bwMode="auto">
          <a:xfrm>
            <a:off x="356364" y="2851865"/>
            <a:ext cx="203676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b="1" dirty="0">
                <a:solidFill>
                  <a:schemeClr val="tx1"/>
                </a:solidFill>
              </a:rPr>
              <a:t>Réptil</a:t>
            </a:r>
          </a:p>
        </p:txBody>
      </p:sp>
      <p:sp>
        <p:nvSpPr>
          <p:cNvPr id="114" name="Retângulo 113"/>
          <p:cNvSpPr/>
          <p:nvPr/>
        </p:nvSpPr>
        <p:spPr bwMode="auto">
          <a:xfrm>
            <a:off x="5757039" y="4413965"/>
            <a:ext cx="14859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b="1" dirty="0">
                <a:solidFill>
                  <a:schemeClr val="tx1"/>
                </a:solidFill>
              </a:rPr>
              <a:t>Felino</a:t>
            </a:r>
          </a:p>
        </p:txBody>
      </p:sp>
      <p:sp>
        <p:nvSpPr>
          <p:cNvPr id="115" name="Retângulo 114"/>
          <p:cNvSpPr/>
          <p:nvPr/>
        </p:nvSpPr>
        <p:spPr bwMode="auto">
          <a:xfrm>
            <a:off x="3617089" y="2831228"/>
            <a:ext cx="2035175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b="1" dirty="0">
                <a:solidFill>
                  <a:schemeClr val="tx1"/>
                </a:solidFill>
              </a:rPr>
              <a:t>Mamífero</a:t>
            </a:r>
          </a:p>
        </p:txBody>
      </p:sp>
      <p:sp>
        <p:nvSpPr>
          <p:cNvPr id="116" name="Retângulo 115"/>
          <p:cNvSpPr/>
          <p:nvPr/>
        </p:nvSpPr>
        <p:spPr bwMode="auto">
          <a:xfrm>
            <a:off x="6673026" y="2831228"/>
            <a:ext cx="2036763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b="1" dirty="0">
                <a:solidFill>
                  <a:schemeClr val="tx1"/>
                </a:solidFill>
              </a:rPr>
              <a:t>Ave</a:t>
            </a:r>
          </a:p>
        </p:txBody>
      </p:sp>
    </p:spTree>
    <p:extLst>
      <p:ext uri="{BB962C8B-B14F-4D97-AF65-F5344CB8AC3E}">
        <p14:creationId xmlns:p14="http://schemas.microsoft.com/office/powerpoint/2010/main" val="95814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HERANÇA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1279704"/>
            <a:ext cx="36099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28635" y="2356008"/>
            <a:ext cx="1800225" cy="60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950" tIns="53975" rIns="107950" bIns="539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err="1" smtClean="0">
                <a:latin typeface="+mn-lt"/>
              </a:rPr>
              <a:t>Superclasse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b="1" dirty="0" smtClean="0">
                <a:latin typeface="+mn-lt"/>
              </a:rPr>
              <a:t>(</a:t>
            </a:r>
            <a:r>
              <a:rPr lang="en-US" sz="1600" b="1" dirty="0" err="1" smtClean="0">
                <a:latin typeface="+mn-lt"/>
              </a:rPr>
              <a:t>classe</a:t>
            </a:r>
            <a:r>
              <a:rPr lang="en-US" sz="1600" b="1" dirty="0" smtClean="0">
                <a:latin typeface="+mn-lt"/>
              </a:rPr>
              <a:t> </a:t>
            </a:r>
            <a:r>
              <a:rPr lang="en-US" sz="1600" b="1" dirty="0" err="1" smtClean="0">
                <a:latin typeface="+mn-lt"/>
              </a:rPr>
              <a:t>pai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35000" y="5040471"/>
            <a:ext cx="1800225" cy="53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950" tIns="53975" rIns="107950" bIns="539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err="1">
                <a:latin typeface="+mn-lt"/>
              </a:rPr>
              <a:t>Subclasse</a:t>
            </a:r>
            <a:endParaRPr lang="en-US" sz="1600" b="1" dirty="0">
              <a:latin typeface="+mn-lt"/>
            </a:endParaRPr>
          </a:p>
          <a:p>
            <a:pPr algn="ctr">
              <a:lnSpc>
                <a:spcPct val="25000"/>
              </a:lnSpc>
              <a:spcBef>
                <a:spcPct val="50000"/>
              </a:spcBef>
            </a:pPr>
            <a:r>
              <a:rPr lang="en-US" sz="1600" b="1" dirty="0" smtClean="0">
                <a:latin typeface="+mn-lt"/>
              </a:rPr>
              <a:t>(</a:t>
            </a:r>
            <a:r>
              <a:rPr lang="en-US" sz="1600" b="1" dirty="0" err="1" smtClean="0">
                <a:latin typeface="+mn-lt"/>
              </a:rPr>
              <a:t>classe</a:t>
            </a:r>
            <a:r>
              <a:rPr lang="en-US" sz="1600" b="1" dirty="0" smtClean="0">
                <a:latin typeface="+mn-lt"/>
              </a:rPr>
              <a:t> </a:t>
            </a:r>
            <a:r>
              <a:rPr lang="en-US" sz="1600" b="1" dirty="0" err="1" smtClean="0">
                <a:latin typeface="+mn-lt"/>
              </a:rPr>
              <a:t>filha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580112" y="3662292"/>
            <a:ext cx="3155295" cy="60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7950" tIns="53975" rIns="107950" bIns="539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err="1">
                <a:latin typeface="+mn-lt"/>
              </a:rPr>
              <a:t>Relacionamento</a:t>
            </a:r>
            <a:r>
              <a:rPr lang="en-US" sz="1600" b="1" dirty="0">
                <a:latin typeface="+mn-lt"/>
              </a:rPr>
              <a:t> de </a:t>
            </a:r>
            <a:r>
              <a:rPr lang="en-US" sz="1600" b="1" dirty="0" err="1" smtClean="0">
                <a:latin typeface="+mn-lt"/>
              </a:rPr>
              <a:t>Generalização</a:t>
            </a:r>
            <a:r>
              <a:rPr lang="en-US" sz="1600" b="1" dirty="0" smtClean="0">
                <a:latin typeface="+mn-lt"/>
              </a:rPr>
              <a:t/>
            </a:r>
            <a:br>
              <a:rPr lang="en-US" sz="1600" b="1" dirty="0" smtClean="0">
                <a:latin typeface="+mn-lt"/>
              </a:rPr>
            </a:br>
            <a:r>
              <a:rPr lang="en-US" sz="1600" b="1" i="1" dirty="0" smtClean="0">
                <a:latin typeface="+mn-lt"/>
              </a:rPr>
              <a:t>(</a:t>
            </a:r>
            <a:r>
              <a:rPr lang="en-US" sz="1600" b="1" i="1" dirty="0" err="1" smtClean="0">
                <a:latin typeface="+mn-lt"/>
              </a:rPr>
              <a:t>Herança</a:t>
            </a:r>
            <a:r>
              <a:rPr lang="en-US" sz="1600" b="1" i="1" dirty="0" smtClean="0">
                <a:latin typeface="+mn-lt"/>
              </a:rPr>
              <a:t>)</a:t>
            </a:r>
            <a:endParaRPr lang="en-US" sz="1600" b="1" i="1" dirty="0">
              <a:latin typeface="+mn-lt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5130441" y="3996490"/>
            <a:ext cx="1548000" cy="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lIns="107950" tIns="53975" rIns="107950" bIns="53975" anchor="ctr"/>
          <a:lstStyle/>
          <a:p>
            <a:endParaRPr lang="pt-BR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864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7497</TotalTime>
  <Words>1551</Words>
  <Application>Microsoft Office PowerPoint</Application>
  <PresentationFormat>Apresentação na tela (4:3)</PresentationFormat>
  <Paragraphs>307</Paragraphs>
  <Slides>33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33</vt:i4>
      </vt:variant>
    </vt:vector>
  </HeadingPairs>
  <TitlesOfParts>
    <vt:vector size="46" baseType="lpstr">
      <vt:lpstr>Arial</vt:lpstr>
      <vt:lpstr>Calibri</vt:lpstr>
      <vt:lpstr>Courier New</vt:lpstr>
      <vt:lpstr>Gotham-Bold</vt:lpstr>
      <vt:lpstr>Gotham-Book</vt:lpstr>
      <vt:lpstr>Square721 BT</vt:lpstr>
      <vt:lpstr>Wingdings</vt:lpstr>
      <vt:lpstr>ZapfHumnst BT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Humberto Delgado de Sousa</cp:lastModifiedBy>
  <cp:revision>288</cp:revision>
  <dcterms:created xsi:type="dcterms:W3CDTF">2015-01-30T10:46:50Z</dcterms:created>
  <dcterms:modified xsi:type="dcterms:W3CDTF">2018-01-15T13:27:46Z</dcterms:modified>
</cp:coreProperties>
</file>