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313" r:id="rId2"/>
    <p:sldId id="258" r:id="rId3"/>
    <p:sldId id="278" r:id="rId4"/>
    <p:sldId id="279" r:id="rId5"/>
    <p:sldId id="296"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294" r:id="rId23"/>
    <p:sldId id="312"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t-BR" smtClean="0"/>
              <a:t>Clique para editar o título mestre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Date Placeholder 6"/>
          <p:cNvSpPr>
            <a:spLocks noGrp="1"/>
          </p:cNvSpPr>
          <p:nvPr>
            <p:ph type="dt" sz="half" idx="10"/>
          </p:nvPr>
        </p:nvSpPr>
        <p:spPr/>
        <p:txBody>
          <a:bodyPr/>
          <a:lstStyle/>
          <a:p>
            <a:fld id="{88CE9A29-1173-4987-8426-5C5505D1EDF1}" type="datetimeFigureOut">
              <a:rPr lang="pt-BR" smtClean="0"/>
              <a:t>04/03/2018</a:t>
            </a:fld>
            <a:endParaRPr lang="pt-BR"/>
          </a:p>
        </p:txBody>
      </p:sp>
      <p:sp>
        <p:nvSpPr>
          <p:cNvPr id="8" name="Slide Number Placeholder 7"/>
          <p:cNvSpPr>
            <a:spLocks noGrp="1"/>
          </p:cNvSpPr>
          <p:nvPr>
            <p:ph type="sldNum" sz="quarter" idx="11"/>
          </p:nvPr>
        </p:nvSpPr>
        <p:spPr/>
        <p:txBody>
          <a:bodyPr/>
          <a:lstStyle/>
          <a:p>
            <a:fld id="{AEE4A7E2-26FD-4DA3-A819-2266E34AC436}"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8CE9A29-1173-4987-8426-5C5505D1EDF1}" type="datetimeFigureOut">
              <a:rPr lang="pt-BR" smtClean="0"/>
              <a:t>04/03/2018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8CE9A29-1173-4987-8426-5C5505D1EDF1}" type="datetimeFigureOut">
              <a:rPr lang="pt-BR" smtClean="0"/>
              <a:t>04/03/2018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10"/>
          </p:nvPr>
        </p:nvSpPr>
        <p:spPr/>
        <p:txBody>
          <a:bodyPr/>
          <a:lstStyle/>
          <a:p>
            <a:fld id="{88CE9A29-1173-4987-8426-5C5505D1EDF1}" type="datetimeFigureOut">
              <a:rPr lang="pt-BR" smtClean="0"/>
              <a:t>04/03/2018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8CE9A29-1173-4987-8426-5C5505D1EDF1}" type="datetimeFigureOut">
              <a:rPr lang="pt-BR" smtClean="0"/>
              <a:t>04/03/2018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5" name="Date Placeholder 4"/>
          <p:cNvSpPr>
            <a:spLocks noGrp="1"/>
          </p:cNvSpPr>
          <p:nvPr>
            <p:ph type="dt" sz="half" idx="10"/>
          </p:nvPr>
        </p:nvSpPr>
        <p:spPr/>
        <p:txBody>
          <a:bodyPr/>
          <a:lstStyle/>
          <a:p>
            <a:fld id="{88CE9A29-1173-4987-8426-5C5505D1EDF1}" type="datetimeFigureOut">
              <a:rPr lang="pt-BR" smtClean="0"/>
              <a:t>04/03/2018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
        <p:nvSpPr>
          <p:cNvPr id="9" name="Content Placeholder 8"/>
          <p:cNvSpPr>
            <a:spLocks noGrp="1"/>
          </p:cNvSpPr>
          <p:nvPr>
            <p:ph sz="quarter" idx="13"/>
          </p:nvPr>
        </p:nvSpPr>
        <p:spPr>
          <a:xfrm>
            <a:off x="365760" y="1600200"/>
            <a:ext cx="4041648" cy="45262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88CE9A29-1173-4987-8426-5C5505D1EDF1}" type="datetimeFigureOut">
              <a:rPr lang="pt-BR" smtClean="0"/>
              <a:t>04/03/2018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EE4A7E2-26FD-4DA3-A819-2266E34AC436}" type="slidenum">
              <a:rPr lang="pt-BR" smtClean="0"/>
              <a:t>‹nº›</a:t>
            </a:fld>
            <a:endParaRPr lang="pt-BR"/>
          </a:p>
        </p:txBody>
      </p:sp>
      <p:sp>
        <p:nvSpPr>
          <p:cNvPr id="11" name="Content Placeholder 10"/>
          <p:cNvSpPr>
            <a:spLocks noGrp="1"/>
          </p:cNvSpPr>
          <p:nvPr>
            <p:ph sz="quarter" idx="13"/>
          </p:nvPr>
        </p:nvSpPr>
        <p:spPr>
          <a:xfrm>
            <a:off x="457200" y="2212848"/>
            <a:ext cx="4041648" cy="391363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8CE9A29-1173-4987-8426-5C5505D1EDF1}" type="datetimeFigureOut">
              <a:rPr lang="pt-BR" smtClean="0"/>
              <a:t>04/03/2018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9A29-1173-4987-8426-5C5505D1EDF1}" type="datetimeFigureOut">
              <a:rPr lang="pt-BR" smtClean="0"/>
              <a:t>04/03/2018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t-BR" smtClean="0"/>
              <a:t>Clique para editar o título mestre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8CE9A29-1173-4987-8426-5C5505D1EDF1}" type="datetimeFigureOut">
              <a:rPr lang="pt-BR" smtClean="0"/>
              <a:t>04/03/2018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t-BR" smtClean="0"/>
              <a:t>Clique para editar o título mestre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8CE9A29-1173-4987-8426-5C5505D1EDF1}" type="datetimeFigureOut">
              <a:rPr lang="pt-BR" smtClean="0"/>
              <a:t>04/03/2018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8CE9A29-1173-4987-8426-5C5505D1EDF1}" type="datetimeFigureOut">
              <a:rPr lang="pt-BR" smtClean="0"/>
              <a:t>04/03/2018</a:t>
            </a:fld>
            <a:endParaRPr lang="pt-B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t-B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EE4A7E2-26FD-4DA3-A819-2266E34AC436}" type="slidenum">
              <a:rPr lang="pt-BR" smtClean="0"/>
              <a:t>‹nº›</a:t>
            </a:fld>
            <a:endParaRPr lang="pt-B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rot="20289215">
            <a:off x="2221139" y="3262654"/>
            <a:ext cx="6986328" cy="913219"/>
          </a:xfrm>
          <a:prstGeom prst="rect">
            <a:avLst/>
          </a:prstGeom>
        </p:spPr>
        <p:txBody>
          <a:bodyPr vert="horz" lIns="45720" tIns="0" rIns="45720" bIns="0" anchor="b">
            <a:noAutofit/>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r>
              <a:rPr lang="pt-BR" dirty="0" smtClean="0">
                <a:effectLst/>
              </a:rPr>
              <a:t>DESIGN DE SOFTWARE</a:t>
            </a:r>
            <a:endParaRPr lang="pt-BR" dirty="0"/>
          </a:p>
        </p:txBody>
      </p:sp>
      <p:sp>
        <p:nvSpPr>
          <p:cNvPr id="9" name="CaixaDeTexto 8"/>
          <p:cNvSpPr txBox="1"/>
          <p:nvPr/>
        </p:nvSpPr>
        <p:spPr>
          <a:xfrm>
            <a:off x="467544" y="5766355"/>
            <a:ext cx="4143849" cy="830997"/>
          </a:xfrm>
          <a:prstGeom prst="rect">
            <a:avLst/>
          </a:prstGeom>
          <a:noFill/>
        </p:spPr>
        <p:txBody>
          <a:bodyPr wrap="square" rtlCol="0">
            <a:spAutoFit/>
          </a:bodyPr>
          <a:lstStyle/>
          <a:p>
            <a:r>
              <a:rPr lang="pt-BR" sz="2400" b="1" dirty="0" smtClean="0"/>
              <a:t>Prof. Allen Fernando</a:t>
            </a:r>
          </a:p>
          <a:p>
            <a:r>
              <a:rPr lang="pt-BR" sz="2400" b="1" dirty="0"/>
              <a:t>p</a:t>
            </a:r>
            <a:r>
              <a:rPr lang="pt-BR" sz="2400" b="1" dirty="0" smtClean="0"/>
              <a:t>rofallen.lima@fiap.com.br</a:t>
            </a:r>
            <a:endParaRPr lang="pt-BR" sz="2400" b="1" dirty="0"/>
          </a:p>
        </p:txBody>
      </p:sp>
      <p:sp>
        <p:nvSpPr>
          <p:cNvPr id="10" name="CaixaDeTexto 9"/>
          <p:cNvSpPr txBox="1"/>
          <p:nvPr/>
        </p:nvSpPr>
        <p:spPr>
          <a:xfrm>
            <a:off x="6784819" y="5469031"/>
            <a:ext cx="1821331" cy="1200329"/>
          </a:xfrm>
          <a:prstGeom prst="rect">
            <a:avLst/>
          </a:prstGeom>
          <a:noFill/>
        </p:spPr>
        <p:txBody>
          <a:bodyPr wrap="none" rtlCol="0">
            <a:spAutoFit/>
          </a:bodyPr>
          <a:lstStyle/>
          <a:p>
            <a:pPr algn="ctr"/>
            <a:r>
              <a:rPr lang="pt-BR" sz="2400" b="1" dirty="0" smtClean="0"/>
              <a:t>1 </a:t>
            </a:r>
            <a:r>
              <a:rPr lang="pt-BR" sz="2400" b="1" dirty="0" smtClean="0"/>
              <a:t>TIN</a:t>
            </a:r>
            <a:endParaRPr lang="pt-BR" sz="2400" b="1" dirty="0"/>
          </a:p>
          <a:p>
            <a:pPr algn="ctr"/>
            <a:r>
              <a:rPr lang="pt-BR" sz="2400" b="1" dirty="0" smtClean="0"/>
              <a:t>1° Semestre</a:t>
            </a:r>
          </a:p>
          <a:p>
            <a:pPr algn="ctr"/>
            <a:r>
              <a:rPr lang="pt-BR" sz="2400" b="1" dirty="0" smtClean="0"/>
              <a:t>2018</a:t>
            </a:r>
          </a:p>
        </p:txBody>
      </p:sp>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60648"/>
            <a:ext cx="1944216" cy="64807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617120"/>
            <a:ext cx="3711801" cy="333592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631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4955203"/>
          </a:xfrm>
          <a:prstGeom prst="rect">
            <a:avLst/>
          </a:prstGeom>
          <a:noFill/>
        </p:spPr>
        <p:txBody>
          <a:bodyPr wrap="square" rtlCol="0">
            <a:spAutoFit/>
          </a:bodyPr>
          <a:lstStyle/>
          <a:p>
            <a:pPr marL="457200" indent="-457200">
              <a:buFontTx/>
              <a:buChar char="-"/>
            </a:pPr>
            <a:r>
              <a:rPr lang="pt-BR" sz="2000" b="1" dirty="0" smtClean="0">
                <a:solidFill>
                  <a:schemeClr val="tx1">
                    <a:lumMod val="50000"/>
                    <a:lumOff val="50000"/>
                  </a:schemeClr>
                </a:solidFill>
              </a:rPr>
              <a:t>Planejamento</a:t>
            </a:r>
          </a:p>
          <a:p>
            <a:pPr marL="914400" lvl="1" indent="-457200">
              <a:buFont typeface="Arial" panose="020B0604020202020204" pitchFamily="34" charset="0"/>
              <a:buChar char="•"/>
            </a:pPr>
            <a:r>
              <a:rPr lang="pt-BR" sz="2000" b="1" dirty="0" smtClean="0">
                <a:solidFill>
                  <a:schemeClr val="tx1">
                    <a:lumMod val="50000"/>
                    <a:lumOff val="50000"/>
                  </a:schemeClr>
                </a:solidFill>
              </a:rPr>
              <a:t>Escopo</a:t>
            </a:r>
          </a:p>
          <a:p>
            <a:pPr marL="914400" lvl="1"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800" b="1" dirty="0" smtClean="0"/>
          </a:p>
          <a:p>
            <a:pPr marL="914400" lvl="1" indent="-457200">
              <a:buFontTx/>
              <a:buChar char="-"/>
            </a:pPr>
            <a:r>
              <a:rPr lang="pt-BR" sz="2800" b="1" dirty="0" err="1" smtClean="0"/>
              <a:t>Elicitação</a:t>
            </a:r>
            <a:r>
              <a:rPr lang="pt-BR" sz="2800" b="1" dirty="0" smtClean="0"/>
              <a:t> de Requisitos</a:t>
            </a:r>
          </a:p>
          <a:p>
            <a:pPr marL="1371600" lvl="2" indent="-457200">
              <a:buFont typeface="Arial" panose="020B0604020202020204" pitchFamily="34" charset="0"/>
              <a:buChar char="•"/>
            </a:pPr>
            <a:r>
              <a:rPr lang="pt-BR" sz="2800" b="1" dirty="0" smtClean="0"/>
              <a:t>Levantamento de Requisitos </a:t>
            </a:r>
          </a:p>
          <a:p>
            <a:endParaRPr lang="pt-BR" sz="2800" b="1" dirty="0"/>
          </a:p>
          <a:p>
            <a:r>
              <a:rPr lang="pt-BR" sz="2400" dirty="0" smtClean="0"/>
              <a:t>1) Quem são nossos </a:t>
            </a:r>
            <a:r>
              <a:rPr lang="pt-BR" sz="2400" dirty="0" err="1" smtClean="0"/>
              <a:t>Stakeholders</a:t>
            </a:r>
            <a:r>
              <a:rPr lang="pt-BR" sz="2400" dirty="0" smtClean="0"/>
              <a:t> (pessoas envolvidas direta ou indiretamente com o sistema, nas quais podem nos informar requisitos úteis para o entendimento das especificações do sistema).</a:t>
            </a:r>
          </a:p>
          <a:p>
            <a:r>
              <a:rPr lang="pt-BR" sz="2400" dirty="0" smtClean="0"/>
              <a:t>2) Quais técnicas de levantamento de requisitos iremos utilizar com cada </a:t>
            </a:r>
            <a:r>
              <a:rPr lang="pt-BR" sz="2400" dirty="0" err="1" smtClean="0"/>
              <a:t>stakeholder</a:t>
            </a:r>
            <a:r>
              <a:rPr lang="pt-BR" sz="2400" dirty="0" smtClean="0"/>
              <a:t>.</a:t>
            </a:r>
            <a:endParaRPr lang="pt-BR" sz="2400" dirty="0"/>
          </a:p>
        </p:txBody>
      </p:sp>
    </p:spTree>
    <p:extLst>
      <p:ext uri="{BB962C8B-B14F-4D97-AF65-F5344CB8AC3E}">
        <p14:creationId xmlns:p14="http://schemas.microsoft.com/office/powerpoint/2010/main" val="334186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4216539"/>
          </a:xfrm>
          <a:prstGeom prst="rect">
            <a:avLst/>
          </a:prstGeom>
          <a:noFill/>
        </p:spPr>
        <p:txBody>
          <a:bodyPr wrap="square" rtlCol="0">
            <a:spAutoFit/>
          </a:bodyPr>
          <a:lstStyle/>
          <a:p>
            <a:pPr marL="457200" indent="-457200">
              <a:buFontTx/>
              <a:buChar char="-"/>
            </a:pPr>
            <a:r>
              <a:rPr lang="pt-BR" sz="2000" b="1" dirty="0" smtClean="0">
                <a:solidFill>
                  <a:schemeClr val="tx1">
                    <a:lumMod val="50000"/>
                    <a:lumOff val="50000"/>
                  </a:schemeClr>
                </a:solidFill>
              </a:rPr>
              <a:t>Planejamento</a:t>
            </a:r>
          </a:p>
          <a:p>
            <a:pPr marL="914400" lvl="1" indent="-457200">
              <a:buFont typeface="Arial" panose="020B0604020202020204" pitchFamily="34" charset="0"/>
              <a:buChar char="•"/>
            </a:pPr>
            <a:r>
              <a:rPr lang="pt-BR" sz="2000" b="1" dirty="0" smtClean="0">
                <a:solidFill>
                  <a:schemeClr val="tx1">
                    <a:lumMod val="50000"/>
                    <a:lumOff val="50000"/>
                  </a:schemeClr>
                </a:solidFill>
              </a:rPr>
              <a:t>Escopo</a:t>
            </a:r>
          </a:p>
          <a:p>
            <a:pPr marL="914400" lvl="1"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800" b="1" dirty="0" smtClean="0"/>
          </a:p>
          <a:p>
            <a:pPr marL="914400" lvl="1" indent="-457200">
              <a:buFontTx/>
              <a:buChar char="-"/>
            </a:pPr>
            <a:r>
              <a:rPr lang="pt-BR" sz="2800" b="1" dirty="0" err="1" smtClean="0"/>
              <a:t>Elicitação</a:t>
            </a:r>
            <a:r>
              <a:rPr lang="pt-BR" sz="2800" b="1" dirty="0" smtClean="0"/>
              <a:t> de Requisitos</a:t>
            </a:r>
          </a:p>
          <a:p>
            <a:pPr marL="1371600" lvl="2" indent="-457200">
              <a:buFont typeface="Arial" panose="020B0604020202020204" pitchFamily="34" charset="0"/>
              <a:buChar char="•"/>
            </a:pPr>
            <a:r>
              <a:rPr lang="pt-BR" sz="2800" b="1" dirty="0" smtClean="0"/>
              <a:t>Levantamento de Requisitos </a:t>
            </a:r>
          </a:p>
          <a:p>
            <a:endParaRPr lang="pt-BR" sz="2800" b="1" dirty="0"/>
          </a:p>
          <a:p>
            <a:r>
              <a:rPr lang="pt-BR" sz="2400" dirty="0" smtClean="0"/>
              <a:t>O final dessa fase do processo nos resulta em uma descrição textual, em linguagem natural, de tudo o que os </a:t>
            </a:r>
            <a:r>
              <a:rPr lang="pt-BR" sz="2400" dirty="0" err="1" smtClean="0"/>
              <a:t>stakeholders</a:t>
            </a:r>
            <a:r>
              <a:rPr lang="pt-BR" sz="2400" dirty="0" smtClean="0"/>
              <a:t> nos informaram. A esse texto daremos o nome de Requisitos de Usuário.</a:t>
            </a:r>
            <a:endParaRPr lang="pt-BR" sz="2400" dirty="0"/>
          </a:p>
        </p:txBody>
      </p:sp>
    </p:spTree>
    <p:extLst>
      <p:ext uri="{BB962C8B-B14F-4D97-AF65-F5344CB8AC3E}">
        <p14:creationId xmlns:p14="http://schemas.microsoft.com/office/powerpoint/2010/main" val="4075496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5139869"/>
          </a:xfrm>
          <a:prstGeom prst="rect">
            <a:avLst/>
          </a:prstGeom>
          <a:noFill/>
        </p:spPr>
        <p:txBody>
          <a:bodyPr wrap="square" rtlCol="0">
            <a:spAutoFit/>
          </a:bodyPr>
          <a:lstStyle/>
          <a:p>
            <a:pPr marL="914400" lvl="1" indent="-457200">
              <a:buFontTx/>
              <a:buChar char="-"/>
            </a:pPr>
            <a:r>
              <a:rPr lang="pt-BR" sz="2800" b="1" dirty="0" smtClean="0"/>
              <a:t>Planejamento</a:t>
            </a:r>
          </a:p>
          <a:p>
            <a:pPr marL="1371600" lvl="2" indent="-457200">
              <a:buFont typeface="Arial" panose="020B0604020202020204" pitchFamily="34" charset="0"/>
              <a:buChar char="•"/>
            </a:pPr>
            <a:r>
              <a:rPr lang="pt-BR" sz="2800" b="1" dirty="0" smtClean="0"/>
              <a:t>Escopo</a:t>
            </a:r>
          </a:p>
          <a:p>
            <a:pPr marL="1371600" lvl="2" indent="-457200">
              <a:buFont typeface="Arial" panose="020B0604020202020204" pitchFamily="34" charset="0"/>
              <a:buChar char="•"/>
            </a:pPr>
            <a:r>
              <a:rPr lang="pt-BR" sz="2800" b="1" dirty="0" smtClean="0"/>
              <a:t>Cronograma</a:t>
            </a:r>
          </a:p>
          <a:p>
            <a:pPr lvl="1"/>
            <a:endParaRPr lang="pt-BR" sz="2800" b="1" dirty="0" smtClean="0"/>
          </a:p>
          <a:p>
            <a:pPr marL="914400" lvl="1" indent="-457200">
              <a:buFontTx/>
              <a:buChar char="-"/>
            </a:pPr>
            <a:r>
              <a:rPr lang="pt-BR" sz="2800" b="1" dirty="0" err="1" smtClean="0"/>
              <a:t>Elicitação</a:t>
            </a:r>
            <a:r>
              <a:rPr lang="pt-BR" sz="2800" b="1" dirty="0" smtClean="0"/>
              <a:t> de Requisitos</a:t>
            </a:r>
          </a:p>
          <a:p>
            <a:pPr marL="1371600" lvl="2" indent="-457200">
              <a:buFont typeface="Arial" panose="020B0604020202020204" pitchFamily="34" charset="0"/>
              <a:buChar char="•"/>
            </a:pPr>
            <a:r>
              <a:rPr lang="pt-BR" sz="2800" b="1" dirty="0" smtClean="0"/>
              <a:t>Levantamento de Requisitos</a:t>
            </a:r>
          </a:p>
          <a:p>
            <a:pPr marL="1828800" lvl="3" indent="-457200">
              <a:buFont typeface="Wingdings" panose="05000000000000000000" pitchFamily="2" charset="2"/>
              <a:buChar char="Ø"/>
            </a:pPr>
            <a:r>
              <a:rPr lang="pt-BR" sz="2800" b="1" dirty="0" err="1" smtClean="0"/>
              <a:t>Stakeholders</a:t>
            </a:r>
            <a:endParaRPr lang="pt-BR" sz="2800" b="1" dirty="0" smtClean="0"/>
          </a:p>
          <a:p>
            <a:pPr marL="1828800" lvl="3" indent="-457200">
              <a:buFont typeface="Wingdings" panose="05000000000000000000" pitchFamily="2" charset="2"/>
              <a:buChar char="Ø"/>
            </a:pPr>
            <a:r>
              <a:rPr lang="pt-BR" sz="2800" b="1" dirty="0" smtClean="0"/>
              <a:t>Técnicas de levantamento</a:t>
            </a:r>
          </a:p>
          <a:p>
            <a:pPr marL="1828800" lvl="3" indent="-457200">
              <a:buFont typeface="Wingdings" panose="05000000000000000000" pitchFamily="2" charset="2"/>
              <a:buChar char="Ø"/>
            </a:pPr>
            <a:r>
              <a:rPr lang="pt-BR" sz="2800" b="1" dirty="0" smtClean="0"/>
              <a:t>Requisitos de Usuário </a:t>
            </a:r>
          </a:p>
          <a:p>
            <a:endParaRPr lang="pt-BR" sz="2800" b="1" dirty="0"/>
          </a:p>
          <a:p>
            <a:r>
              <a:rPr lang="pt-BR" sz="2400" dirty="0" smtClean="0"/>
              <a:t>E nossa listagem das etapas do processo de construção de software fica assim, até o momento.</a:t>
            </a:r>
            <a:endParaRPr lang="pt-BR" sz="2400" dirty="0"/>
          </a:p>
        </p:txBody>
      </p:sp>
    </p:spTree>
    <p:extLst>
      <p:ext uri="{BB962C8B-B14F-4D97-AF65-F5344CB8AC3E}">
        <p14:creationId xmlns:p14="http://schemas.microsoft.com/office/powerpoint/2010/main" val="1298903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620688"/>
            <a:ext cx="8507561" cy="5139869"/>
          </a:xfrm>
          <a:prstGeom prst="rect">
            <a:avLst/>
          </a:prstGeom>
          <a:noFill/>
        </p:spPr>
        <p:txBody>
          <a:bodyPr wrap="square" rtlCol="0">
            <a:spAutoFit/>
          </a:bodyPr>
          <a:lstStyle/>
          <a:p>
            <a:pPr marL="914400" lvl="1" indent="-457200">
              <a:buFontTx/>
              <a:buChar char="-"/>
            </a:pPr>
            <a:r>
              <a:rPr lang="pt-BR" sz="2000" b="1" dirty="0" smtClean="0">
                <a:solidFill>
                  <a:schemeClr val="tx1">
                    <a:lumMod val="50000"/>
                    <a:lumOff val="50000"/>
                  </a:schemeClr>
                </a:solidFill>
              </a:rPr>
              <a:t>Planejamento</a:t>
            </a:r>
          </a:p>
          <a:p>
            <a:pPr marL="1371600" lvl="2" indent="-457200">
              <a:buFont typeface="Arial" panose="020B0604020202020204" pitchFamily="34" charset="0"/>
              <a:buChar char="•"/>
            </a:pPr>
            <a:r>
              <a:rPr lang="pt-BR" sz="2000" b="1" dirty="0" smtClean="0">
                <a:solidFill>
                  <a:schemeClr val="tx1">
                    <a:lumMod val="50000"/>
                    <a:lumOff val="50000"/>
                  </a:schemeClr>
                </a:solidFill>
              </a:rPr>
              <a:t>Escopo</a:t>
            </a:r>
          </a:p>
          <a:p>
            <a:pPr marL="1371600" lvl="2"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000" b="1" dirty="0" smtClean="0">
              <a:solidFill>
                <a:schemeClr val="tx1">
                  <a:lumMod val="50000"/>
                  <a:lumOff val="50000"/>
                </a:schemeClr>
              </a:solidFill>
            </a:endParaRPr>
          </a:p>
          <a:p>
            <a:pPr marL="914400" lvl="1" indent="-457200">
              <a:buFontTx/>
              <a:buChar char="-"/>
            </a:pPr>
            <a:r>
              <a:rPr lang="pt-BR" sz="2000" b="1" dirty="0" err="1" smtClean="0">
                <a:solidFill>
                  <a:schemeClr val="tx1">
                    <a:lumMod val="50000"/>
                    <a:lumOff val="50000"/>
                  </a:schemeClr>
                </a:solidFill>
              </a:rPr>
              <a:t>Elicitação</a:t>
            </a:r>
            <a:r>
              <a:rPr lang="pt-BR" sz="2000" b="1" dirty="0" smtClean="0">
                <a:solidFill>
                  <a:schemeClr val="tx1">
                    <a:lumMod val="50000"/>
                    <a:lumOff val="50000"/>
                  </a:schemeClr>
                </a:solidFill>
              </a:rPr>
              <a:t> de Requisitos</a:t>
            </a:r>
          </a:p>
          <a:p>
            <a:pPr marL="1371600" lvl="2" indent="-457200">
              <a:buFont typeface="Arial" panose="020B0604020202020204" pitchFamily="34" charset="0"/>
              <a:buChar char="•"/>
            </a:pPr>
            <a:r>
              <a:rPr lang="pt-BR" sz="2000" b="1" dirty="0" smtClean="0">
                <a:solidFill>
                  <a:schemeClr val="tx1">
                    <a:lumMod val="50000"/>
                    <a:lumOff val="50000"/>
                  </a:schemeClr>
                </a:solidFill>
              </a:rPr>
              <a:t>Levantamento de Requisitos</a:t>
            </a:r>
          </a:p>
          <a:p>
            <a:pPr marL="1828800" lvl="3" indent="-457200">
              <a:buFont typeface="Wingdings" panose="05000000000000000000" pitchFamily="2" charset="2"/>
              <a:buChar char="Ø"/>
            </a:pPr>
            <a:r>
              <a:rPr lang="pt-BR" sz="2000" b="1" dirty="0" err="1" smtClean="0">
                <a:solidFill>
                  <a:schemeClr val="tx1">
                    <a:lumMod val="50000"/>
                    <a:lumOff val="50000"/>
                  </a:schemeClr>
                </a:solidFill>
              </a:rPr>
              <a:t>Stakeholders</a:t>
            </a:r>
            <a:endParaRPr lang="pt-BR" sz="2000" b="1" dirty="0" smtClean="0">
              <a:solidFill>
                <a:schemeClr val="tx1">
                  <a:lumMod val="50000"/>
                  <a:lumOff val="50000"/>
                </a:schemeClr>
              </a:solidFill>
            </a:endParaRPr>
          </a:p>
          <a:p>
            <a:pPr marL="1828800" lvl="3" indent="-457200">
              <a:buFont typeface="Wingdings" panose="05000000000000000000" pitchFamily="2" charset="2"/>
              <a:buChar char="Ø"/>
            </a:pPr>
            <a:r>
              <a:rPr lang="pt-BR" sz="2000" b="1" dirty="0" smtClean="0">
                <a:solidFill>
                  <a:schemeClr val="tx1">
                    <a:lumMod val="50000"/>
                    <a:lumOff val="50000"/>
                  </a:schemeClr>
                </a:solidFill>
              </a:rPr>
              <a:t>Técnicas de levantamento</a:t>
            </a:r>
          </a:p>
          <a:p>
            <a:pPr marL="1828800" lvl="3" indent="-457200">
              <a:buFont typeface="Wingdings" panose="05000000000000000000" pitchFamily="2" charset="2"/>
              <a:buChar char="Ø"/>
            </a:pPr>
            <a:r>
              <a:rPr lang="pt-BR" sz="2000" b="1" dirty="0" smtClean="0">
                <a:solidFill>
                  <a:schemeClr val="tx1">
                    <a:lumMod val="50000"/>
                    <a:lumOff val="50000"/>
                  </a:schemeClr>
                </a:solidFill>
              </a:rPr>
              <a:t>Requisitos de Usuário </a:t>
            </a:r>
          </a:p>
          <a:p>
            <a:endParaRPr lang="pt-BR" sz="2800" b="1" dirty="0"/>
          </a:p>
          <a:p>
            <a:r>
              <a:rPr lang="pt-BR" sz="2400" dirty="0" smtClean="0"/>
              <a:t>A outra parte da etapa de </a:t>
            </a:r>
            <a:r>
              <a:rPr lang="pt-BR" sz="2400" dirty="0" err="1" smtClean="0"/>
              <a:t>elicitação</a:t>
            </a:r>
            <a:r>
              <a:rPr lang="pt-BR" sz="2400" dirty="0" smtClean="0"/>
              <a:t> de requisitos é a Análise de Requisitos.</a:t>
            </a:r>
          </a:p>
          <a:p>
            <a:endParaRPr lang="pt-BR" sz="2400" dirty="0"/>
          </a:p>
          <a:p>
            <a:r>
              <a:rPr lang="pt-BR" sz="2400" dirty="0" smtClean="0"/>
              <a:t>O que vamos fazer é separar alguns itens dos requisitos de usuário, levantamos na fase anterior.</a:t>
            </a:r>
            <a:endParaRPr lang="pt-BR" sz="2400" dirty="0"/>
          </a:p>
        </p:txBody>
      </p:sp>
    </p:spTree>
    <p:extLst>
      <p:ext uri="{BB962C8B-B14F-4D97-AF65-F5344CB8AC3E}">
        <p14:creationId xmlns:p14="http://schemas.microsoft.com/office/powerpoint/2010/main" val="4044779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620688"/>
            <a:ext cx="8507561" cy="5878532"/>
          </a:xfrm>
          <a:prstGeom prst="rect">
            <a:avLst/>
          </a:prstGeom>
          <a:noFill/>
        </p:spPr>
        <p:txBody>
          <a:bodyPr wrap="square" rtlCol="0">
            <a:spAutoFit/>
          </a:bodyPr>
          <a:lstStyle/>
          <a:p>
            <a:pPr marL="914400" lvl="1" indent="-457200">
              <a:buFontTx/>
              <a:buChar char="-"/>
            </a:pPr>
            <a:r>
              <a:rPr lang="pt-BR" sz="2000" b="1" dirty="0" smtClean="0">
                <a:solidFill>
                  <a:schemeClr val="tx1">
                    <a:lumMod val="50000"/>
                    <a:lumOff val="50000"/>
                  </a:schemeClr>
                </a:solidFill>
              </a:rPr>
              <a:t>Planejamento</a:t>
            </a:r>
          </a:p>
          <a:p>
            <a:pPr marL="1371600" lvl="2" indent="-457200">
              <a:buFont typeface="Arial" panose="020B0604020202020204" pitchFamily="34" charset="0"/>
              <a:buChar char="•"/>
            </a:pPr>
            <a:r>
              <a:rPr lang="pt-BR" sz="2000" b="1" dirty="0" smtClean="0">
                <a:solidFill>
                  <a:schemeClr val="tx1">
                    <a:lumMod val="50000"/>
                    <a:lumOff val="50000"/>
                  </a:schemeClr>
                </a:solidFill>
              </a:rPr>
              <a:t>Escopo</a:t>
            </a:r>
          </a:p>
          <a:p>
            <a:pPr marL="1371600" lvl="2"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000" b="1" dirty="0" smtClean="0">
              <a:solidFill>
                <a:schemeClr val="tx1">
                  <a:lumMod val="50000"/>
                  <a:lumOff val="50000"/>
                </a:schemeClr>
              </a:solidFill>
            </a:endParaRPr>
          </a:p>
          <a:p>
            <a:pPr marL="914400" lvl="1" indent="-457200">
              <a:buFontTx/>
              <a:buChar char="-"/>
            </a:pPr>
            <a:r>
              <a:rPr lang="pt-BR" sz="2000" b="1" dirty="0" err="1" smtClean="0">
                <a:solidFill>
                  <a:schemeClr val="tx1">
                    <a:lumMod val="50000"/>
                    <a:lumOff val="50000"/>
                  </a:schemeClr>
                </a:solidFill>
              </a:rPr>
              <a:t>Elicitação</a:t>
            </a:r>
            <a:r>
              <a:rPr lang="pt-BR" sz="2000" b="1" dirty="0" smtClean="0">
                <a:solidFill>
                  <a:schemeClr val="tx1">
                    <a:lumMod val="50000"/>
                    <a:lumOff val="50000"/>
                  </a:schemeClr>
                </a:solidFill>
              </a:rPr>
              <a:t> de Requisitos</a:t>
            </a:r>
          </a:p>
          <a:p>
            <a:pPr marL="1371600" lvl="2" indent="-457200">
              <a:buFont typeface="Arial" panose="020B0604020202020204" pitchFamily="34" charset="0"/>
              <a:buChar char="•"/>
            </a:pPr>
            <a:r>
              <a:rPr lang="pt-BR" sz="2000" b="1" dirty="0" smtClean="0">
                <a:solidFill>
                  <a:schemeClr val="tx1">
                    <a:lumMod val="50000"/>
                    <a:lumOff val="50000"/>
                  </a:schemeClr>
                </a:solidFill>
              </a:rPr>
              <a:t>Levantamento de Requisitos</a:t>
            </a:r>
          </a:p>
          <a:p>
            <a:pPr marL="1828800" lvl="3" indent="-457200">
              <a:buFont typeface="Wingdings" panose="05000000000000000000" pitchFamily="2" charset="2"/>
              <a:buChar char="Ø"/>
            </a:pPr>
            <a:r>
              <a:rPr lang="pt-BR" sz="2000" b="1" dirty="0" err="1" smtClean="0">
                <a:solidFill>
                  <a:schemeClr val="tx1">
                    <a:lumMod val="50000"/>
                    <a:lumOff val="50000"/>
                  </a:schemeClr>
                </a:solidFill>
              </a:rPr>
              <a:t>Stakeholders</a:t>
            </a:r>
            <a:endParaRPr lang="pt-BR" sz="2000" b="1" dirty="0" smtClean="0">
              <a:solidFill>
                <a:schemeClr val="tx1">
                  <a:lumMod val="50000"/>
                  <a:lumOff val="50000"/>
                </a:schemeClr>
              </a:solidFill>
            </a:endParaRPr>
          </a:p>
          <a:p>
            <a:pPr marL="1828800" lvl="3" indent="-457200">
              <a:buFont typeface="Wingdings" panose="05000000000000000000" pitchFamily="2" charset="2"/>
              <a:buChar char="Ø"/>
            </a:pPr>
            <a:r>
              <a:rPr lang="pt-BR" sz="2000" b="1" dirty="0" smtClean="0">
                <a:solidFill>
                  <a:schemeClr val="tx1">
                    <a:lumMod val="50000"/>
                    <a:lumOff val="50000"/>
                  </a:schemeClr>
                </a:solidFill>
              </a:rPr>
              <a:t>Técnicas de levantamento</a:t>
            </a:r>
          </a:p>
          <a:p>
            <a:pPr marL="1828800" lvl="3" indent="-457200">
              <a:buFont typeface="Wingdings" panose="05000000000000000000" pitchFamily="2" charset="2"/>
              <a:buChar char="Ø"/>
            </a:pPr>
            <a:r>
              <a:rPr lang="pt-BR" sz="2000" b="1" dirty="0" smtClean="0">
                <a:solidFill>
                  <a:schemeClr val="tx1">
                    <a:lumMod val="50000"/>
                    <a:lumOff val="50000"/>
                  </a:schemeClr>
                </a:solidFill>
              </a:rPr>
              <a:t>Requisitos de Usuário </a:t>
            </a:r>
          </a:p>
          <a:p>
            <a:pPr lvl="3"/>
            <a:endParaRPr lang="pt-BR" sz="2000" b="1" dirty="0" smtClean="0">
              <a:solidFill>
                <a:schemeClr val="tx1">
                  <a:lumMod val="50000"/>
                  <a:lumOff val="50000"/>
                </a:schemeClr>
              </a:solidFill>
            </a:endParaRPr>
          </a:p>
          <a:p>
            <a:pPr marL="914400" lvl="4" indent="-457200">
              <a:buFont typeface="Arial" panose="020B0604020202020204" pitchFamily="34" charset="0"/>
              <a:buChar char="•"/>
            </a:pPr>
            <a:r>
              <a:rPr lang="pt-BR" sz="2800" b="1" dirty="0" smtClean="0"/>
              <a:t>Análise </a:t>
            </a:r>
            <a:r>
              <a:rPr lang="pt-BR" sz="2800" b="1" dirty="0"/>
              <a:t>de Requisitos</a:t>
            </a:r>
          </a:p>
          <a:p>
            <a:pPr marL="457200" lvl="4"/>
            <a:endParaRPr lang="pt-BR" sz="2800" b="1" dirty="0"/>
          </a:p>
          <a:p>
            <a:r>
              <a:rPr lang="pt-BR" sz="2400" dirty="0" smtClean="0"/>
              <a:t>Nesta fase, iremos separar as especificações do sistema em 3 listas:</a:t>
            </a:r>
          </a:p>
          <a:p>
            <a:pPr marL="342900" indent="-342900">
              <a:buFont typeface="Wingdings" panose="05000000000000000000" pitchFamily="2" charset="2"/>
              <a:buChar char="v"/>
            </a:pPr>
            <a:r>
              <a:rPr lang="pt-BR" sz="2400" dirty="0" smtClean="0"/>
              <a:t>Regras de Negócio (RN)</a:t>
            </a:r>
          </a:p>
          <a:p>
            <a:pPr marL="342900" indent="-342900">
              <a:buFont typeface="Wingdings" panose="05000000000000000000" pitchFamily="2" charset="2"/>
              <a:buChar char="v"/>
            </a:pPr>
            <a:r>
              <a:rPr lang="pt-BR" sz="2400" dirty="0" smtClean="0"/>
              <a:t>Requisitos Funcionais (RF)</a:t>
            </a:r>
          </a:p>
          <a:p>
            <a:pPr marL="342900" indent="-342900">
              <a:buFont typeface="Wingdings" panose="05000000000000000000" pitchFamily="2" charset="2"/>
              <a:buChar char="v"/>
            </a:pPr>
            <a:r>
              <a:rPr lang="pt-BR" sz="2400" dirty="0" smtClean="0"/>
              <a:t>Requisitos Não Funcionais (RNF)</a:t>
            </a:r>
            <a:endParaRPr lang="pt-BR" sz="2400" dirty="0"/>
          </a:p>
        </p:txBody>
      </p:sp>
    </p:spTree>
    <p:extLst>
      <p:ext uri="{BB962C8B-B14F-4D97-AF65-F5344CB8AC3E}">
        <p14:creationId xmlns:p14="http://schemas.microsoft.com/office/powerpoint/2010/main" val="302552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548680"/>
            <a:ext cx="8507561" cy="6001643"/>
          </a:xfrm>
          <a:prstGeom prst="rect">
            <a:avLst/>
          </a:prstGeom>
          <a:noFill/>
        </p:spPr>
        <p:txBody>
          <a:bodyPr wrap="square" rtlCol="0">
            <a:spAutoFit/>
          </a:bodyPr>
          <a:lstStyle/>
          <a:p>
            <a:pPr marL="914400" lvl="1" indent="-457200">
              <a:buFontTx/>
              <a:buChar char="-"/>
            </a:pPr>
            <a:r>
              <a:rPr lang="pt-BR" sz="2400" b="1" dirty="0" smtClean="0"/>
              <a:t>Planejamento</a:t>
            </a:r>
          </a:p>
          <a:p>
            <a:pPr marL="1371600" lvl="2" indent="-457200">
              <a:buFont typeface="Arial" panose="020B0604020202020204" pitchFamily="34" charset="0"/>
              <a:buChar char="•"/>
            </a:pPr>
            <a:r>
              <a:rPr lang="pt-BR" sz="2400" b="1" dirty="0" smtClean="0"/>
              <a:t>Escopo</a:t>
            </a:r>
          </a:p>
          <a:p>
            <a:pPr marL="1371600" lvl="2" indent="-457200">
              <a:buFont typeface="Arial" panose="020B0604020202020204" pitchFamily="34" charset="0"/>
              <a:buChar char="•"/>
            </a:pPr>
            <a:r>
              <a:rPr lang="pt-BR" sz="2400" b="1" dirty="0" smtClean="0"/>
              <a:t>Cronograma</a:t>
            </a:r>
          </a:p>
          <a:p>
            <a:pPr lvl="1"/>
            <a:endParaRPr lang="pt-BR" sz="2400" b="1" dirty="0" smtClean="0"/>
          </a:p>
          <a:p>
            <a:pPr marL="914400" lvl="1" indent="-457200">
              <a:buFontTx/>
              <a:buChar char="-"/>
            </a:pPr>
            <a:r>
              <a:rPr lang="pt-BR" sz="2400" b="1" dirty="0" err="1" smtClean="0"/>
              <a:t>Elicitação</a:t>
            </a:r>
            <a:r>
              <a:rPr lang="pt-BR" sz="2400" b="1" dirty="0" smtClean="0"/>
              <a:t> de Requisitos</a:t>
            </a:r>
          </a:p>
          <a:p>
            <a:pPr marL="1371600" lvl="2" indent="-457200">
              <a:buFont typeface="Arial" panose="020B0604020202020204" pitchFamily="34" charset="0"/>
              <a:buChar char="•"/>
            </a:pPr>
            <a:r>
              <a:rPr lang="pt-BR" sz="2400" b="1" dirty="0" smtClean="0"/>
              <a:t>Levantamento de Requisitos</a:t>
            </a:r>
          </a:p>
          <a:p>
            <a:pPr marL="1828800" lvl="3" indent="-457200">
              <a:buFont typeface="Wingdings" panose="05000000000000000000" pitchFamily="2" charset="2"/>
              <a:buChar char="Ø"/>
            </a:pPr>
            <a:r>
              <a:rPr lang="pt-BR" sz="2400" b="1" dirty="0" err="1" smtClean="0"/>
              <a:t>Stakeholders</a:t>
            </a:r>
            <a:endParaRPr lang="pt-BR" sz="2400" b="1" dirty="0" smtClean="0"/>
          </a:p>
          <a:p>
            <a:pPr marL="1828800" lvl="3" indent="-457200">
              <a:buFont typeface="Wingdings" panose="05000000000000000000" pitchFamily="2" charset="2"/>
              <a:buChar char="Ø"/>
            </a:pPr>
            <a:r>
              <a:rPr lang="pt-BR" sz="2400" b="1" dirty="0" smtClean="0"/>
              <a:t>Técnicas de levantamento</a:t>
            </a:r>
          </a:p>
          <a:p>
            <a:pPr marL="1828800" lvl="3" indent="-457200">
              <a:buFont typeface="Wingdings" panose="05000000000000000000" pitchFamily="2" charset="2"/>
              <a:buChar char="Ø"/>
            </a:pPr>
            <a:r>
              <a:rPr lang="pt-BR" sz="2400" b="1" dirty="0" smtClean="0"/>
              <a:t>Requisitos de Usuário </a:t>
            </a:r>
          </a:p>
          <a:p>
            <a:pPr marL="1371600" lvl="2" indent="-457200">
              <a:buFont typeface="Arial" panose="020B0604020202020204" pitchFamily="34" charset="0"/>
              <a:buChar char="•"/>
            </a:pPr>
            <a:r>
              <a:rPr lang="pt-BR" sz="2400" b="1" dirty="0" smtClean="0"/>
              <a:t>Análise de Requisitos</a:t>
            </a:r>
          </a:p>
          <a:p>
            <a:pPr marL="1828800" lvl="3" indent="-457200">
              <a:buFont typeface="Wingdings" panose="05000000000000000000" pitchFamily="2" charset="2"/>
              <a:buChar char="Ø"/>
            </a:pPr>
            <a:r>
              <a:rPr lang="pt-BR" sz="2400" b="1" dirty="0" smtClean="0"/>
              <a:t>RN</a:t>
            </a:r>
          </a:p>
          <a:p>
            <a:pPr marL="1828800" lvl="3" indent="-457200">
              <a:buFont typeface="Wingdings" panose="05000000000000000000" pitchFamily="2" charset="2"/>
              <a:buChar char="Ø"/>
            </a:pPr>
            <a:r>
              <a:rPr lang="pt-BR" sz="2400" b="1" dirty="0" smtClean="0"/>
              <a:t>RF</a:t>
            </a:r>
          </a:p>
          <a:p>
            <a:pPr marL="1828800" lvl="3" indent="-457200">
              <a:buFont typeface="Wingdings" panose="05000000000000000000" pitchFamily="2" charset="2"/>
              <a:buChar char="Ø"/>
            </a:pPr>
            <a:r>
              <a:rPr lang="pt-BR" sz="2400" b="1" dirty="0" smtClean="0"/>
              <a:t>RNF</a:t>
            </a:r>
          </a:p>
          <a:p>
            <a:pPr marL="1828800" lvl="3" indent="-457200">
              <a:buFont typeface="Wingdings" panose="05000000000000000000" pitchFamily="2" charset="2"/>
              <a:buChar char="Ø"/>
            </a:pPr>
            <a:endParaRPr lang="pt-BR" sz="2400" b="1" dirty="0"/>
          </a:p>
          <a:p>
            <a:r>
              <a:rPr lang="pt-BR" sz="2400" dirty="0" smtClean="0"/>
              <a:t>Terminada a segunda etapa do processo de construção de SW, nossa lista está assim.</a:t>
            </a:r>
            <a:endParaRPr lang="pt-BR" sz="2400" dirty="0"/>
          </a:p>
        </p:txBody>
      </p:sp>
    </p:spTree>
    <p:extLst>
      <p:ext uri="{BB962C8B-B14F-4D97-AF65-F5344CB8AC3E}">
        <p14:creationId xmlns:p14="http://schemas.microsoft.com/office/powerpoint/2010/main" val="3392024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823352"/>
            <a:ext cx="8507561" cy="3046988"/>
          </a:xfrm>
          <a:prstGeom prst="rect">
            <a:avLst/>
          </a:prstGeom>
          <a:noFill/>
        </p:spPr>
        <p:txBody>
          <a:bodyPr wrap="square" rtlCol="0">
            <a:spAutoFit/>
          </a:bodyPr>
          <a:lstStyle/>
          <a:p>
            <a:r>
              <a:rPr lang="pt-BR" sz="2400" dirty="0" smtClean="0"/>
              <a:t>A terceira etapa é o Projeto, na qual iremos modelar nosso sistema.</a:t>
            </a:r>
          </a:p>
          <a:p>
            <a:r>
              <a:rPr lang="pt-BR" sz="2400" dirty="0" smtClean="0"/>
              <a:t>Com o uso da UML (Linguagem de Modelagem Unificada) iremos construir diagramas, com a ferramenta </a:t>
            </a:r>
            <a:r>
              <a:rPr lang="pt-BR" sz="2400" dirty="0" err="1" smtClean="0"/>
              <a:t>Astah</a:t>
            </a:r>
            <a:r>
              <a:rPr lang="pt-BR" sz="2400" dirty="0" smtClean="0"/>
              <a:t>, para interpretar momentos do nosso sistema e entender seu funcionamento.</a:t>
            </a:r>
          </a:p>
          <a:p>
            <a:r>
              <a:rPr lang="pt-BR" sz="2400" dirty="0" smtClean="0"/>
              <a:t>Seria como se estivéssemos desenhando a planta de uma casa para um projeto de construção da casa.</a:t>
            </a:r>
            <a:endParaRPr lang="pt-BR"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916130"/>
            <a:ext cx="3168352" cy="2537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821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823352"/>
            <a:ext cx="8507561" cy="4893647"/>
          </a:xfrm>
          <a:prstGeom prst="rect">
            <a:avLst/>
          </a:prstGeom>
          <a:noFill/>
        </p:spPr>
        <p:txBody>
          <a:bodyPr wrap="square" rtlCol="0">
            <a:spAutoFit/>
          </a:bodyPr>
          <a:lstStyle/>
          <a:p>
            <a:r>
              <a:rPr lang="pt-BR" sz="2400" dirty="0" smtClean="0"/>
              <a:t>Também iremos separar essa etapa em alguns momentos, ou visões do nosso sistema.</a:t>
            </a:r>
          </a:p>
          <a:p>
            <a:endParaRPr lang="pt-BR" sz="2400" dirty="0"/>
          </a:p>
          <a:p>
            <a:r>
              <a:rPr lang="pt-BR" sz="2400" dirty="0" smtClean="0"/>
              <a:t>A visão comportamental, na qual iremos tentar entender </a:t>
            </a:r>
            <a:r>
              <a:rPr lang="pt-BR" sz="2400" b="1" u="sng" dirty="0" smtClean="0"/>
              <a:t>O QUE</a:t>
            </a:r>
            <a:r>
              <a:rPr lang="pt-BR" sz="2400" dirty="0" smtClean="0"/>
              <a:t> o sistema deve fazer, faremos uso do Diagrama de Caso de Uso.</a:t>
            </a:r>
          </a:p>
          <a:p>
            <a:endParaRPr lang="pt-BR" sz="2400" dirty="0"/>
          </a:p>
          <a:p>
            <a:r>
              <a:rPr lang="pt-BR" sz="2400" dirty="0" smtClean="0"/>
              <a:t>Já na visão estrutural do sistema, na qual descreveremos </a:t>
            </a:r>
            <a:r>
              <a:rPr lang="pt-BR" sz="2400" b="1" u="sng" dirty="0" smtClean="0"/>
              <a:t>COMO </a:t>
            </a:r>
            <a:r>
              <a:rPr lang="pt-BR" sz="2400" dirty="0" smtClean="0"/>
              <a:t>vamos desenvolver o que o cliente nos solicitou, faremos uso do Diagrama de Classes.</a:t>
            </a:r>
          </a:p>
          <a:p>
            <a:endParaRPr lang="pt-BR" sz="2400" b="1" u="sng" dirty="0"/>
          </a:p>
          <a:p>
            <a:r>
              <a:rPr lang="pt-BR" sz="2400" dirty="0" smtClean="0"/>
              <a:t>Essa etapa se encerra com alguns protótipos do sistema, na qual iremos apresentar para o cliente aprovar.</a:t>
            </a:r>
            <a:endParaRPr lang="pt-BR" sz="2400" dirty="0"/>
          </a:p>
        </p:txBody>
      </p:sp>
    </p:spTree>
    <p:extLst>
      <p:ext uri="{BB962C8B-B14F-4D97-AF65-F5344CB8AC3E}">
        <p14:creationId xmlns:p14="http://schemas.microsoft.com/office/powerpoint/2010/main" val="1833428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548680"/>
            <a:ext cx="5267201" cy="6001643"/>
          </a:xfrm>
          <a:prstGeom prst="rect">
            <a:avLst/>
          </a:prstGeom>
          <a:noFill/>
        </p:spPr>
        <p:txBody>
          <a:bodyPr wrap="square" rtlCol="0">
            <a:spAutoFit/>
          </a:bodyPr>
          <a:lstStyle/>
          <a:p>
            <a:pPr marL="914400" lvl="1" indent="-457200">
              <a:buFontTx/>
              <a:buChar char="-"/>
            </a:pPr>
            <a:r>
              <a:rPr lang="pt-BR" sz="2000" b="1" dirty="0" smtClean="0"/>
              <a:t>Planejamento</a:t>
            </a:r>
          </a:p>
          <a:p>
            <a:pPr marL="1371600" lvl="2" indent="-457200">
              <a:buFont typeface="Arial" panose="020B0604020202020204" pitchFamily="34" charset="0"/>
              <a:buChar char="•"/>
            </a:pPr>
            <a:r>
              <a:rPr lang="pt-BR" sz="2000" b="1" dirty="0" smtClean="0"/>
              <a:t>Escopo</a:t>
            </a:r>
          </a:p>
          <a:p>
            <a:pPr marL="1371600" lvl="2" indent="-457200">
              <a:buFont typeface="Arial" panose="020B0604020202020204" pitchFamily="34" charset="0"/>
              <a:buChar char="•"/>
            </a:pPr>
            <a:r>
              <a:rPr lang="pt-BR" sz="2000" b="1" dirty="0" smtClean="0"/>
              <a:t>Cronograma</a:t>
            </a:r>
          </a:p>
          <a:p>
            <a:pPr lvl="1"/>
            <a:endParaRPr lang="pt-BR" sz="2000" b="1" dirty="0" smtClean="0"/>
          </a:p>
          <a:p>
            <a:pPr marL="914400" lvl="1" indent="-457200">
              <a:buFontTx/>
              <a:buChar char="-"/>
            </a:pPr>
            <a:r>
              <a:rPr lang="pt-BR" sz="2000" b="1" dirty="0" err="1" smtClean="0"/>
              <a:t>Elicitação</a:t>
            </a:r>
            <a:r>
              <a:rPr lang="pt-BR" sz="2000" b="1" dirty="0" smtClean="0"/>
              <a:t> de Requisitos</a:t>
            </a:r>
          </a:p>
          <a:p>
            <a:pPr marL="1371600" lvl="2" indent="-457200">
              <a:buFont typeface="Arial" panose="020B0604020202020204" pitchFamily="34" charset="0"/>
              <a:buChar char="•"/>
            </a:pPr>
            <a:r>
              <a:rPr lang="pt-BR" sz="2000" b="1" dirty="0" smtClean="0"/>
              <a:t>Levantamento de Requisitos</a:t>
            </a:r>
          </a:p>
          <a:p>
            <a:pPr marL="1828800" lvl="3" indent="-457200">
              <a:buFont typeface="Wingdings" panose="05000000000000000000" pitchFamily="2" charset="2"/>
              <a:buChar char="Ø"/>
            </a:pPr>
            <a:r>
              <a:rPr lang="pt-BR" sz="2000" b="1" dirty="0" err="1" smtClean="0"/>
              <a:t>Stakeholders</a:t>
            </a:r>
            <a:endParaRPr lang="pt-BR" sz="2000" b="1" dirty="0" smtClean="0"/>
          </a:p>
          <a:p>
            <a:pPr marL="1828800" lvl="3" indent="-457200">
              <a:buFont typeface="Wingdings" panose="05000000000000000000" pitchFamily="2" charset="2"/>
              <a:buChar char="Ø"/>
            </a:pPr>
            <a:r>
              <a:rPr lang="pt-BR" sz="2000" b="1" dirty="0" smtClean="0"/>
              <a:t>Técnicas de levantamento</a:t>
            </a:r>
          </a:p>
          <a:p>
            <a:pPr marL="1828800" lvl="3" indent="-457200">
              <a:buFont typeface="Wingdings" panose="05000000000000000000" pitchFamily="2" charset="2"/>
              <a:buChar char="Ø"/>
            </a:pPr>
            <a:r>
              <a:rPr lang="pt-BR" sz="2000" b="1" dirty="0" smtClean="0"/>
              <a:t>Requisitos de Usuário </a:t>
            </a:r>
          </a:p>
          <a:p>
            <a:pPr marL="1371600" lvl="2" indent="-457200">
              <a:buFont typeface="Arial" panose="020B0604020202020204" pitchFamily="34" charset="0"/>
              <a:buChar char="•"/>
            </a:pPr>
            <a:r>
              <a:rPr lang="pt-BR" sz="2000" b="1" dirty="0" smtClean="0"/>
              <a:t>Análise de Requisitos</a:t>
            </a:r>
          </a:p>
          <a:p>
            <a:pPr marL="1828800" lvl="3" indent="-457200">
              <a:buFont typeface="Wingdings" panose="05000000000000000000" pitchFamily="2" charset="2"/>
              <a:buChar char="Ø"/>
            </a:pPr>
            <a:r>
              <a:rPr lang="pt-BR" sz="2000" b="1" dirty="0" smtClean="0"/>
              <a:t>RN</a:t>
            </a:r>
          </a:p>
          <a:p>
            <a:pPr marL="1828800" lvl="3" indent="-457200">
              <a:buFont typeface="Wingdings" panose="05000000000000000000" pitchFamily="2" charset="2"/>
              <a:buChar char="Ø"/>
            </a:pPr>
            <a:r>
              <a:rPr lang="pt-BR" sz="2000" b="1" dirty="0" smtClean="0"/>
              <a:t>RF</a:t>
            </a:r>
          </a:p>
          <a:p>
            <a:pPr marL="1828800" lvl="3" indent="-457200">
              <a:buFont typeface="Wingdings" panose="05000000000000000000" pitchFamily="2" charset="2"/>
              <a:buChar char="Ø"/>
            </a:pPr>
            <a:r>
              <a:rPr lang="pt-BR" sz="2000" b="1" dirty="0" smtClean="0"/>
              <a:t>RNF</a:t>
            </a:r>
          </a:p>
          <a:p>
            <a:pPr marL="1828800" lvl="3" indent="-457200">
              <a:buFont typeface="Wingdings" panose="05000000000000000000" pitchFamily="2" charset="2"/>
              <a:buChar char="Ø"/>
            </a:pPr>
            <a:endParaRPr lang="pt-BR" sz="2000" b="1" dirty="0"/>
          </a:p>
          <a:p>
            <a:pPr marL="800100" lvl="1" indent="-342900">
              <a:buFontTx/>
              <a:buChar char="-"/>
            </a:pPr>
            <a:r>
              <a:rPr lang="pt-BR" sz="2000" b="1" dirty="0" smtClean="0"/>
              <a:t>Projeto (Modelagem UML)</a:t>
            </a:r>
          </a:p>
          <a:p>
            <a:pPr marL="1257300" lvl="2" indent="-342900">
              <a:buFont typeface="Arial" panose="020B0604020202020204" pitchFamily="34" charset="0"/>
              <a:buChar char="•"/>
            </a:pPr>
            <a:r>
              <a:rPr lang="pt-BR" sz="2000" b="1" dirty="0" smtClean="0"/>
              <a:t>Diagrama de Caso de Uso</a:t>
            </a:r>
          </a:p>
          <a:p>
            <a:pPr marL="1257300" lvl="2" indent="-342900">
              <a:buFont typeface="Arial" panose="020B0604020202020204" pitchFamily="34" charset="0"/>
              <a:buChar char="•"/>
            </a:pPr>
            <a:r>
              <a:rPr lang="pt-BR" sz="2000" b="1" dirty="0" smtClean="0"/>
              <a:t>Diagrama de Classes</a:t>
            </a:r>
          </a:p>
          <a:p>
            <a:pPr marL="1257300" lvl="2" indent="-342900">
              <a:buFont typeface="Arial" panose="020B0604020202020204" pitchFamily="34" charset="0"/>
              <a:buChar char="•"/>
            </a:pPr>
            <a:r>
              <a:rPr lang="pt-BR" sz="2000" b="1" dirty="0" smtClean="0"/>
              <a:t>Protótipos</a:t>
            </a:r>
          </a:p>
          <a:p>
            <a:pPr marL="342900" indent="-342900">
              <a:buFontTx/>
              <a:buChar char="-"/>
            </a:pPr>
            <a:endParaRPr lang="pt-BR" sz="2400" dirty="0" smtClean="0"/>
          </a:p>
        </p:txBody>
      </p:sp>
      <p:sp>
        <p:nvSpPr>
          <p:cNvPr id="3" name="Retângulo 2"/>
          <p:cNvSpPr/>
          <p:nvPr/>
        </p:nvSpPr>
        <p:spPr>
          <a:xfrm>
            <a:off x="5968491" y="1100643"/>
            <a:ext cx="2851982" cy="4708981"/>
          </a:xfrm>
          <a:prstGeom prst="rect">
            <a:avLst/>
          </a:prstGeom>
        </p:spPr>
        <p:txBody>
          <a:bodyPr wrap="square">
            <a:spAutoFit/>
          </a:bodyPr>
          <a:lstStyle/>
          <a:p>
            <a:r>
              <a:rPr lang="pt-BR" sz="2000" dirty="0" smtClean="0"/>
              <a:t>Essas 3 etapas concluem nossas responsabilidades nessa disciplina, onde TUDO SERÁ DOCUMENTADO!!!</a:t>
            </a:r>
          </a:p>
          <a:p>
            <a:endParaRPr lang="pt-BR" sz="2000" dirty="0" smtClean="0"/>
          </a:p>
          <a:p>
            <a:r>
              <a:rPr lang="pt-BR" sz="2000" dirty="0" smtClean="0"/>
              <a:t>Entretanto, não acaba aqui o processo de construção de um software. Muito ainda deve ser feito...</a:t>
            </a:r>
          </a:p>
          <a:p>
            <a:endParaRPr lang="pt-BR" sz="2000" dirty="0"/>
          </a:p>
          <a:p>
            <a:r>
              <a:rPr lang="pt-BR" sz="2000" dirty="0" smtClean="0"/>
              <a:t>Vamos ver as demais etapas.</a:t>
            </a:r>
            <a:endParaRPr lang="pt-BR" sz="2000" dirty="0"/>
          </a:p>
        </p:txBody>
      </p:sp>
    </p:spTree>
    <p:extLst>
      <p:ext uri="{BB962C8B-B14F-4D97-AF65-F5344CB8AC3E}">
        <p14:creationId xmlns:p14="http://schemas.microsoft.com/office/powerpoint/2010/main" val="347703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823352"/>
            <a:ext cx="8507561" cy="5632311"/>
          </a:xfrm>
          <a:prstGeom prst="rect">
            <a:avLst/>
          </a:prstGeom>
          <a:noFill/>
        </p:spPr>
        <p:txBody>
          <a:bodyPr wrap="square" rtlCol="0">
            <a:spAutoFit/>
          </a:bodyPr>
          <a:lstStyle/>
          <a:p>
            <a:r>
              <a:rPr lang="pt-BR" sz="2400" dirty="0" smtClean="0"/>
              <a:t>Uma vez modelado o sistema e aprovado pelo cliente, nossa próxima tarefa é desenvolver na prática, dar vida ao sistema.</a:t>
            </a:r>
          </a:p>
          <a:p>
            <a:endParaRPr lang="pt-BR" sz="2400" dirty="0"/>
          </a:p>
          <a:p>
            <a:r>
              <a:rPr lang="pt-BR" sz="2400" dirty="0" smtClean="0"/>
              <a:t>Dá-se início, então, a etapa de Implementação do nosso software. Aqui iremos utilizar outras disciplinas, como Front-</a:t>
            </a:r>
            <a:r>
              <a:rPr lang="pt-BR" sz="2400" dirty="0" err="1" smtClean="0"/>
              <a:t>end</a:t>
            </a:r>
            <a:r>
              <a:rPr lang="pt-BR" sz="2400" dirty="0" smtClean="0"/>
              <a:t>, Back-</a:t>
            </a:r>
            <a:r>
              <a:rPr lang="pt-BR" sz="2400" dirty="0" err="1" smtClean="0"/>
              <a:t>end</a:t>
            </a:r>
            <a:r>
              <a:rPr lang="pt-BR" sz="2400" dirty="0" smtClean="0"/>
              <a:t>, Banco de Dados, </a:t>
            </a:r>
            <a:r>
              <a:rPr lang="pt-BR" sz="2400" dirty="0" err="1" smtClean="0"/>
              <a:t>Infra-entrutura</a:t>
            </a:r>
            <a:r>
              <a:rPr lang="pt-BR" sz="2400" dirty="0" smtClean="0"/>
              <a:t>, lógica de programação, etc.</a:t>
            </a:r>
          </a:p>
          <a:p>
            <a:endParaRPr lang="pt-BR" sz="2400" dirty="0"/>
          </a:p>
          <a:p>
            <a:r>
              <a:rPr lang="pt-BR" sz="2400" dirty="0" smtClean="0"/>
              <a:t>Além disso, precisamos fazer tudo se comunicar num sistema único, trabalhando todo o software em camadas MVC que nada mais </a:t>
            </a:r>
            <a:r>
              <a:rPr lang="pt-BR" sz="2400" dirty="0"/>
              <a:t>é </a:t>
            </a:r>
            <a:r>
              <a:rPr lang="pt-BR" sz="2400" dirty="0" smtClean="0"/>
              <a:t>nada que </a:t>
            </a:r>
            <a:r>
              <a:rPr lang="pt-BR" sz="2400" dirty="0"/>
              <a:t>um padrão de arquitetura de software, </a:t>
            </a:r>
            <a:r>
              <a:rPr lang="pt-BR" sz="2400" dirty="0" smtClean="0"/>
              <a:t>que separa</a:t>
            </a:r>
            <a:r>
              <a:rPr lang="pt-BR" sz="2400" dirty="0"/>
              <a:t> </a:t>
            </a:r>
            <a:r>
              <a:rPr lang="pt-BR" sz="2400" dirty="0" smtClean="0"/>
              <a:t>nossa</a:t>
            </a:r>
            <a:r>
              <a:rPr lang="pt-BR" sz="2400" dirty="0"/>
              <a:t> aplicação em 3 </a:t>
            </a:r>
            <a:r>
              <a:rPr lang="pt-BR" sz="2400" dirty="0" smtClean="0"/>
              <a:t>camadas: a </a:t>
            </a:r>
            <a:r>
              <a:rPr lang="pt-BR" sz="2400" dirty="0"/>
              <a:t>camada de interação do </a:t>
            </a:r>
            <a:r>
              <a:rPr lang="pt-BR" sz="2400" dirty="0" smtClean="0"/>
              <a:t>usuário (</a:t>
            </a:r>
            <a:r>
              <a:rPr lang="pt-BR" sz="2400" dirty="0" err="1"/>
              <a:t>view</a:t>
            </a:r>
            <a:r>
              <a:rPr lang="pt-BR" sz="2400" dirty="0"/>
              <a:t>), a camada de manipulação dos </a:t>
            </a:r>
            <a:r>
              <a:rPr lang="pt-BR" sz="2400" dirty="0" smtClean="0"/>
              <a:t>dados (</a:t>
            </a:r>
            <a:r>
              <a:rPr lang="pt-BR" sz="2400" dirty="0" err="1"/>
              <a:t>model</a:t>
            </a:r>
            <a:r>
              <a:rPr lang="pt-BR" sz="2400" dirty="0"/>
              <a:t>) e a camada de </a:t>
            </a:r>
            <a:r>
              <a:rPr lang="pt-BR" sz="2400" dirty="0" smtClean="0"/>
              <a:t>controle (</a:t>
            </a:r>
            <a:r>
              <a:rPr lang="pt-BR" sz="2400" dirty="0" err="1"/>
              <a:t>controller</a:t>
            </a:r>
            <a:r>
              <a:rPr lang="pt-BR" sz="2400" dirty="0" smtClean="0"/>
              <a:t>).</a:t>
            </a:r>
            <a:endParaRPr lang="pt-BR" sz="2400" dirty="0"/>
          </a:p>
        </p:txBody>
      </p:sp>
    </p:spTree>
    <p:extLst>
      <p:ext uri="{BB962C8B-B14F-4D97-AF65-F5344CB8AC3E}">
        <p14:creationId xmlns:p14="http://schemas.microsoft.com/office/powerpoint/2010/main" val="1361174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88640"/>
            <a:ext cx="1604342" cy="53478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323528" y="260648"/>
            <a:ext cx="6867586" cy="1384995"/>
          </a:xfrm>
          <a:prstGeom prst="rect">
            <a:avLst/>
          </a:prstGeom>
          <a:noFill/>
        </p:spPr>
        <p:txBody>
          <a:bodyPr wrap="none" rtlCol="0">
            <a:spAutoFit/>
          </a:bodyPr>
          <a:lstStyle/>
          <a:p>
            <a:r>
              <a:rPr lang="pt-BR" sz="2800" b="1" u="sng" dirty="0" smtClean="0">
                <a:effectLst>
                  <a:outerShdw blurRad="38100" dist="38100" dir="2700000" algn="tl">
                    <a:srgbClr val="000000">
                      <a:alpha val="43137"/>
                    </a:srgbClr>
                  </a:outerShdw>
                </a:effectLst>
              </a:rPr>
              <a:t>Aula de hoje: </a:t>
            </a:r>
          </a:p>
          <a:p>
            <a:endParaRPr lang="pt-BR" sz="2800" b="1" u="sng" dirty="0">
              <a:effectLst>
                <a:outerShdw blurRad="38100" dist="38100" dir="2700000" algn="tl">
                  <a:srgbClr val="000000">
                    <a:alpha val="43137"/>
                  </a:srgbClr>
                </a:outerShdw>
              </a:effectLst>
            </a:endParaRPr>
          </a:p>
          <a:p>
            <a:r>
              <a:rPr lang="pt-BR" sz="2800" b="1" dirty="0" smtClean="0">
                <a:effectLst>
                  <a:outerShdw blurRad="38100" dist="38100" dir="2700000" algn="tl">
                    <a:srgbClr val="000000">
                      <a:alpha val="43137"/>
                    </a:srgbClr>
                  </a:outerShdw>
                </a:effectLst>
              </a:rPr>
              <a:t>Etapas do Processo de Construção de SW</a:t>
            </a:r>
            <a:endParaRPr lang="pt-BR" sz="28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357438"/>
            <a:ext cx="3447826" cy="3447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745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823352"/>
            <a:ext cx="8507561" cy="4524315"/>
          </a:xfrm>
          <a:prstGeom prst="rect">
            <a:avLst/>
          </a:prstGeom>
          <a:noFill/>
        </p:spPr>
        <p:txBody>
          <a:bodyPr wrap="square" rtlCol="0">
            <a:spAutoFit/>
          </a:bodyPr>
          <a:lstStyle/>
          <a:p>
            <a:r>
              <a:rPr lang="pt-BR" sz="2400" dirty="0" smtClean="0"/>
              <a:t>Depois de tudo construído, precisamos testar e validar nosso software para, dessa forma, implantarmos no cliente.</a:t>
            </a:r>
          </a:p>
          <a:p>
            <a:endParaRPr lang="pt-BR" sz="2400" dirty="0"/>
          </a:p>
          <a:p>
            <a:r>
              <a:rPr lang="pt-BR" sz="2400" dirty="0" smtClean="0"/>
              <a:t>Na implantação devemos nos preocupar, também, em treinar os usuários para utilizarem o sistema.</a:t>
            </a:r>
          </a:p>
          <a:p>
            <a:endParaRPr lang="pt-BR" sz="2400" dirty="0"/>
          </a:p>
          <a:p>
            <a:r>
              <a:rPr lang="pt-BR" sz="2400" dirty="0" smtClean="0"/>
              <a:t>Para finalizar o processo de construção de software, prestaremos suporte e manutenção ao cliente para quaisquer atualizações e alterações futuras do sistema.</a:t>
            </a:r>
          </a:p>
          <a:p>
            <a:endParaRPr lang="pt-BR" sz="2400" dirty="0"/>
          </a:p>
          <a:p>
            <a:r>
              <a:rPr lang="pt-BR" sz="2400" dirty="0" smtClean="0"/>
              <a:t>Finalmente, nosso processo de construção de software, com todas as etapas concluídas, ficará assim:</a:t>
            </a:r>
            <a:endParaRPr lang="pt-BR" sz="2400" dirty="0"/>
          </a:p>
        </p:txBody>
      </p:sp>
    </p:spTree>
    <p:extLst>
      <p:ext uri="{BB962C8B-B14F-4D97-AF65-F5344CB8AC3E}">
        <p14:creationId xmlns:p14="http://schemas.microsoft.com/office/powerpoint/2010/main" val="2839133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260648"/>
            <a:ext cx="5195193" cy="6463308"/>
          </a:xfrm>
          <a:prstGeom prst="rect">
            <a:avLst/>
          </a:prstGeom>
          <a:noFill/>
        </p:spPr>
        <p:txBody>
          <a:bodyPr wrap="square" rtlCol="0">
            <a:spAutoFit/>
          </a:bodyPr>
          <a:lstStyle/>
          <a:p>
            <a:pPr lvl="1"/>
            <a:r>
              <a:rPr lang="pt-BR" b="1" dirty="0" smtClean="0"/>
              <a:t>1. Planejamento</a:t>
            </a:r>
          </a:p>
          <a:p>
            <a:pPr marL="1371600" lvl="2" indent="-457200">
              <a:buFont typeface="Arial" panose="020B0604020202020204" pitchFamily="34" charset="0"/>
              <a:buChar char="•"/>
            </a:pPr>
            <a:r>
              <a:rPr lang="pt-BR" b="1" dirty="0" smtClean="0"/>
              <a:t>Escopo</a:t>
            </a:r>
          </a:p>
          <a:p>
            <a:pPr marL="1371600" lvl="2" indent="-457200">
              <a:buFont typeface="Arial" panose="020B0604020202020204" pitchFamily="34" charset="0"/>
              <a:buChar char="•"/>
            </a:pPr>
            <a:r>
              <a:rPr lang="pt-BR" b="1" dirty="0" smtClean="0"/>
              <a:t>Cronograma</a:t>
            </a:r>
          </a:p>
          <a:p>
            <a:pPr lvl="1"/>
            <a:r>
              <a:rPr lang="pt-BR" b="1" dirty="0" smtClean="0"/>
              <a:t>2. </a:t>
            </a:r>
            <a:r>
              <a:rPr lang="pt-BR" b="1" dirty="0" err="1" smtClean="0"/>
              <a:t>Elicitação</a:t>
            </a:r>
            <a:r>
              <a:rPr lang="pt-BR" b="1" dirty="0" smtClean="0"/>
              <a:t> de Requisitos</a:t>
            </a:r>
          </a:p>
          <a:p>
            <a:pPr marL="1371600" lvl="2" indent="-457200">
              <a:buFont typeface="Arial" panose="020B0604020202020204" pitchFamily="34" charset="0"/>
              <a:buChar char="•"/>
            </a:pPr>
            <a:r>
              <a:rPr lang="pt-BR" b="1" dirty="0" smtClean="0"/>
              <a:t>Levantamento de Requisitos</a:t>
            </a:r>
          </a:p>
          <a:p>
            <a:pPr marL="1828800" lvl="3" indent="-457200">
              <a:buFont typeface="Wingdings" panose="05000000000000000000" pitchFamily="2" charset="2"/>
              <a:buChar char="Ø"/>
            </a:pPr>
            <a:r>
              <a:rPr lang="pt-BR" b="1" dirty="0" err="1" smtClean="0"/>
              <a:t>Stakeholders</a:t>
            </a:r>
            <a:endParaRPr lang="pt-BR" b="1" dirty="0" smtClean="0"/>
          </a:p>
          <a:p>
            <a:pPr marL="1828800" lvl="3" indent="-457200">
              <a:buFont typeface="Wingdings" panose="05000000000000000000" pitchFamily="2" charset="2"/>
              <a:buChar char="Ø"/>
            </a:pPr>
            <a:r>
              <a:rPr lang="pt-BR" b="1" dirty="0" smtClean="0"/>
              <a:t>Técnicas de levantamento</a:t>
            </a:r>
          </a:p>
          <a:p>
            <a:pPr marL="1828800" lvl="3" indent="-457200">
              <a:buFont typeface="Wingdings" panose="05000000000000000000" pitchFamily="2" charset="2"/>
              <a:buChar char="Ø"/>
            </a:pPr>
            <a:r>
              <a:rPr lang="pt-BR" b="1" dirty="0" smtClean="0"/>
              <a:t>Requisitos de Usuário </a:t>
            </a:r>
          </a:p>
          <a:p>
            <a:pPr marL="1371600" lvl="2" indent="-457200">
              <a:buFont typeface="Arial" panose="020B0604020202020204" pitchFamily="34" charset="0"/>
              <a:buChar char="•"/>
            </a:pPr>
            <a:r>
              <a:rPr lang="pt-BR" b="1" dirty="0" smtClean="0"/>
              <a:t>Análise de Requisitos</a:t>
            </a:r>
          </a:p>
          <a:p>
            <a:pPr marL="1828800" lvl="3" indent="-457200">
              <a:buFont typeface="Wingdings" panose="05000000000000000000" pitchFamily="2" charset="2"/>
              <a:buChar char="Ø"/>
            </a:pPr>
            <a:r>
              <a:rPr lang="pt-BR" b="1" dirty="0" smtClean="0"/>
              <a:t>RN</a:t>
            </a:r>
          </a:p>
          <a:p>
            <a:pPr marL="1828800" lvl="3" indent="-457200">
              <a:buFont typeface="Wingdings" panose="05000000000000000000" pitchFamily="2" charset="2"/>
              <a:buChar char="Ø"/>
            </a:pPr>
            <a:r>
              <a:rPr lang="pt-BR" b="1" dirty="0" smtClean="0"/>
              <a:t>RF</a:t>
            </a:r>
          </a:p>
          <a:p>
            <a:pPr marL="1828800" lvl="3" indent="-457200">
              <a:buFont typeface="Wingdings" panose="05000000000000000000" pitchFamily="2" charset="2"/>
              <a:buChar char="Ø"/>
            </a:pPr>
            <a:r>
              <a:rPr lang="pt-BR" b="1" dirty="0" smtClean="0"/>
              <a:t>RNF</a:t>
            </a:r>
          </a:p>
          <a:p>
            <a:pPr lvl="1"/>
            <a:r>
              <a:rPr lang="pt-BR" b="1" dirty="0" smtClean="0"/>
              <a:t>3. Projeto (Modelagem UML)</a:t>
            </a:r>
          </a:p>
          <a:p>
            <a:pPr marL="1257300" lvl="2" indent="-342900">
              <a:buFont typeface="Arial" panose="020B0604020202020204" pitchFamily="34" charset="0"/>
              <a:buChar char="•"/>
            </a:pPr>
            <a:r>
              <a:rPr lang="pt-BR" b="1" dirty="0" smtClean="0"/>
              <a:t>Diagrama de Caso de Uso</a:t>
            </a:r>
          </a:p>
          <a:p>
            <a:pPr marL="1257300" lvl="2" indent="-342900">
              <a:buFont typeface="Arial" panose="020B0604020202020204" pitchFamily="34" charset="0"/>
              <a:buChar char="•"/>
            </a:pPr>
            <a:r>
              <a:rPr lang="pt-BR" b="1" dirty="0" smtClean="0"/>
              <a:t>Diagrama de Classes</a:t>
            </a:r>
          </a:p>
          <a:p>
            <a:pPr marL="1257300" lvl="2" indent="-342900">
              <a:buFont typeface="Arial" panose="020B0604020202020204" pitchFamily="34" charset="0"/>
              <a:buChar char="•"/>
            </a:pPr>
            <a:r>
              <a:rPr lang="pt-BR" b="1" dirty="0" smtClean="0"/>
              <a:t>Protótipos</a:t>
            </a:r>
          </a:p>
          <a:p>
            <a:pPr lvl="1"/>
            <a:r>
              <a:rPr lang="pt-BR" b="1" dirty="0" smtClean="0"/>
              <a:t>4. Implementação (Front, Back, BD, Infra)</a:t>
            </a:r>
          </a:p>
          <a:p>
            <a:pPr marL="1257300" lvl="2" indent="-342900">
              <a:buFont typeface="Arial" panose="020B0604020202020204" pitchFamily="34" charset="0"/>
              <a:buChar char="•"/>
            </a:pPr>
            <a:r>
              <a:rPr lang="pt-BR" b="1" dirty="0" smtClean="0"/>
              <a:t>Camadas MVC</a:t>
            </a:r>
          </a:p>
          <a:p>
            <a:pPr lvl="1"/>
            <a:r>
              <a:rPr lang="pt-BR" b="1" dirty="0" smtClean="0"/>
              <a:t>5. Testes e Validação</a:t>
            </a:r>
          </a:p>
          <a:p>
            <a:pPr lvl="1"/>
            <a:r>
              <a:rPr lang="pt-BR" b="1" dirty="0" smtClean="0"/>
              <a:t>6. Implantação</a:t>
            </a:r>
          </a:p>
          <a:p>
            <a:pPr marL="1257300" lvl="2" indent="-342900">
              <a:buFont typeface="Arial" panose="020B0604020202020204" pitchFamily="34" charset="0"/>
              <a:buChar char="•"/>
            </a:pPr>
            <a:r>
              <a:rPr lang="pt-BR" b="1" dirty="0" smtClean="0"/>
              <a:t>Instalação</a:t>
            </a:r>
          </a:p>
          <a:p>
            <a:pPr marL="1257300" lvl="2" indent="-342900">
              <a:buFont typeface="Arial" panose="020B0604020202020204" pitchFamily="34" charset="0"/>
              <a:buChar char="•"/>
            </a:pPr>
            <a:r>
              <a:rPr lang="pt-BR" b="1" dirty="0" smtClean="0"/>
              <a:t>Treinamento</a:t>
            </a:r>
            <a:endParaRPr lang="pt-BR" b="1" dirty="0"/>
          </a:p>
          <a:p>
            <a:pPr lvl="1"/>
            <a:r>
              <a:rPr lang="pt-BR" b="1" dirty="0" smtClean="0"/>
              <a:t>7. Manutenção (Suporte)</a:t>
            </a:r>
          </a:p>
        </p:txBody>
      </p:sp>
      <p:sp>
        <p:nvSpPr>
          <p:cNvPr id="6" name="Elipse 5"/>
          <p:cNvSpPr/>
          <p:nvPr/>
        </p:nvSpPr>
        <p:spPr>
          <a:xfrm>
            <a:off x="5433667" y="2837850"/>
            <a:ext cx="3710333" cy="1308904"/>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pt-BR" b="1" dirty="0" smtClean="0"/>
              <a:t>Etapas do processo de construção de software.</a:t>
            </a:r>
            <a:endParaRPr lang="pt-BR" b="1" dirty="0">
              <a:solidFill>
                <a:sysClr val="windowText" lastClr="000000"/>
              </a:solidFill>
            </a:endParaRPr>
          </a:p>
        </p:txBody>
      </p:sp>
    </p:spTree>
    <p:extLst>
      <p:ext uri="{BB962C8B-B14F-4D97-AF65-F5344CB8AC3E}">
        <p14:creationId xmlns:p14="http://schemas.microsoft.com/office/powerpoint/2010/main" val="10603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395536" y="404664"/>
            <a:ext cx="2747868" cy="584775"/>
          </a:xfrm>
          <a:prstGeom prst="rect">
            <a:avLst/>
          </a:prstGeom>
          <a:noFill/>
        </p:spPr>
        <p:txBody>
          <a:bodyPr wrap="none" rtlCol="0">
            <a:spAutoFit/>
          </a:bodyPr>
          <a:lstStyle/>
          <a:p>
            <a:r>
              <a:rPr lang="pt-BR" sz="3200" b="1" dirty="0" smtClean="0"/>
              <a:t>Próxima Aula</a:t>
            </a:r>
            <a:endParaRPr lang="pt-BR" sz="3200" b="1" dirty="0"/>
          </a:p>
        </p:txBody>
      </p:sp>
      <p:sp>
        <p:nvSpPr>
          <p:cNvPr id="7" name="Retângulo 1"/>
          <p:cNvSpPr>
            <a:spLocks noChangeArrowheads="1"/>
          </p:cNvSpPr>
          <p:nvPr/>
        </p:nvSpPr>
        <p:spPr bwMode="auto">
          <a:xfrm>
            <a:off x="468313" y="1609636"/>
            <a:ext cx="7488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bg2"/>
                </a:solidFill>
                <a:latin typeface="Square721 BT" pitchFamily="34" charset="0"/>
                <a:ea typeface="ＭＳ Ｐゴシック" pitchFamily="-101" charset="-128"/>
              </a:defRPr>
            </a:lvl1pPr>
            <a:lvl2pPr marL="742950" indent="-285750">
              <a:defRPr b="1" i="1">
                <a:solidFill>
                  <a:schemeClr val="bg2"/>
                </a:solidFill>
                <a:latin typeface="Square721 BT" pitchFamily="34" charset="0"/>
                <a:ea typeface="ＭＳ Ｐゴシック" pitchFamily="-101" charset="-128"/>
              </a:defRPr>
            </a:lvl2pPr>
            <a:lvl3pPr marL="1143000" indent="-228600">
              <a:defRPr b="1" i="1">
                <a:solidFill>
                  <a:schemeClr val="bg2"/>
                </a:solidFill>
                <a:latin typeface="Square721 BT" pitchFamily="34" charset="0"/>
                <a:ea typeface="ＭＳ Ｐゴシック" pitchFamily="-101" charset="-128"/>
              </a:defRPr>
            </a:lvl3pPr>
            <a:lvl4pPr marL="1600200" indent="-228600">
              <a:defRPr b="1" i="1">
                <a:solidFill>
                  <a:schemeClr val="bg2"/>
                </a:solidFill>
                <a:latin typeface="Square721 BT" pitchFamily="34" charset="0"/>
                <a:ea typeface="ＭＳ Ｐゴシック" pitchFamily="-101" charset="-128"/>
              </a:defRPr>
            </a:lvl4pPr>
            <a:lvl5pPr marL="2057400" indent="-228600">
              <a:defRPr b="1" i="1">
                <a:solidFill>
                  <a:schemeClr val="bg2"/>
                </a:solidFill>
                <a:latin typeface="Square721 BT" pitchFamily="34" charset="0"/>
                <a:ea typeface="ＭＳ Ｐゴシック" pitchFamily="-101" charset="-128"/>
              </a:defRPr>
            </a:lvl5pPr>
            <a:lvl6pPr marL="2514600" indent="-228600" eaLnBrk="0" fontAlgn="base" hangingPunct="0">
              <a:spcBef>
                <a:spcPct val="0"/>
              </a:spcBef>
              <a:spcAft>
                <a:spcPct val="0"/>
              </a:spcAft>
              <a:defRPr b="1" i="1">
                <a:solidFill>
                  <a:schemeClr val="bg2"/>
                </a:solidFill>
                <a:latin typeface="Square721 BT" pitchFamily="34" charset="0"/>
                <a:ea typeface="ＭＳ Ｐゴシック" pitchFamily="-101" charset="-128"/>
              </a:defRPr>
            </a:lvl6pPr>
            <a:lvl7pPr marL="2971800" indent="-228600" eaLnBrk="0" fontAlgn="base" hangingPunct="0">
              <a:spcBef>
                <a:spcPct val="0"/>
              </a:spcBef>
              <a:spcAft>
                <a:spcPct val="0"/>
              </a:spcAft>
              <a:defRPr b="1" i="1">
                <a:solidFill>
                  <a:schemeClr val="bg2"/>
                </a:solidFill>
                <a:latin typeface="Square721 BT" pitchFamily="34" charset="0"/>
                <a:ea typeface="ＭＳ Ｐゴシック" pitchFamily="-101" charset="-128"/>
              </a:defRPr>
            </a:lvl7pPr>
            <a:lvl8pPr marL="3429000" indent="-228600" eaLnBrk="0" fontAlgn="base" hangingPunct="0">
              <a:spcBef>
                <a:spcPct val="0"/>
              </a:spcBef>
              <a:spcAft>
                <a:spcPct val="0"/>
              </a:spcAft>
              <a:defRPr b="1" i="1">
                <a:solidFill>
                  <a:schemeClr val="bg2"/>
                </a:solidFill>
                <a:latin typeface="Square721 BT" pitchFamily="34" charset="0"/>
                <a:ea typeface="ＭＳ Ｐゴシック" pitchFamily="-101" charset="-128"/>
              </a:defRPr>
            </a:lvl8pPr>
            <a:lvl9pPr marL="3886200" indent="-228600" eaLnBrk="0" fontAlgn="base" hangingPunct="0">
              <a:spcBef>
                <a:spcPct val="0"/>
              </a:spcBef>
              <a:spcAft>
                <a:spcPct val="0"/>
              </a:spcAft>
              <a:defRPr b="1" i="1">
                <a:solidFill>
                  <a:schemeClr val="bg2"/>
                </a:solidFill>
                <a:latin typeface="Square721 BT" pitchFamily="34" charset="0"/>
                <a:ea typeface="ＭＳ Ｐゴシック" pitchFamily="-101" charset="-128"/>
              </a:defRPr>
            </a:lvl9pPr>
          </a:lstStyle>
          <a:p>
            <a:pPr algn="just">
              <a:buFont typeface="Wingdings" pitchFamily="-101" charset="2"/>
              <a:buChar char="ü"/>
            </a:pPr>
            <a:r>
              <a:rPr lang="pt-BR" altLang="pt-BR" sz="2800" b="0" i="0" dirty="0" smtClean="0">
                <a:solidFill>
                  <a:schemeClr val="tx1"/>
                </a:solidFill>
                <a:latin typeface="Arial" charset="0"/>
                <a:cs typeface="Arial" charset="0"/>
              </a:rPr>
              <a:t>Modelos e Metodologias de aplicação das etapas do processo de construção de SW.</a:t>
            </a:r>
            <a:endParaRPr lang="pt-BR" altLang="pt-BR" sz="2800" b="0" i="0" dirty="0">
              <a:solidFill>
                <a:schemeClr val="tx1"/>
              </a:solidFill>
              <a:latin typeface="Arial" charset="0"/>
              <a:cs typeface="Arial" charset="0"/>
            </a:endParaRPr>
          </a:p>
        </p:txBody>
      </p:sp>
    </p:spTree>
    <p:extLst>
      <p:ext uri="{BB962C8B-B14F-4D97-AF65-F5344CB8AC3E}">
        <p14:creationId xmlns:p14="http://schemas.microsoft.com/office/powerpoint/2010/main" val="3647143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8641"/>
            <a:ext cx="2180406" cy="726802"/>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395536" y="385500"/>
            <a:ext cx="2300630" cy="646331"/>
          </a:xfrm>
          <a:prstGeom prst="rect">
            <a:avLst/>
          </a:prstGeom>
          <a:noFill/>
        </p:spPr>
        <p:txBody>
          <a:bodyPr wrap="none" rtlCol="0">
            <a:spAutoFit/>
          </a:bodyPr>
          <a:lstStyle/>
          <a:p>
            <a:r>
              <a:rPr lang="pt-BR" sz="3600" b="1" dirty="0" smtClean="0"/>
              <a:t>Dúvidas ?</a:t>
            </a:r>
            <a:endParaRPr lang="pt-BR" sz="3600" b="1" dirty="0"/>
          </a:p>
        </p:txBody>
      </p:sp>
      <p:sp>
        <p:nvSpPr>
          <p:cNvPr id="5" name="Rectangle 1"/>
          <p:cNvSpPr>
            <a:spLocks noChangeArrowheads="1"/>
          </p:cNvSpPr>
          <p:nvPr/>
        </p:nvSpPr>
        <p:spPr bwMode="auto">
          <a:xfrm>
            <a:off x="1609725" y="3368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pt-BR"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altLang="pt-BR"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alt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Subtítulo 2"/>
          <p:cNvSpPr>
            <a:spLocks noGrp="1"/>
          </p:cNvSpPr>
          <p:nvPr>
            <p:ph type="subTitle" idx="1"/>
          </p:nvPr>
        </p:nvSpPr>
        <p:spPr>
          <a:xfrm>
            <a:off x="396092" y="6021288"/>
            <a:ext cx="4936902" cy="756608"/>
          </a:xfrm>
        </p:spPr>
        <p:txBody>
          <a:bodyPr>
            <a:normAutofit/>
          </a:bodyPr>
          <a:lstStyle/>
          <a:p>
            <a:pPr algn="just"/>
            <a:r>
              <a:rPr lang="pt-BR" sz="1800" b="1" dirty="0" smtClean="0">
                <a:solidFill>
                  <a:schemeClr val="tx1"/>
                </a:solidFill>
              </a:rPr>
              <a:t>Prof. Ms. Allen Fernando</a:t>
            </a:r>
          </a:p>
          <a:p>
            <a:pPr algn="just"/>
            <a:r>
              <a:rPr lang="pt-BR" sz="1800" b="1" dirty="0">
                <a:solidFill>
                  <a:schemeClr val="tx1"/>
                </a:solidFill>
              </a:rPr>
              <a:t>p</a:t>
            </a:r>
            <a:r>
              <a:rPr lang="pt-BR" sz="1800" b="1" dirty="0" smtClean="0">
                <a:solidFill>
                  <a:schemeClr val="tx1"/>
                </a:solidFill>
              </a:rPr>
              <a:t>rofallen.lima@fiap.com.br</a:t>
            </a:r>
            <a:endParaRPr lang="pt-BR" sz="1800" b="1" dirty="0">
              <a:solidFill>
                <a:schemeClr val="tx1"/>
              </a:solidFill>
            </a:endParaRPr>
          </a:p>
        </p:txBody>
      </p:sp>
      <p:sp>
        <p:nvSpPr>
          <p:cNvPr id="3" name="CaixaDeTexto 2"/>
          <p:cNvSpPr txBox="1"/>
          <p:nvPr/>
        </p:nvSpPr>
        <p:spPr>
          <a:xfrm>
            <a:off x="4716016" y="5333676"/>
            <a:ext cx="401226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b="1" dirty="0" smtClean="0"/>
              <a:t>A dúvida é o princípio da sabedoria.</a:t>
            </a:r>
          </a:p>
          <a:p>
            <a:r>
              <a:rPr lang="pt-BR" b="1" dirty="0" smtClean="0"/>
              <a:t>		             Aristóteles</a:t>
            </a:r>
            <a:endParaRPr lang="pt-BR" b="1" dirty="0"/>
          </a:p>
        </p:txBody>
      </p:sp>
      <p:pic>
        <p:nvPicPr>
          <p:cNvPr id="4" name="Imagem 3"/>
          <p:cNvPicPr>
            <a:picLocks noChangeAspect="1"/>
          </p:cNvPicPr>
          <p:nvPr/>
        </p:nvPicPr>
        <p:blipFill>
          <a:blip r:embed="rId3"/>
          <a:stretch>
            <a:fillRect/>
          </a:stretch>
        </p:blipFill>
        <p:spPr>
          <a:xfrm>
            <a:off x="2696166" y="1271010"/>
            <a:ext cx="3012157" cy="4021385"/>
          </a:xfrm>
          <a:prstGeom prst="rect">
            <a:avLst/>
          </a:prstGeom>
        </p:spPr>
      </p:pic>
    </p:spTree>
    <p:extLst>
      <p:ext uri="{BB962C8B-B14F-4D97-AF65-F5344CB8AC3E}">
        <p14:creationId xmlns:p14="http://schemas.microsoft.com/office/powerpoint/2010/main" val="1593298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AllenLima\Desktop\Fiap\Avatar Allen\28342260_1579207032176030_1174526719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301" y="2019250"/>
            <a:ext cx="4626028" cy="45060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o explicativo retangular com cantos arredondados 4"/>
          <p:cNvSpPr/>
          <p:nvPr/>
        </p:nvSpPr>
        <p:spPr>
          <a:xfrm>
            <a:off x="1619672" y="1052736"/>
            <a:ext cx="6984776" cy="1512168"/>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pt-BR" sz="2800" b="1" dirty="0" smtClean="0">
                <a:solidFill>
                  <a:sysClr val="windowText" lastClr="000000"/>
                </a:solidFill>
              </a:rPr>
              <a:t>O Processo </a:t>
            </a:r>
            <a:r>
              <a:rPr lang="pt-BR" altLang="pt-BR" sz="2800" b="1" dirty="0">
                <a:solidFill>
                  <a:sysClr val="windowText" lastClr="000000"/>
                </a:solidFill>
              </a:rPr>
              <a:t>de Construção de </a:t>
            </a:r>
            <a:r>
              <a:rPr lang="pt-BR" altLang="pt-BR" sz="2800" b="1" dirty="0" smtClean="0">
                <a:solidFill>
                  <a:sysClr val="windowText" lastClr="000000"/>
                </a:solidFill>
              </a:rPr>
              <a:t>Software deve seguir algumas etapas comuns, independentes da metodologia aplicada.</a:t>
            </a:r>
            <a:endParaRPr lang="pt-BR" altLang="pt-BR" sz="2800" b="1" dirty="0">
              <a:solidFill>
                <a:sysClr val="windowText" lastClr="000000"/>
              </a:solidFill>
            </a:endParaRPr>
          </a:p>
        </p:txBody>
      </p:sp>
      <p:sp>
        <p:nvSpPr>
          <p:cNvPr id="6" name="CaixaDeTexto 5"/>
          <p:cNvSpPr txBox="1"/>
          <p:nvPr/>
        </p:nvSpPr>
        <p:spPr>
          <a:xfrm>
            <a:off x="5292080" y="6488668"/>
            <a:ext cx="1319592" cy="369332"/>
          </a:xfrm>
          <a:prstGeom prst="rect">
            <a:avLst/>
          </a:prstGeom>
          <a:noFill/>
        </p:spPr>
        <p:txBody>
          <a:bodyPr wrap="none" rtlCol="0">
            <a:spAutoFit/>
          </a:bodyPr>
          <a:lstStyle/>
          <a:p>
            <a:r>
              <a:rPr lang="pt-BR" b="1" dirty="0" err="1" smtClean="0"/>
              <a:t>Ox</a:t>
            </a:r>
            <a:r>
              <a:rPr lang="pt-BR" b="1" dirty="0" smtClean="0"/>
              <a:t> </a:t>
            </a:r>
            <a:r>
              <a:rPr lang="pt-BR" b="1" dirty="0" err="1" smtClean="0"/>
              <a:t>Gênius</a:t>
            </a:r>
            <a:endParaRPr lang="pt-BR" b="1" dirty="0" smtClean="0"/>
          </a:p>
        </p:txBody>
      </p:sp>
    </p:spTree>
    <p:extLst>
      <p:ext uri="{BB962C8B-B14F-4D97-AF65-F5344CB8AC3E}">
        <p14:creationId xmlns:p14="http://schemas.microsoft.com/office/powerpoint/2010/main" val="298410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415993" y="1268760"/>
            <a:ext cx="8208912" cy="4893647"/>
          </a:xfrm>
          <a:prstGeom prst="rect">
            <a:avLst/>
          </a:prstGeom>
        </p:spPr>
        <p:txBody>
          <a:bodyPr wrap="square">
            <a:spAutoFit/>
          </a:bodyPr>
          <a:lstStyle/>
          <a:p>
            <a:r>
              <a:rPr lang="pt-BR" sz="2400" b="1" dirty="0" smtClean="0"/>
              <a:t>Basicamente, todos os processos de construção de software seguem etapas comuns, independente do modelo ou da metodologia aplicada.</a:t>
            </a:r>
          </a:p>
          <a:p>
            <a:r>
              <a:rPr lang="pt-BR" sz="2400" b="1" dirty="0" smtClean="0"/>
              <a:t>Alguns autores, estudiosos de engenharia de software, trazem, em suas literaturas, nomes diferentes para algumas etapas, ou até mesmo juntam algumas etapas em apenas uma, ou desmembram etapas em duas ou mais </a:t>
            </a:r>
            <a:r>
              <a:rPr lang="pt-BR" sz="2400" b="1" dirty="0" err="1" smtClean="0"/>
              <a:t>sub-etapas</a:t>
            </a:r>
            <a:r>
              <a:rPr lang="pt-BR" sz="2400" b="1" dirty="0" smtClean="0"/>
              <a:t>.</a:t>
            </a:r>
          </a:p>
          <a:p>
            <a:endParaRPr lang="pt-BR" sz="2400" b="1" dirty="0"/>
          </a:p>
          <a:p>
            <a:r>
              <a:rPr lang="pt-BR" sz="2400" b="1" dirty="0" smtClean="0"/>
              <a:t>O que vamos estudar nessa aula são etapas de uma maneira detalhada, para um bom entendimento. Portanto, não se assustem ao lerem na literatura nomes diferentes dos encontrados a seguir.</a:t>
            </a:r>
            <a:endParaRPr lang="pt-BR" sz="2400" dirty="0"/>
          </a:p>
        </p:txBody>
      </p:sp>
      <p:sp>
        <p:nvSpPr>
          <p:cNvPr id="14" name="CaixaDeTexto 13"/>
          <p:cNvSpPr txBox="1"/>
          <p:nvPr/>
        </p:nvSpPr>
        <p:spPr>
          <a:xfrm>
            <a:off x="323528" y="260648"/>
            <a:ext cx="1981633" cy="523220"/>
          </a:xfrm>
          <a:prstGeom prst="rect">
            <a:avLst/>
          </a:prstGeom>
          <a:noFill/>
        </p:spPr>
        <p:txBody>
          <a:bodyPr wrap="none" rtlCol="0">
            <a:spAutoFit/>
          </a:bodyPr>
          <a:lstStyle/>
          <a:p>
            <a:r>
              <a:rPr lang="pt-BR" sz="2800" b="1" u="sng" dirty="0" smtClean="0">
                <a:effectLst>
                  <a:outerShdw blurRad="38100" dist="38100" dir="2700000" algn="tl">
                    <a:srgbClr val="000000">
                      <a:alpha val="43137"/>
                    </a:srgbClr>
                  </a:outerShdw>
                </a:effectLst>
              </a:rPr>
              <a:t>Introdução</a:t>
            </a:r>
          </a:p>
        </p:txBody>
      </p:sp>
    </p:spTree>
    <p:extLst>
      <p:ext uri="{BB962C8B-B14F-4D97-AF65-F5344CB8AC3E}">
        <p14:creationId xmlns:p14="http://schemas.microsoft.com/office/powerpoint/2010/main" val="379058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4278094"/>
          </a:xfrm>
          <a:prstGeom prst="rect">
            <a:avLst/>
          </a:prstGeom>
          <a:noFill/>
        </p:spPr>
        <p:txBody>
          <a:bodyPr wrap="square" rtlCol="0">
            <a:spAutoFit/>
          </a:bodyPr>
          <a:lstStyle/>
          <a:p>
            <a:pPr marL="457200" indent="-457200">
              <a:buFontTx/>
              <a:buChar char="-"/>
            </a:pPr>
            <a:r>
              <a:rPr lang="pt-BR" sz="2800" b="1" dirty="0" smtClean="0"/>
              <a:t>Planejamento</a:t>
            </a:r>
          </a:p>
          <a:p>
            <a:endParaRPr lang="pt-BR" sz="2800" b="1" dirty="0"/>
          </a:p>
          <a:p>
            <a:r>
              <a:rPr lang="pt-BR" sz="2400" dirty="0" smtClean="0"/>
              <a:t>Nessa etapa, vamos desenvolver o planejamento de nosso projeto de software, desde a visão de negócio (análise de mercado, público alvo, concorrentes, vantagens e custos) até a visão de produto (escopo e cronograma – com todas as suas atividades e especificações).</a:t>
            </a:r>
          </a:p>
          <a:p>
            <a:endParaRPr lang="pt-BR" sz="2400" dirty="0"/>
          </a:p>
          <a:p>
            <a:r>
              <a:rPr lang="pt-BR" sz="2400" dirty="0" smtClean="0"/>
              <a:t>Lembrem-se, o que nos interessa nessa disciplina é a visão do produto, ou seja, entender as especificações, necessidades, regras e funcionalidades do software que iremos construir.</a:t>
            </a:r>
            <a:endParaRPr lang="pt-BR" sz="2400" dirty="0"/>
          </a:p>
        </p:txBody>
      </p:sp>
    </p:spTree>
    <p:extLst>
      <p:ext uri="{BB962C8B-B14F-4D97-AF65-F5344CB8AC3E}">
        <p14:creationId xmlns:p14="http://schemas.microsoft.com/office/powerpoint/2010/main" val="1382424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2554545"/>
          </a:xfrm>
          <a:prstGeom prst="rect">
            <a:avLst/>
          </a:prstGeom>
          <a:noFill/>
        </p:spPr>
        <p:txBody>
          <a:bodyPr wrap="square" rtlCol="0">
            <a:spAutoFit/>
          </a:bodyPr>
          <a:lstStyle/>
          <a:p>
            <a:pPr marL="457200" indent="-457200">
              <a:buFontTx/>
              <a:buChar char="-"/>
            </a:pPr>
            <a:r>
              <a:rPr lang="pt-BR" sz="2800" b="1" dirty="0" smtClean="0"/>
              <a:t>Planejamento</a:t>
            </a:r>
          </a:p>
          <a:p>
            <a:pPr marL="914400" lvl="1" indent="-457200">
              <a:buFont typeface="Arial" panose="020B0604020202020204" pitchFamily="34" charset="0"/>
              <a:buChar char="•"/>
            </a:pPr>
            <a:r>
              <a:rPr lang="pt-BR" sz="2800" b="1" dirty="0" smtClean="0"/>
              <a:t>Escopo</a:t>
            </a:r>
          </a:p>
          <a:p>
            <a:pPr marL="914400" lvl="1" indent="-457200">
              <a:buFont typeface="Arial" panose="020B0604020202020204" pitchFamily="34" charset="0"/>
              <a:buChar char="•"/>
            </a:pPr>
            <a:r>
              <a:rPr lang="pt-BR" sz="2800" b="1" dirty="0" smtClean="0"/>
              <a:t>Cronograma</a:t>
            </a:r>
          </a:p>
          <a:p>
            <a:endParaRPr lang="pt-BR" sz="2800" b="1" dirty="0"/>
          </a:p>
          <a:p>
            <a:r>
              <a:rPr lang="pt-BR" sz="2400" dirty="0" smtClean="0"/>
              <a:t>Portanto, nossa etapa de planejamento estará estruturada dessa maneira.</a:t>
            </a:r>
            <a:endParaRPr lang="pt-BR" sz="2400" dirty="0"/>
          </a:p>
        </p:txBody>
      </p:sp>
    </p:spTree>
    <p:extLst>
      <p:ext uri="{BB962C8B-B14F-4D97-AF65-F5344CB8AC3E}">
        <p14:creationId xmlns:p14="http://schemas.microsoft.com/office/powerpoint/2010/main" val="1843219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4154984"/>
          </a:xfrm>
          <a:prstGeom prst="rect">
            <a:avLst/>
          </a:prstGeom>
          <a:noFill/>
        </p:spPr>
        <p:txBody>
          <a:bodyPr wrap="square" rtlCol="0">
            <a:spAutoFit/>
          </a:bodyPr>
          <a:lstStyle/>
          <a:p>
            <a:pPr marL="457200" indent="-457200">
              <a:buFontTx/>
              <a:buChar char="-"/>
            </a:pPr>
            <a:r>
              <a:rPr lang="pt-BR" sz="2000" b="1" dirty="0" smtClean="0">
                <a:solidFill>
                  <a:schemeClr val="tx1">
                    <a:lumMod val="50000"/>
                    <a:lumOff val="50000"/>
                  </a:schemeClr>
                </a:solidFill>
              </a:rPr>
              <a:t>Planejamento</a:t>
            </a:r>
          </a:p>
          <a:p>
            <a:pPr marL="914400" lvl="1" indent="-457200">
              <a:buFont typeface="Arial" panose="020B0604020202020204" pitchFamily="34" charset="0"/>
              <a:buChar char="•"/>
            </a:pPr>
            <a:r>
              <a:rPr lang="pt-BR" sz="2000" b="1" dirty="0" smtClean="0">
                <a:solidFill>
                  <a:schemeClr val="tx1">
                    <a:lumMod val="50000"/>
                    <a:lumOff val="50000"/>
                  </a:schemeClr>
                </a:solidFill>
              </a:rPr>
              <a:t>Escopo</a:t>
            </a:r>
          </a:p>
          <a:p>
            <a:pPr marL="914400" lvl="1"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800" b="1" dirty="0" smtClean="0"/>
          </a:p>
          <a:p>
            <a:pPr lvl="1"/>
            <a:r>
              <a:rPr lang="pt-BR" sz="2800" b="1" dirty="0" smtClean="0"/>
              <a:t>- </a:t>
            </a:r>
            <a:r>
              <a:rPr lang="pt-BR" sz="2800" b="1" dirty="0" err="1" smtClean="0"/>
              <a:t>Elicitação</a:t>
            </a:r>
            <a:r>
              <a:rPr lang="pt-BR" sz="2800" b="1" dirty="0" smtClean="0"/>
              <a:t> de Requisitos </a:t>
            </a:r>
          </a:p>
          <a:p>
            <a:endParaRPr lang="pt-BR" sz="2800" b="1" dirty="0"/>
          </a:p>
          <a:p>
            <a:r>
              <a:rPr lang="pt-BR" sz="2400" dirty="0" smtClean="0"/>
              <a:t>Talvez, a etapa de </a:t>
            </a:r>
            <a:r>
              <a:rPr lang="pt-BR" sz="2400" dirty="0" err="1" smtClean="0"/>
              <a:t>elicitação</a:t>
            </a:r>
            <a:r>
              <a:rPr lang="pt-BR" sz="2400" dirty="0" smtClean="0"/>
              <a:t> de </a:t>
            </a:r>
            <a:r>
              <a:rPr lang="pt-BR" sz="2400" dirty="0" err="1" smtClean="0"/>
              <a:t>requistos</a:t>
            </a:r>
            <a:r>
              <a:rPr lang="pt-BR" sz="2400" dirty="0" smtClean="0"/>
              <a:t> seja a mais importante desse processo.</a:t>
            </a:r>
          </a:p>
          <a:p>
            <a:endParaRPr lang="pt-BR" sz="2400" dirty="0"/>
          </a:p>
          <a:p>
            <a:r>
              <a:rPr lang="pt-BR" sz="2400" dirty="0" smtClean="0"/>
              <a:t>É aqui que iremos entender todas as necessidades do nosso cliente e dos usuários do sistema (</a:t>
            </a:r>
            <a:r>
              <a:rPr lang="pt-BR" sz="2400" dirty="0" err="1" smtClean="0"/>
              <a:t>stakeholder</a:t>
            </a:r>
            <a:r>
              <a:rPr lang="pt-BR" sz="2400" dirty="0" smtClean="0"/>
              <a:t>).</a:t>
            </a:r>
            <a:endParaRPr lang="pt-BR" sz="2400" dirty="0"/>
          </a:p>
        </p:txBody>
      </p:sp>
    </p:spTree>
    <p:extLst>
      <p:ext uri="{BB962C8B-B14F-4D97-AF65-F5344CB8AC3E}">
        <p14:creationId xmlns:p14="http://schemas.microsoft.com/office/powerpoint/2010/main" val="1579446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3785652"/>
          </a:xfrm>
          <a:prstGeom prst="rect">
            <a:avLst/>
          </a:prstGeom>
          <a:noFill/>
        </p:spPr>
        <p:txBody>
          <a:bodyPr wrap="square" rtlCol="0">
            <a:spAutoFit/>
          </a:bodyPr>
          <a:lstStyle/>
          <a:p>
            <a:pPr marL="457200" indent="-457200">
              <a:buFontTx/>
              <a:buChar char="-"/>
            </a:pPr>
            <a:r>
              <a:rPr lang="pt-BR" sz="2000" b="1" dirty="0" smtClean="0">
                <a:solidFill>
                  <a:schemeClr val="tx1">
                    <a:lumMod val="50000"/>
                    <a:lumOff val="50000"/>
                  </a:schemeClr>
                </a:solidFill>
              </a:rPr>
              <a:t>Planejamento</a:t>
            </a:r>
          </a:p>
          <a:p>
            <a:pPr marL="914400" lvl="1" indent="-457200">
              <a:buFont typeface="Arial" panose="020B0604020202020204" pitchFamily="34" charset="0"/>
              <a:buChar char="•"/>
            </a:pPr>
            <a:r>
              <a:rPr lang="pt-BR" sz="2000" b="1" dirty="0" smtClean="0">
                <a:solidFill>
                  <a:schemeClr val="tx1">
                    <a:lumMod val="50000"/>
                    <a:lumOff val="50000"/>
                  </a:schemeClr>
                </a:solidFill>
              </a:rPr>
              <a:t>Escopo</a:t>
            </a:r>
          </a:p>
          <a:p>
            <a:pPr marL="914400" lvl="1"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800" b="1" dirty="0" smtClean="0"/>
          </a:p>
          <a:p>
            <a:pPr lvl="1"/>
            <a:r>
              <a:rPr lang="pt-BR" sz="2800" b="1" dirty="0" smtClean="0"/>
              <a:t>- </a:t>
            </a:r>
            <a:r>
              <a:rPr lang="pt-BR" sz="2800" b="1" dirty="0" err="1" smtClean="0"/>
              <a:t>Elicitação</a:t>
            </a:r>
            <a:r>
              <a:rPr lang="pt-BR" sz="2800" b="1" dirty="0" smtClean="0"/>
              <a:t> de Requisitos </a:t>
            </a:r>
          </a:p>
          <a:p>
            <a:endParaRPr lang="pt-BR" sz="2800" b="1" dirty="0"/>
          </a:p>
          <a:p>
            <a:r>
              <a:rPr lang="pt-BR" sz="2400" dirty="0" smtClean="0"/>
              <a:t>Essa etapa será dividida em duas partes:</a:t>
            </a:r>
          </a:p>
          <a:p>
            <a:endParaRPr lang="pt-BR" sz="2400" dirty="0"/>
          </a:p>
          <a:p>
            <a:pPr marL="342900" indent="-342900">
              <a:buFont typeface="Arial" panose="020B0604020202020204" pitchFamily="34" charset="0"/>
              <a:buChar char="•"/>
            </a:pPr>
            <a:r>
              <a:rPr lang="pt-BR" sz="2400" dirty="0" smtClean="0"/>
              <a:t>Levantamento de Requisitos.</a:t>
            </a:r>
          </a:p>
          <a:p>
            <a:pPr marL="342900" indent="-342900">
              <a:buFont typeface="Arial" panose="020B0604020202020204" pitchFamily="34" charset="0"/>
              <a:buChar char="•"/>
            </a:pPr>
            <a:r>
              <a:rPr lang="pt-BR" sz="2400" dirty="0" smtClean="0"/>
              <a:t>Análise de Requisitos.</a:t>
            </a:r>
            <a:endParaRPr lang="pt-BR" sz="2400" dirty="0"/>
          </a:p>
        </p:txBody>
      </p:sp>
    </p:spTree>
    <p:extLst>
      <p:ext uri="{BB962C8B-B14F-4D97-AF65-F5344CB8AC3E}">
        <p14:creationId xmlns:p14="http://schemas.microsoft.com/office/powerpoint/2010/main" val="1084583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fiap.com.br/wp-content/themes/fiap/_img/logo-fiap-preto-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40"/>
            <a:ext cx="1460326" cy="4867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Resultado de imagem para Limitação Geográf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p:cNvSpPr txBox="1"/>
          <p:nvPr/>
        </p:nvSpPr>
        <p:spPr>
          <a:xfrm>
            <a:off x="312911" y="1196752"/>
            <a:ext cx="8507561" cy="4585871"/>
          </a:xfrm>
          <a:prstGeom prst="rect">
            <a:avLst/>
          </a:prstGeom>
          <a:noFill/>
        </p:spPr>
        <p:txBody>
          <a:bodyPr wrap="square" rtlCol="0">
            <a:spAutoFit/>
          </a:bodyPr>
          <a:lstStyle/>
          <a:p>
            <a:pPr marL="457200" indent="-457200">
              <a:buFontTx/>
              <a:buChar char="-"/>
            </a:pPr>
            <a:r>
              <a:rPr lang="pt-BR" sz="2000" b="1" dirty="0" smtClean="0">
                <a:solidFill>
                  <a:schemeClr val="tx1">
                    <a:lumMod val="50000"/>
                    <a:lumOff val="50000"/>
                  </a:schemeClr>
                </a:solidFill>
              </a:rPr>
              <a:t>Planejamento</a:t>
            </a:r>
          </a:p>
          <a:p>
            <a:pPr marL="914400" lvl="1" indent="-457200">
              <a:buFont typeface="Arial" panose="020B0604020202020204" pitchFamily="34" charset="0"/>
              <a:buChar char="•"/>
            </a:pPr>
            <a:r>
              <a:rPr lang="pt-BR" sz="2000" b="1" dirty="0" smtClean="0">
                <a:solidFill>
                  <a:schemeClr val="tx1">
                    <a:lumMod val="50000"/>
                    <a:lumOff val="50000"/>
                  </a:schemeClr>
                </a:solidFill>
              </a:rPr>
              <a:t>Escopo</a:t>
            </a:r>
          </a:p>
          <a:p>
            <a:pPr marL="914400" lvl="1" indent="-457200">
              <a:buFont typeface="Arial" panose="020B0604020202020204" pitchFamily="34" charset="0"/>
              <a:buChar char="•"/>
            </a:pPr>
            <a:r>
              <a:rPr lang="pt-BR" sz="2000" b="1" dirty="0" smtClean="0">
                <a:solidFill>
                  <a:schemeClr val="tx1">
                    <a:lumMod val="50000"/>
                    <a:lumOff val="50000"/>
                  </a:schemeClr>
                </a:solidFill>
              </a:rPr>
              <a:t>Cronograma</a:t>
            </a:r>
          </a:p>
          <a:p>
            <a:pPr lvl="1"/>
            <a:endParaRPr lang="pt-BR" sz="2800" b="1" dirty="0" smtClean="0"/>
          </a:p>
          <a:p>
            <a:pPr marL="914400" lvl="1" indent="-457200">
              <a:buFontTx/>
              <a:buChar char="-"/>
            </a:pPr>
            <a:r>
              <a:rPr lang="pt-BR" sz="2800" b="1" dirty="0" err="1" smtClean="0"/>
              <a:t>Elicitação</a:t>
            </a:r>
            <a:r>
              <a:rPr lang="pt-BR" sz="2800" b="1" dirty="0" smtClean="0"/>
              <a:t> de Requisitos</a:t>
            </a:r>
          </a:p>
          <a:p>
            <a:pPr marL="1371600" lvl="2" indent="-457200">
              <a:buFont typeface="Arial" panose="020B0604020202020204" pitchFamily="34" charset="0"/>
              <a:buChar char="•"/>
            </a:pPr>
            <a:r>
              <a:rPr lang="pt-BR" sz="2800" b="1" dirty="0" smtClean="0"/>
              <a:t>Levantamento de Requisitos </a:t>
            </a:r>
          </a:p>
          <a:p>
            <a:endParaRPr lang="pt-BR" sz="2800" b="1" dirty="0"/>
          </a:p>
          <a:p>
            <a:r>
              <a:rPr lang="pt-BR" sz="2400" dirty="0" smtClean="0"/>
              <a:t>Levantar requisitos é uma arte e deve ser feito com extrema cautela e atenção.</a:t>
            </a:r>
          </a:p>
          <a:p>
            <a:endParaRPr lang="pt-BR" sz="2400" dirty="0"/>
          </a:p>
          <a:p>
            <a:r>
              <a:rPr lang="pt-BR" sz="2400" dirty="0" smtClean="0"/>
              <a:t>Nessa fase, deveremos identificar alguns elementos importantes:</a:t>
            </a:r>
            <a:endParaRPr lang="pt-BR" sz="2400" dirty="0"/>
          </a:p>
        </p:txBody>
      </p:sp>
    </p:spTree>
    <p:extLst>
      <p:ext uri="{BB962C8B-B14F-4D97-AF65-F5344CB8AC3E}">
        <p14:creationId xmlns:p14="http://schemas.microsoft.com/office/powerpoint/2010/main" val="4164619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o">
  <a:themeElements>
    <a:clrScheme name="Ex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1925</TotalTime>
  <Words>1111</Words>
  <Application>Microsoft Office PowerPoint</Application>
  <PresentationFormat>Apresentação na tela (4:3)</PresentationFormat>
  <Paragraphs>204</Paragraphs>
  <Slides>23</Slides>
  <Notes>0</Notes>
  <HiddenSlides>0</HiddenSlides>
  <MMClips>0</MMClips>
  <ScaleCrop>false</ScaleCrop>
  <HeadingPairs>
    <vt:vector size="4" baseType="variant">
      <vt:variant>
        <vt:lpstr>Tema</vt:lpstr>
      </vt:variant>
      <vt:variant>
        <vt:i4>1</vt:i4>
      </vt:variant>
      <vt:variant>
        <vt:lpstr>Títulos de slides</vt:lpstr>
      </vt:variant>
      <vt:variant>
        <vt:i4>23</vt:i4>
      </vt:variant>
    </vt:vector>
  </HeadingPairs>
  <TitlesOfParts>
    <vt:vector size="24" baseType="lpstr">
      <vt:lpstr>Executivo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AllenLima</dc:creator>
  <cp:lastModifiedBy>AllenLima</cp:lastModifiedBy>
  <cp:revision>106</cp:revision>
  <dcterms:created xsi:type="dcterms:W3CDTF">2016-02-17T16:44:45Z</dcterms:created>
  <dcterms:modified xsi:type="dcterms:W3CDTF">2018-03-04T20:50:46Z</dcterms:modified>
</cp:coreProperties>
</file>