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313" r:id="rId2"/>
    <p:sldId id="314" r:id="rId3"/>
    <p:sldId id="278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1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CE9A29-1173-4987-8426-5C5505D1EDF1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E4A7E2-26FD-4DA3-A819-2266E34AC43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 rot="20289215">
            <a:off x="2221139" y="3262654"/>
            <a:ext cx="6986328" cy="913219"/>
          </a:xfrm>
          <a:prstGeom prst="rect">
            <a:avLst/>
          </a:prstGeom>
        </p:spPr>
        <p:txBody>
          <a:bodyPr vert="horz" lIns="45720" tIns="0" rIns="4572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effectLst/>
              </a:rPr>
              <a:t>DESIGN DE SOFTWARE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7544" y="5766355"/>
            <a:ext cx="414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Prof. Allen Fernando</a:t>
            </a:r>
          </a:p>
          <a:p>
            <a:r>
              <a:rPr lang="pt-BR" sz="2400" b="1" dirty="0"/>
              <a:t>p</a:t>
            </a:r>
            <a:r>
              <a:rPr lang="pt-BR" sz="2400" b="1" dirty="0" smtClean="0"/>
              <a:t>rofallen.lima@fiap.com.br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84819" y="5469031"/>
            <a:ext cx="1821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/>
              <a:t>1 </a:t>
            </a:r>
            <a:r>
              <a:rPr lang="pt-BR" sz="2400" b="1" dirty="0" smtClean="0"/>
              <a:t>TIN</a:t>
            </a:r>
            <a:endParaRPr lang="pt-BR" sz="2400" b="1" dirty="0"/>
          </a:p>
          <a:p>
            <a:pPr algn="ctr"/>
            <a:r>
              <a:rPr lang="pt-BR" sz="2400" b="1" dirty="0" smtClean="0"/>
              <a:t>1° Semestre</a:t>
            </a:r>
          </a:p>
          <a:p>
            <a:pPr algn="ctr"/>
            <a:r>
              <a:rPr lang="pt-BR" sz="2400" b="1" dirty="0" smtClean="0"/>
              <a:t>2018</a:t>
            </a:r>
          </a:p>
        </p:txBody>
      </p:sp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94421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617120"/>
            <a:ext cx="3711801" cy="33359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750" y="1433339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itchFamily="-101" charset="2"/>
              <a:buChar char="ü"/>
            </a:pPr>
            <a:r>
              <a:rPr lang="pt-BR" altLang="pt-BR" sz="2800" i="0" dirty="0">
                <a:latin typeface="+mn-lt"/>
              </a:rPr>
              <a:t>Operação e manutenção: </a:t>
            </a:r>
            <a:endParaRPr lang="pt-BR" altLang="pt-BR" sz="2800" i="0" dirty="0" smtClean="0">
              <a:latin typeface="+mn-lt"/>
            </a:endParaRPr>
          </a:p>
          <a:p>
            <a:pPr marL="0" indent="0" algn="just">
              <a:buNone/>
            </a:pPr>
            <a:r>
              <a:rPr lang="pt-BR" altLang="pt-BR" sz="2800" i="0" dirty="0">
                <a:latin typeface="+mn-lt"/>
              </a:rPr>
              <a:t>O</a:t>
            </a:r>
            <a:r>
              <a:rPr lang="pt-BR" altLang="pt-BR" sz="2800" i="0" dirty="0" smtClean="0">
                <a:latin typeface="+mn-lt"/>
              </a:rPr>
              <a:t> </a:t>
            </a:r>
            <a:r>
              <a:rPr lang="pt-BR" altLang="pt-BR" sz="2800" i="0" dirty="0">
                <a:latin typeface="+mn-lt"/>
              </a:rPr>
              <a:t>sistema é instalado e colocado em operação. A manutenção envolve corrigir erros que não foram descobertos em estágios anteriores do ciclo de vida, melhorando a implementação das unidades de sistema e aumentando as funções desse sistema à medida que novos requisitos são descobertos.</a:t>
            </a:r>
          </a:p>
        </p:txBody>
      </p:sp>
    </p:spTree>
    <p:extLst>
      <p:ext uri="{BB962C8B-B14F-4D97-AF65-F5344CB8AC3E}">
        <p14:creationId xmlns:p14="http://schemas.microsoft.com/office/powerpoint/2010/main" val="35597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Modelo Cascata</a:t>
            </a:r>
            <a:endParaRPr lang="pt-BR" sz="32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4" t="35643" r="43555" b="14016"/>
          <a:stretch/>
        </p:blipFill>
        <p:spPr bwMode="auto">
          <a:xfrm>
            <a:off x="457200" y="1371600"/>
            <a:ext cx="807524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4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Modelo Cascata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99269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 algn="just">
              <a:buFont typeface="Wingdings" pitchFamily="-101" charset="2"/>
              <a:buNone/>
            </a:pPr>
            <a:r>
              <a:rPr lang="pt-BR" altLang="pt-BR" sz="2800" i="0" dirty="0">
                <a:latin typeface="+mn-lt"/>
              </a:rPr>
              <a:t>A fase seguinte não deve se iniciar até que a fase precedente tenha sido concluída. Na prática, esses estágios se sobrepõem e trocam informações entre si. </a:t>
            </a:r>
            <a:endParaRPr lang="pt-BR" altLang="pt-BR" sz="2800" i="0" dirty="0" smtClean="0">
              <a:latin typeface="+mn-lt"/>
            </a:endParaRPr>
          </a:p>
          <a:p>
            <a:pPr algn="just">
              <a:buFont typeface="Wingdings" pitchFamily="-101" charset="2"/>
              <a:buNone/>
            </a:pPr>
            <a:r>
              <a:rPr lang="pt-BR" altLang="pt-BR" sz="2800" i="0" dirty="0" smtClean="0">
                <a:latin typeface="+mn-lt"/>
              </a:rPr>
              <a:t>Durante </a:t>
            </a:r>
            <a:r>
              <a:rPr lang="pt-BR" altLang="pt-BR" sz="2800" i="0" dirty="0">
                <a:latin typeface="+mn-lt"/>
              </a:rPr>
              <a:t>o projeto, são identificados problemas com os requisitos; durante a codificação, são verificados problemas de projeto, e assim por diante</a:t>
            </a:r>
            <a:r>
              <a:rPr lang="pt-BR" altLang="pt-BR" sz="2800" i="0" dirty="0" smtClean="0">
                <a:latin typeface="+mn-lt"/>
              </a:rPr>
              <a:t>.</a:t>
            </a:r>
          </a:p>
          <a:p>
            <a:pPr algn="just">
              <a:buFont typeface="Wingdings" pitchFamily="-101" charset="2"/>
              <a:buNone/>
            </a:pPr>
            <a:r>
              <a:rPr lang="pt-BR" altLang="pt-BR" sz="2800" i="0" dirty="0" smtClean="0">
                <a:latin typeface="+mn-lt"/>
              </a:rPr>
              <a:t>O modelo cascata segue uma metodologia tradicional de produção de SW.</a:t>
            </a:r>
            <a:endParaRPr lang="pt-BR" altLang="pt-BR" sz="28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8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Desenvolvimento evolucionário</a:t>
            </a:r>
            <a:endParaRPr lang="pt-BR" altLang="pt-BR" sz="2800" i="0" dirty="0" smtClean="0">
              <a:latin typeface="+mn-lt"/>
            </a:endParaRP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+mn-lt"/>
            </a:endParaRPr>
          </a:p>
          <a:p>
            <a:pPr marL="0" indent="0" algn="just">
              <a:buFont typeface="Wingdings" pitchFamily="-101" charset="2"/>
              <a:buNone/>
              <a:defRPr/>
            </a:pPr>
            <a:r>
              <a:rPr lang="pt-BR" altLang="pt-BR" sz="2800" i="0" dirty="0" smtClean="0">
                <a:latin typeface="+mn-lt"/>
              </a:rPr>
              <a:t>Essa abordagem intercala as atividades de especificação, desenvolvimento e validação. </a:t>
            </a:r>
          </a:p>
          <a:p>
            <a:pPr marL="0" indent="0" algn="just">
              <a:buFont typeface="Wingdings" pitchFamily="-101" charset="2"/>
              <a:buNone/>
              <a:defRPr/>
            </a:pPr>
            <a:r>
              <a:rPr lang="pt-BR" altLang="pt-BR" sz="2800" i="0" dirty="0" smtClean="0">
                <a:latin typeface="+mn-lt"/>
              </a:rPr>
              <a:t>Um sistema inicial é rapidamente desenvolvido a partir de especificações abstratas, que são então refinadas com informações do cliente, para produzir um sistema que satisfaça a suas necessidades.</a:t>
            </a:r>
          </a:p>
        </p:txBody>
      </p:sp>
    </p:spTree>
    <p:extLst>
      <p:ext uri="{BB962C8B-B14F-4D97-AF65-F5344CB8AC3E}">
        <p14:creationId xmlns:p14="http://schemas.microsoft.com/office/powerpoint/2010/main" val="40778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Desenvolvimento evolucionário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 smtClean="0">
              <a:latin typeface="+mn-lt"/>
            </a:endParaRPr>
          </a:p>
          <a:p>
            <a:pPr marL="0" indent="0" algn="just">
              <a:buNone/>
              <a:defRPr/>
            </a:pPr>
            <a:r>
              <a:rPr lang="pt-BR" altLang="pt-BR" sz="2800" i="0" dirty="0">
                <a:latin typeface="+mn-lt"/>
              </a:rPr>
              <a:t>O desenvolvimento evolucionário tem como base a ideia de desenvolver uma implementação inicial, expor o resultado ao comentário do usuário e fazer seu aprimoramento por meio de muitas versões, até que um sistema adequado tenha sido desenvolvido</a:t>
            </a:r>
            <a:r>
              <a:rPr lang="pt-BR" altLang="pt-BR" sz="2800" i="0" dirty="0" smtClean="0">
                <a:latin typeface="+mn-lt"/>
              </a:rPr>
              <a:t>. Esse modelo segue a ideia de metodologia ágil. </a:t>
            </a:r>
            <a:endParaRPr lang="pt-BR" altLang="pt-BR" sz="2800" i="0" dirty="0">
              <a:latin typeface="+mn-lt"/>
            </a:endParaRP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10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Desenvolvimento evolucionário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 smtClean="0">
              <a:latin typeface="+mn-lt"/>
            </a:endParaRPr>
          </a:p>
          <a:p>
            <a:pPr algn="just">
              <a:buNone/>
            </a:pPr>
            <a:r>
              <a:rPr lang="pt-BR" altLang="pt-BR" sz="2800" dirty="0" smtClean="0"/>
              <a:t>   </a:t>
            </a:r>
            <a:r>
              <a:rPr lang="pt-BR" altLang="pt-BR" sz="2800" i="0" dirty="0" smtClean="0">
                <a:latin typeface="+mn-lt"/>
              </a:rPr>
              <a:t>No </a:t>
            </a:r>
            <a:r>
              <a:rPr lang="pt-BR" altLang="pt-BR" sz="2800" i="0" dirty="0">
                <a:latin typeface="+mn-lt"/>
              </a:rPr>
              <a:t>desenvolvimento revolucionário existe o desenvolvimento exploratório, em que o objetivo do processo é trabalhar com o cliente, a fim de explorar seus requisitos e entregar um sistema final. 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Desenvolvimento evolucionário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 smtClean="0">
              <a:latin typeface="+mn-lt"/>
            </a:endParaRPr>
          </a:p>
          <a:p>
            <a:pPr algn="just">
              <a:buNone/>
            </a:pPr>
            <a:r>
              <a:rPr lang="pt-BR" altLang="pt-BR" sz="2800" dirty="0" smtClean="0"/>
              <a:t>   </a:t>
            </a:r>
            <a:r>
              <a:rPr lang="pt-BR" altLang="pt-BR" sz="2800" i="0" dirty="0">
                <a:latin typeface="+mn-lt"/>
              </a:rPr>
              <a:t>O desenvolvimento se inicia com as partes do sistema que são compreendidas. O sistema evolui com o acréscimo de novas características, à medida que elas são propostas pelo cliente.</a:t>
            </a: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5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18813" y="260648"/>
            <a:ext cx="3849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Modelo Evolucionário</a:t>
            </a:r>
            <a:endParaRPr lang="pt-BR" sz="28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t="43465" r="51384" b="23012"/>
          <a:stretch>
            <a:fillRect/>
          </a:stretch>
        </p:blipFill>
        <p:spPr bwMode="auto">
          <a:xfrm>
            <a:off x="848805" y="1340768"/>
            <a:ext cx="739560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Modelo Incremental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ClrTx/>
              <a:buNone/>
              <a:defRPr/>
            </a:pPr>
            <a:r>
              <a:rPr lang="pt-BR" sz="2800" i="0" dirty="0">
                <a:latin typeface="+mn-lt"/>
              </a:rPr>
              <a:t>O modelo de processo incremental combina elementos dos fluxos de processos tanto </a:t>
            </a:r>
            <a:r>
              <a:rPr lang="pt-BR" sz="2800" i="0" dirty="0" smtClean="0">
                <a:latin typeface="+mn-lt"/>
              </a:rPr>
              <a:t>tradicional (cascata) </a:t>
            </a:r>
            <a:r>
              <a:rPr lang="pt-BR" sz="2800" i="0" dirty="0">
                <a:latin typeface="+mn-lt"/>
              </a:rPr>
              <a:t>quanto </a:t>
            </a:r>
            <a:r>
              <a:rPr lang="pt-BR" sz="2800" i="0" dirty="0" smtClean="0">
                <a:latin typeface="+mn-lt"/>
              </a:rPr>
              <a:t>ágil (evolucionário).</a:t>
            </a:r>
            <a:endParaRPr lang="pt-BR" altLang="pt-BR" sz="2800" i="0" dirty="0" smtClean="0">
              <a:latin typeface="+mn-lt"/>
            </a:endParaRPr>
          </a:p>
          <a:p>
            <a:pPr marL="0" indent="0" algn="just">
              <a:buFont typeface="Wingdings" pitchFamily="-101" charset="2"/>
              <a:buNone/>
              <a:defRPr/>
            </a:pPr>
            <a:endParaRPr lang="pt-BR" altLang="pt-BR" sz="2800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Modelo Incremental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ClrTx/>
              <a:buNone/>
              <a:defRPr/>
            </a:pPr>
            <a:r>
              <a:rPr lang="pt-BR" sz="2800" i="0" dirty="0">
                <a:latin typeface="+mn-lt"/>
              </a:rPr>
              <a:t>O</a:t>
            </a:r>
            <a:r>
              <a:rPr lang="pt-BR" sz="2800" i="0" dirty="0" smtClean="0">
                <a:latin typeface="+mn-lt"/>
              </a:rPr>
              <a:t> </a:t>
            </a:r>
            <a:r>
              <a:rPr lang="pt-BR" sz="2800" i="0" dirty="0">
                <a:latin typeface="+mn-lt"/>
              </a:rPr>
              <a:t>modelo de processo incremental aplica sequências lineares (como no modelo cascata) de forma escalonada, à medida que o tempo for avançando. Cada uma das sequencias lineares gera um incremento do software. Esses incrementos são entregáveis e prontos para o cliente. </a:t>
            </a:r>
            <a:endParaRPr lang="pt-BR" altLang="pt-BR" sz="2800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604342" cy="53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23529" y="260648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de hoje: </a:t>
            </a:r>
          </a:p>
          <a:p>
            <a:endParaRPr lang="pt-BR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e Metodologias para Aplicação das Etapas do Processo de Construção de SW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00" y="2636912"/>
            <a:ext cx="3087786" cy="308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9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Modelo Incremental</a:t>
            </a:r>
            <a:endParaRPr lang="pt-BR" sz="3200" b="1" dirty="0"/>
          </a:p>
        </p:txBody>
      </p:sp>
      <p:pic>
        <p:nvPicPr>
          <p:cNvPr id="2050" name="Picture 2" descr="Resultado de imagem para etapas do processo de construção de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77" y="1844824"/>
            <a:ext cx="696857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Modelo Incremental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ClrTx/>
              <a:buNone/>
              <a:defRPr/>
            </a:pPr>
            <a:r>
              <a:rPr lang="pt-BR" sz="2800" i="0" dirty="0">
                <a:latin typeface="+mn-lt"/>
              </a:rPr>
              <a:t>Um exemplo de um processo incremental é um software de e-mail que inicialmente contém funções apenas para enviar e-mails à destinatários e ler e-mails recebidos. Em um segundo incremento o software poderia adicionar funções de revisão ortográfica e gerenciamento de e-mails recebidos. No terceiro incremento o software poderia adicionar um controle de spam. E assim sucessivamente.</a:t>
            </a:r>
            <a:endParaRPr lang="pt-BR" altLang="pt-BR" sz="28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539750" y="1505347"/>
            <a:ext cx="7848674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-101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r>
              <a:rPr lang="pt-BR" altLang="pt-BR" sz="2800" i="0" dirty="0" smtClean="0">
                <a:solidFill>
                  <a:srgbClr val="FF0000"/>
                </a:solidFill>
                <a:latin typeface="+mn-lt"/>
              </a:rPr>
              <a:t>Modelo Incremental</a:t>
            </a:r>
          </a:p>
          <a:p>
            <a:pPr algn="just">
              <a:buClrTx/>
              <a:buFont typeface="Wingdings" panose="05000000000000000000" pitchFamily="2" charset="2"/>
              <a:buChar char="§"/>
              <a:defRPr/>
            </a:pPr>
            <a:endParaRPr lang="pt-BR" altLang="pt-BR" sz="2800" i="0" dirty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ClrTx/>
              <a:buNone/>
              <a:defRPr/>
            </a:pPr>
            <a:r>
              <a:rPr lang="pt-BR" sz="2800" i="0" dirty="0">
                <a:latin typeface="+mn-lt"/>
              </a:rPr>
              <a:t>O modelo de processo incremental entrega um produto operacional a cada incremento, ou seja, um produto sem erros e pronto para o usuário utilizar. Mesmo que os primeiros incrementos sejam partes do produto, essas partes são operacionais e funcionam sem as outras. Portanto, os incrementos possuem totais condições de atender ao usuário</a:t>
            </a:r>
            <a:r>
              <a:rPr lang="pt-BR" sz="2800" i="0" dirty="0" smtClean="0">
                <a:latin typeface="+mn-lt"/>
              </a:rPr>
              <a:t>. Assim como no modelo evolucionário, o incremental segue uma metodologia ágil.</a:t>
            </a:r>
            <a:endParaRPr lang="pt-BR" altLang="pt-BR" sz="28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1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188640"/>
            <a:ext cx="1967904" cy="6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404664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Próxima Aula</a:t>
            </a:r>
            <a:endParaRPr lang="pt-BR" sz="3200" b="1" dirty="0"/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468313" y="1682805"/>
            <a:ext cx="74882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  <a:ea typeface="ＭＳ Ｐゴシック" pitchFamily="-101" charset="-128"/>
              </a:defRPr>
            </a:lvl9pPr>
          </a:lstStyle>
          <a:p>
            <a:pPr algn="just">
              <a:buFont typeface="Wingdings" pitchFamily="-101" charset="2"/>
              <a:buChar char="ü"/>
            </a:pPr>
            <a:r>
              <a:rPr lang="pt-BR" altLang="pt-BR" sz="2800" b="0" i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Planejamento</a:t>
            </a:r>
          </a:p>
          <a:p>
            <a:pPr algn="just">
              <a:buFont typeface="Wingdings" pitchFamily="-101" charset="2"/>
              <a:buChar char="ü"/>
            </a:pPr>
            <a:r>
              <a:rPr lang="pt-BR" altLang="pt-BR" sz="2800" b="0" i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Cronograma</a:t>
            </a:r>
          </a:p>
          <a:p>
            <a:pPr marL="0" indent="0" algn="just"/>
            <a:endParaRPr lang="pt-BR" altLang="pt-BR" sz="2800" b="0" i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1"/>
            <a:ext cx="2180406" cy="72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95536" y="385500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Dúvidas ?</a:t>
            </a:r>
            <a:endParaRPr lang="pt-BR" sz="3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9725" y="336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396092" y="6021288"/>
            <a:ext cx="4936902" cy="756608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 smtClean="0">
                <a:solidFill>
                  <a:schemeClr val="tx1"/>
                </a:solidFill>
              </a:rPr>
              <a:t>Prof. Ms. Allen Fernando</a:t>
            </a:r>
          </a:p>
          <a:p>
            <a:pPr algn="just"/>
            <a:r>
              <a:rPr lang="pt-BR" sz="1800" b="1" dirty="0">
                <a:solidFill>
                  <a:schemeClr val="tx1"/>
                </a:solidFill>
              </a:rPr>
              <a:t>p</a:t>
            </a:r>
            <a:r>
              <a:rPr lang="pt-BR" sz="1800" b="1" dirty="0" smtClean="0">
                <a:solidFill>
                  <a:schemeClr val="tx1"/>
                </a:solidFill>
              </a:rPr>
              <a:t>rofallen.lima@fiap.com.br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16016" y="5333676"/>
            <a:ext cx="40122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/>
              <a:t>A dúvida é o princípio da sabedoria.</a:t>
            </a:r>
          </a:p>
          <a:p>
            <a:r>
              <a:rPr lang="pt-BR" b="1" dirty="0" smtClean="0"/>
              <a:t>		             Aristóteles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166" y="1271010"/>
            <a:ext cx="3012157" cy="40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60326" cy="4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39750" y="1340768"/>
            <a:ext cx="7848674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Font typeface="Wingdings" pitchFamily="-101" charset="2"/>
              <a:buNone/>
              <a:defRPr/>
            </a:pPr>
            <a:r>
              <a:rPr lang="pt-BR" sz="2800" i="0" dirty="0"/>
              <a:t> </a:t>
            </a:r>
          </a:p>
          <a:p>
            <a:pPr marL="0" indent="0" algn="just">
              <a:buFont typeface="Wingdings" pitchFamily="-101" charset="2"/>
              <a:buNone/>
              <a:defRPr/>
            </a:pPr>
            <a:r>
              <a:rPr lang="pt-BR" sz="2800" i="0" dirty="0"/>
              <a:t>Os modelos de processos representam, cada um, um processo de software sob uma perspectiva arquitetural, ou seja, vemos a estrutura do processo, mas não os detalhes de atividades específicas. </a:t>
            </a:r>
            <a:endParaRPr lang="pt-BR" sz="2800" i="0" dirty="0" smtClean="0"/>
          </a:p>
          <a:p>
            <a:pPr marL="0" indent="0" algn="just">
              <a:buFont typeface="Wingdings" pitchFamily="-101" charset="2"/>
              <a:buNone/>
              <a:defRPr/>
            </a:pPr>
            <a:endParaRPr lang="pt-BR" sz="2800" i="0" dirty="0" smtClean="0"/>
          </a:p>
          <a:p>
            <a:pPr marL="0" indent="0" algn="just">
              <a:buFont typeface="Wingdings" pitchFamily="-101" charset="2"/>
              <a:buNone/>
              <a:defRPr/>
            </a:pPr>
            <a:r>
              <a:rPr lang="pt-BR" sz="2800" i="0" dirty="0" smtClean="0"/>
              <a:t>Os </a:t>
            </a:r>
            <a:r>
              <a:rPr lang="pt-BR" sz="2800" i="0" dirty="0"/>
              <a:t>modelos estudados são: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9841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479624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buClrTx/>
              <a:defRPr/>
            </a:pPr>
            <a:r>
              <a:rPr lang="pt-BR" sz="2800" i="0" dirty="0">
                <a:solidFill>
                  <a:srgbClr val="FF0000"/>
                </a:solidFill>
              </a:rPr>
              <a:t>O modelo </a:t>
            </a:r>
            <a:r>
              <a:rPr lang="pt-BR" sz="2800" i="0" dirty="0" smtClean="0">
                <a:solidFill>
                  <a:srgbClr val="FF0000"/>
                </a:solidFill>
              </a:rPr>
              <a:t>cascata</a:t>
            </a:r>
          </a:p>
          <a:p>
            <a:pPr algn="just">
              <a:buClrTx/>
              <a:defRPr/>
            </a:pPr>
            <a:endParaRPr lang="pt-BR" sz="2800" i="0" dirty="0" smtClean="0">
              <a:solidFill>
                <a:srgbClr val="FF0000"/>
              </a:solidFill>
            </a:endParaRPr>
          </a:p>
          <a:p>
            <a:pPr marL="0" indent="0" algn="just">
              <a:buFont typeface="Wingdings" pitchFamily="-101" charset="2"/>
              <a:buNone/>
              <a:defRPr/>
            </a:pPr>
            <a:r>
              <a:rPr lang="pt-BR" sz="2800" i="0" dirty="0" smtClean="0"/>
              <a:t>Esse </a:t>
            </a:r>
            <a:r>
              <a:rPr lang="pt-BR" sz="2800" i="0" dirty="0"/>
              <a:t>modelo considera as atividades de especificação, desenvolvimento, validação e evolução, que são fundamentais aos processos, e as representa como fases separadas do processo, como a especificação de requisitos, o projeto de software, a implementação, os testes e assim por diante.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750" y="1479624"/>
            <a:ext cx="7992690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buClrTx/>
              <a:defRPr/>
            </a:pPr>
            <a:r>
              <a:rPr lang="pt-BR" sz="2800" i="0" dirty="0">
                <a:solidFill>
                  <a:srgbClr val="FF0000"/>
                </a:solidFill>
              </a:rPr>
              <a:t>O modelo </a:t>
            </a:r>
            <a:r>
              <a:rPr lang="pt-BR" sz="2800" i="0" dirty="0" smtClean="0">
                <a:solidFill>
                  <a:srgbClr val="FF0000"/>
                </a:solidFill>
              </a:rPr>
              <a:t>cascata</a:t>
            </a:r>
          </a:p>
          <a:p>
            <a:pPr algn="just">
              <a:buClrTx/>
              <a:defRPr/>
            </a:pPr>
            <a:endParaRPr lang="pt-BR" sz="2800" i="0" dirty="0" smtClean="0">
              <a:solidFill>
                <a:srgbClr val="FF0000"/>
              </a:solidFill>
            </a:endParaRPr>
          </a:p>
          <a:p>
            <a:pPr marL="0" indent="0" algn="just">
              <a:buNone/>
              <a:defRPr/>
            </a:pPr>
            <a:r>
              <a:rPr lang="pt-BR" sz="2800" i="0" dirty="0"/>
              <a:t>É devido à sequência em cascata de uma fase para outra que esse modelo é conhecido como Modelo Cascata. </a:t>
            </a:r>
          </a:p>
          <a:p>
            <a:pPr marL="0" indent="0" algn="just">
              <a:buNone/>
              <a:defRPr/>
            </a:pPr>
            <a:r>
              <a:rPr lang="pt-BR" sz="2800" i="0" dirty="0"/>
              <a:t>Os principais estágios do modelo retratam as atividades de desenvolvimento fundamentais:</a:t>
            </a:r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750" y="1721371"/>
            <a:ext cx="7776666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ü"/>
              <a:defRPr/>
            </a:pPr>
            <a:r>
              <a:rPr lang="pt-BR" sz="2800" i="0" dirty="0"/>
              <a:t>Análise e definição de requisitos: </a:t>
            </a:r>
            <a:endParaRPr lang="pt-BR" sz="2800" i="0" dirty="0" smtClean="0"/>
          </a:p>
          <a:p>
            <a:pPr marL="0" indent="0" algn="just">
              <a:buNone/>
              <a:defRPr/>
            </a:pPr>
            <a:r>
              <a:rPr lang="pt-BR" sz="2800" i="0" dirty="0" smtClean="0"/>
              <a:t>As </a:t>
            </a:r>
            <a:r>
              <a:rPr lang="pt-BR" sz="2800" i="0" dirty="0"/>
              <a:t>funções, as restrições e os objetivos do sistema são estabelecidos por meio da consulta aos usuários do </a:t>
            </a:r>
            <a:r>
              <a:rPr lang="pt-BR" sz="2800" i="0" dirty="0" smtClean="0"/>
              <a:t>sistema (levantamento de requisitos). </a:t>
            </a:r>
            <a:r>
              <a:rPr lang="pt-BR" sz="2800" i="0" dirty="0"/>
              <a:t>Em seguida, são definidos em detalhes e servem como uma especificação do </a:t>
            </a:r>
            <a:r>
              <a:rPr lang="pt-BR" sz="2800" i="0" dirty="0" smtClean="0"/>
              <a:t>sistema (análise de requisitos).</a:t>
            </a:r>
          </a:p>
          <a:p>
            <a:pPr marL="0" indent="0" algn="just">
              <a:buNone/>
              <a:defRPr/>
            </a:pPr>
            <a:r>
              <a:rPr lang="pt-BR" sz="2800" i="0" dirty="0" smtClean="0"/>
              <a:t>Alguns autores trabalham, nessa fase, a </a:t>
            </a:r>
            <a:r>
              <a:rPr lang="pt-BR" sz="2800" i="0" dirty="0" err="1" smtClean="0"/>
              <a:t>elicitação</a:t>
            </a:r>
            <a:r>
              <a:rPr lang="pt-BR" sz="2800" i="0" dirty="0" smtClean="0"/>
              <a:t> de requisitos como uma só etapa.</a:t>
            </a:r>
            <a:endParaRPr lang="pt-BR" sz="2800" i="0" dirty="0"/>
          </a:p>
          <a:p>
            <a:pPr algn="just">
              <a:buFont typeface="Wingdings" pitchFamily="-101" charset="2"/>
              <a:buNone/>
              <a:defRPr/>
            </a:pPr>
            <a:endParaRPr lang="en-US" altLang="pt-BR" sz="2800" b="0" i="0" kern="0" dirty="0" smtClean="0"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9750" y="1577355"/>
            <a:ext cx="7848674" cy="771525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  <a:ea typeface="ＭＳ Ｐゴシック" pitchFamily="-101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+mn-lt"/>
              </a:defRPr>
            </a:lvl9pPr>
          </a:lstStyle>
          <a:p>
            <a:pPr algn="just">
              <a:buClrTx/>
              <a:buFont typeface="Wingdings" panose="05000000000000000000" pitchFamily="2" charset="2"/>
              <a:buChar char="ü"/>
              <a:defRPr/>
            </a:pPr>
            <a:r>
              <a:rPr lang="pt-BR" sz="2800" i="0" dirty="0"/>
              <a:t>Projeto de software: </a:t>
            </a:r>
            <a:endParaRPr lang="pt-BR" sz="2800" i="0" dirty="0" smtClean="0"/>
          </a:p>
          <a:p>
            <a:pPr marL="0" indent="0" algn="just">
              <a:buNone/>
              <a:defRPr/>
            </a:pPr>
            <a:r>
              <a:rPr lang="pt-BR" sz="2800" i="0" dirty="0" smtClean="0"/>
              <a:t>O </a:t>
            </a:r>
            <a:r>
              <a:rPr lang="pt-BR" sz="2800" i="0" dirty="0"/>
              <a:t>processo de projeto agrupa os requisitos em sistemas de </a:t>
            </a:r>
            <a:r>
              <a:rPr lang="pt-BR" sz="2800" i="0" dirty="0" smtClean="0"/>
              <a:t>Hardware </a:t>
            </a:r>
            <a:r>
              <a:rPr lang="pt-BR" sz="2800" i="0" dirty="0"/>
              <a:t>ou de </a:t>
            </a:r>
            <a:r>
              <a:rPr lang="pt-BR" sz="2800" i="0" dirty="0" smtClean="0"/>
              <a:t>Software. </a:t>
            </a:r>
            <a:r>
              <a:rPr lang="pt-BR" sz="2800" i="0" dirty="0"/>
              <a:t>Ele estabelece uma arquitetura do sistema geral. O projeto de software envolve a identificação e a descrição das abstrações fundamentais do sistema de </a:t>
            </a:r>
            <a:r>
              <a:rPr lang="pt-BR" sz="2800" i="0" dirty="0" smtClean="0"/>
              <a:t>Software </a:t>
            </a:r>
            <a:r>
              <a:rPr lang="pt-BR" sz="2800" i="0" dirty="0"/>
              <a:t>e suas </a:t>
            </a:r>
            <a:r>
              <a:rPr lang="pt-BR" sz="2800" i="0" dirty="0" smtClean="0"/>
              <a:t>relações por meio de Diagramas UML. Nessa fase também podemos apresentar alguns protótipos de telas.</a:t>
            </a:r>
            <a:endParaRPr lang="en-US" altLang="pt-BR" sz="2800" b="0" i="0" kern="0" dirty="0" smtClean="0"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539750" y="1556792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itchFamily="-101" charset="2"/>
              <a:buChar char="ü"/>
            </a:pPr>
            <a:r>
              <a:rPr lang="pt-BR" altLang="pt-BR" sz="2800" i="0" dirty="0">
                <a:latin typeface="+mn-lt"/>
              </a:rPr>
              <a:t>Implementação e teste de unidades: </a:t>
            </a:r>
            <a:endParaRPr lang="pt-BR" altLang="pt-BR" sz="2800" i="0" dirty="0" smtClean="0">
              <a:latin typeface="+mn-lt"/>
            </a:endParaRPr>
          </a:p>
          <a:p>
            <a:pPr marL="0" indent="0" algn="just">
              <a:buNone/>
            </a:pPr>
            <a:r>
              <a:rPr lang="pt-BR" altLang="pt-BR" sz="2800" i="0" dirty="0" smtClean="0">
                <a:latin typeface="+mn-lt"/>
              </a:rPr>
              <a:t>Durante </a:t>
            </a:r>
            <a:r>
              <a:rPr lang="pt-BR" altLang="pt-BR" sz="2800" i="0" dirty="0">
                <a:latin typeface="+mn-lt"/>
              </a:rPr>
              <a:t>esse estágio, o projeto de SW é compreendido como um conjunto de programas e unidades de programa. O teste de unidades envolve verificar que cada unidade atenda a suas especificações.</a:t>
            </a:r>
          </a:p>
        </p:txBody>
      </p:sp>
    </p:spTree>
    <p:extLst>
      <p:ext uri="{BB962C8B-B14F-4D97-AF65-F5344CB8AC3E}">
        <p14:creationId xmlns:p14="http://schemas.microsoft.com/office/powerpoint/2010/main" val="2956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fiap.com.br/wp-content/themes/fiap/_img/logo-fiap-preto-3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676350" cy="5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404664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Processos - Modelos</a:t>
            </a:r>
            <a:endParaRPr lang="pt-BR" sz="32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539750" y="1433339"/>
            <a:ext cx="792068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-101" charset="2"/>
              <a:buChar char="§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–"/>
              <a:defRPr sz="28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Char char="»"/>
              <a:defRPr sz="2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i="1">
                <a:solidFill>
                  <a:srgbClr val="000000"/>
                </a:solidFill>
                <a:latin typeface="Calibri" pitchFamily="34" charset="0"/>
                <a:ea typeface="ＭＳ Ｐゴシック" pitchFamily="-101" charset="-128"/>
              </a:defRPr>
            </a:lvl9pPr>
          </a:lstStyle>
          <a:p>
            <a:pPr algn="just">
              <a:buClrTx/>
              <a:buFont typeface="Wingdings" pitchFamily="-101" charset="2"/>
              <a:buChar char="ü"/>
            </a:pPr>
            <a:r>
              <a:rPr lang="pt-BR" altLang="pt-BR" sz="2800" i="0" dirty="0">
                <a:latin typeface="+mn-lt"/>
              </a:rPr>
              <a:t>Integração e teste de sistemas: </a:t>
            </a:r>
            <a:endParaRPr lang="pt-BR" altLang="pt-BR" sz="2800" i="0" dirty="0" smtClean="0">
              <a:latin typeface="+mn-lt"/>
            </a:endParaRPr>
          </a:p>
          <a:p>
            <a:pPr marL="0" indent="0" algn="just">
              <a:buNone/>
            </a:pPr>
            <a:r>
              <a:rPr lang="pt-BR" altLang="pt-BR" sz="2800" i="0" dirty="0">
                <a:latin typeface="+mn-lt"/>
              </a:rPr>
              <a:t>A</a:t>
            </a:r>
            <a:r>
              <a:rPr lang="pt-BR" altLang="pt-BR" sz="2800" i="0" dirty="0" smtClean="0">
                <a:latin typeface="+mn-lt"/>
              </a:rPr>
              <a:t>s </a:t>
            </a:r>
            <a:r>
              <a:rPr lang="pt-BR" altLang="pt-BR" sz="2800" i="0" dirty="0">
                <a:latin typeface="+mn-lt"/>
              </a:rPr>
              <a:t>unidades de programa ou programas individuais são integrados e testados como um sistema completo a fim de garantir que os requisitos de SW foram atendidos. Depois dos testes, o sistema de SW é entregue ao cliente.</a:t>
            </a:r>
          </a:p>
        </p:txBody>
      </p:sp>
    </p:spTree>
    <p:extLst>
      <p:ext uri="{BB962C8B-B14F-4D97-AF65-F5344CB8AC3E}">
        <p14:creationId xmlns:p14="http://schemas.microsoft.com/office/powerpoint/2010/main" val="16777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1705</TotalTime>
  <Words>903</Words>
  <Application>Microsoft Office PowerPoint</Application>
  <PresentationFormat>Apresentação na tela (4:3)</PresentationFormat>
  <Paragraphs>88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Executivo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AllenLima</dc:creator>
  <cp:lastModifiedBy>AllenLima</cp:lastModifiedBy>
  <cp:revision>98</cp:revision>
  <dcterms:created xsi:type="dcterms:W3CDTF">2016-02-17T16:44:45Z</dcterms:created>
  <dcterms:modified xsi:type="dcterms:W3CDTF">2018-03-04T20:50:49Z</dcterms:modified>
</cp:coreProperties>
</file>