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378" r:id="rId2"/>
    <p:sldId id="380" r:id="rId3"/>
    <p:sldId id="258" r:id="rId4"/>
    <p:sldId id="276" r:id="rId5"/>
    <p:sldId id="345" r:id="rId6"/>
    <p:sldId id="277" r:id="rId7"/>
    <p:sldId id="346" r:id="rId8"/>
    <p:sldId id="347" r:id="rId9"/>
    <p:sldId id="329" r:id="rId10"/>
    <p:sldId id="348" r:id="rId11"/>
    <p:sldId id="301" r:id="rId12"/>
    <p:sldId id="330" r:id="rId13"/>
    <p:sldId id="331" r:id="rId14"/>
    <p:sldId id="349" r:id="rId15"/>
    <p:sldId id="332" r:id="rId16"/>
    <p:sldId id="350" r:id="rId17"/>
    <p:sldId id="351" r:id="rId18"/>
    <p:sldId id="352" r:id="rId19"/>
    <p:sldId id="353" r:id="rId20"/>
    <p:sldId id="333" r:id="rId21"/>
    <p:sldId id="354" r:id="rId22"/>
    <p:sldId id="334" r:id="rId23"/>
    <p:sldId id="355" r:id="rId24"/>
    <p:sldId id="335" r:id="rId25"/>
    <p:sldId id="356" r:id="rId26"/>
    <p:sldId id="357" r:id="rId27"/>
    <p:sldId id="358" r:id="rId28"/>
    <p:sldId id="336" r:id="rId29"/>
    <p:sldId id="302" r:id="rId30"/>
    <p:sldId id="337" r:id="rId31"/>
    <p:sldId id="359" r:id="rId32"/>
    <p:sldId id="303" r:id="rId33"/>
    <p:sldId id="338" r:id="rId34"/>
    <p:sldId id="360" r:id="rId35"/>
    <p:sldId id="361" r:id="rId36"/>
    <p:sldId id="362" r:id="rId37"/>
    <p:sldId id="363" r:id="rId38"/>
    <p:sldId id="339" r:id="rId39"/>
    <p:sldId id="364" r:id="rId40"/>
    <p:sldId id="365" r:id="rId41"/>
    <p:sldId id="340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305" r:id="rId50"/>
    <p:sldId id="341" r:id="rId51"/>
    <p:sldId id="343" r:id="rId52"/>
    <p:sldId id="342" r:id="rId53"/>
    <p:sldId id="373" r:id="rId54"/>
    <p:sldId id="374" r:id="rId55"/>
    <p:sldId id="375" r:id="rId56"/>
    <p:sldId id="376" r:id="rId57"/>
    <p:sldId id="377" r:id="rId58"/>
    <p:sldId id="344" r:id="rId59"/>
    <p:sldId id="294" r:id="rId60"/>
    <p:sldId id="379" r:id="rId6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9A29-1173-4987-8426-5C5505D1EDF1}" type="datetimeFigureOut">
              <a:rPr lang="pt-BR" smtClean="0"/>
              <a:t>10/03/2018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E4A7E2-26FD-4DA3-A819-2266E34AC436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9A29-1173-4987-8426-5C5505D1EDF1}" type="datetimeFigureOut">
              <a:rPr lang="pt-BR" smtClean="0"/>
              <a:t>10/03/2018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A7E2-26FD-4DA3-A819-2266E34AC43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9A29-1173-4987-8426-5C5505D1EDF1}" type="datetimeFigureOut">
              <a:rPr lang="pt-BR" smtClean="0"/>
              <a:t>10/03/2018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A7E2-26FD-4DA3-A819-2266E34AC43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9A29-1173-4987-8426-5C5505D1EDF1}" type="datetimeFigureOut">
              <a:rPr lang="pt-BR" smtClean="0"/>
              <a:t>10/03/2018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A7E2-26FD-4DA3-A819-2266E34AC43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9A29-1173-4987-8426-5C5505D1EDF1}" type="datetimeFigureOut">
              <a:rPr lang="pt-BR" smtClean="0"/>
              <a:t>10/03/2018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A7E2-26FD-4DA3-A819-2266E34AC436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9A29-1173-4987-8426-5C5505D1EDF1}" type="datetimeFigureOut">
              <a:rPr lang="pt-BR" smtClean="0"/>
              <a:t>10/03/2018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A7E2-26FD-4DA3-A819-2266E34AC436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9A29-1173-4987-8426-5C5505D1EDF1}" type="datetimeFigureOut">
              <a:rPr lang="pt-BR" smtClean="0"/>
              <a:t>10/03/2018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A7E2-26FD-4DA3-A819-2266E34AC436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9A29-1173-4987-8426-5C5505D1EDF1}" type="datetimeFigureOut">
              <a:rPr lang="pt-BR" smtClean="0"/>
              <a:t>10/03/2018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A7E2-26FD-4DA3-A819-2266E34AC43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9A29-1173-4987-8426-5C5505D1EDF1}" type="datetimeFigureOut">
              <a:rPr lang="pt-BR" smtClean="0"/>
              <a:t>10/03/2018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A7E2-26FD-4DA3-A819-2266E34AC43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9A29-1173-4987-8426-5C5505D1EDF1}" type="datetimeFigureOut">
              <a:rPr lang="pt-BR" smtClean="0"/>
              <a:t>10/03/2018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A7E2-26FD-4DA3-A819-2266E34AC43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9A29-1173-4987-8426-5C5505D1EDF1}" type="datetimeFigureOut">
              <a:rPr lang="pt-BR" smtClean="0"/>
              <a:t>10/03/2018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A7E2-26FD-4DA3-A819-2266E34AC43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8CE9A29-1173-4987-8426-5C5505D1EDF1}" type="datetimeFigureOut">
              <a:rPr lang="pt-BR" smtClean="0"/>
              <a:t>10/03/2018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EE4A7E2-26FD-4DA3-A819-2266E34AC436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 rot="20289215">
            <a:off x="2221139" y="3262654"/>
            <a:ext cx="6986328" cy="913219"/>
          </a:xfrm>
          <a:prstGeom prst="rect">
            <a:avLst/>
          </a:prstGeom>
        </p:spPr>
        <p:txBody>
          <a:bodyPr vert="horz" lIns="45720" tIns="0" rIns="45720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800" b="1" kern="1200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effectLst/>
              </a:rPr>
              <a:t>DESIGN DE SOFTWARE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67544" y="5766355"/>
            <a:ext cx="4143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Prof. Allen Fernando</a:t>
            </a:r>
          </a:p>
          <a:p>
            <a:r>
              <a:rPr lang="pt-BR" sz="2400" b="1" dirty="0"/>
              <a:t>p</a:t>
            </a:r>
            <a:r>
              <a:rPr lang="pt-BR" sz="2400" b="1" dirty="0" smtClean="0"/>
              <a:t>rofallen.lima@fiap.com.br</a:t>
            </a:r>
            <a:endParaRPr lang="pt-BR" sz="24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784819" y="5469031"/>
            <a:ext cx="1821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smtClean="0"/>
              <a:t>1 </a:t>
            </a:r>
            <a:r>
              <a:rPr lang="pt-BR" sz="2400" b="1" smtClean="0"/>
              <a:t>TIN</a:t>
            </a:r>
            <a:endParaRPr lang="pt-BR" sz="2400" b="1" dirty="0"/>
          </a:p>
          <a:p>
            <a:pPr algn="ctr"/>
            <a:r>
              <a:rPr lang="pt-BR" sz="2400" b="1" dirty="0" smtClean="0"/>
              <a:t>1° Semestre</a:t>
            </a:r>
          </a:p>
          <a:p>
            <a:pPr algn="ctr"/>
            <a:r>
              <a:rPr lang="pt-BR" sz="2400" b="1" dirty="0" smtClean="0"/>
              <a:t>2018</a:t>
            </a:r>
          </a:p>
        </p:txBody>
      </p:sp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60648"/>
            <a:ext cx="1944216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617120"/>
            <a:ext cx="3711801" cy="333592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483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5508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Levantamento de Requisitos</a:t>
            </a:r>
            <a:endParaRPr lang="pt-BR" sz="3200" b="1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23850" y="1234976"/>
            <a:ext cx="8207375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marL="457200" indent="-457200"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1pPr>
            <a:lvl2pPr marL="742950" indent="-285750"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9pPr>
          </a:lstStyle>
          <a:p>
            <a:r>
              <a:rPr lang="pt-BR" altLang="pt-BR" sz="2800" dirty="0" smtClean="0">
                <a:solidFill>
                  <a:schemeClr val="tx1"/>
                </a:solidFill>
              </a:rPr>
              <a:t>3.  </a:t>
            </a:r>
            <a:r>
              <a:rPr lang="pt-BR" altLang="pt-BR" sz="2800" u="sng" dirty="0" smtClean="0">
                <a:solidFill>
                  <a:schemeClr val="tx1"/>
                </a:solidFill>
              </a:rPr>
              <a:t>Requisitos</a:t>
            </a:r>
            <a:endParaRPr lang="pt-BR" altLang="pt-BR" sz="2800" u="sng" dirty="0">
              <a:solidFill>
                <a:schemeClr val="tx1"/>
              </a:solidFill>
            </a:endParaRPr>
          </a:p>
          <a:p>
            <a:r>
              <a:rPr lang="pt-BR" altLang="pt-BR" sz="2800" dirty="0" smtClean="0">
                <a:solidFill>
                  <a:schemeClr val="tx1"/>
                </a:solidFill>
              </a:rPr>
              <a:t>		Determinar </a:t>
            </a:r>
            <a:r>
              <a:rPr lang="pt-BR" altLang="pt-BR" sz="2800" dirty="0">
                <a:solidFill>
                  <a:schemeClr val="tx1"/>
                </a:solidFill>
              </a:rPr>
              <a:t>o que o sistema deve executar com base no processo de negócio e nas regras estabelecidas pelo usuário</a:t>
            </a:r>
          </a:p>
        </p:txBody>
      </p:sp>
    </p:spTree>
    <p:extLst>
      <p:ext uri="{BB962C8B-B14F-4D97-AF65-F5344CB8AC3E}">
        <p14:creationId xmlns:p14="http://schemas.microsoft.com/office/powerpoint/2010/main" val="283920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3"/>
          <p:cNvSpPr>
            <a:spLocks noGrp="1"/>
          </p:cNvSpPr>
          <p:nvPr>
            <p:ph type="ctrTitle"/>
          </p:nvPr>
        </p:nvSpPr>
        <p:spPr bwMode="auto">
          <a:xfrm>
            <a:off x="573650" y="2208680"/>
            <a:ext cx="6195450" cy="1620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pt-BR" sz="4800" dirty="0" smtClean="0"/>
              <a:t>Como </a:t>
            </a:r>
            <a:r>
              <a:rPr lang="en-US" altLang="pt-BR" sz="4800" dirty="0" err="1" smtClean="0"/>
              <a:t>levantar</a:t>
            </a:r>
            <a:r>
              <a:rPr lang="en-US" altLang="pt-BR" sz="4800" dirty="0" smtClean="0"/>
              <a:t> dados</a:t>
            </a:r>
          </a:p>
        </p:txBody>
      </p:sp>
      <p:sp>
        <p:nvSpPr>
          <p:cNvPr id="9" name="Subtítulo 4"/>
          <p:cNvSpPr>
            <a:spLocks noGrp="1"/>
          </p:cNvSpPr>
          <p:nvPr>
            <p:ph type="subTitle" idx="1"/>
          </p:nvPr>
        </p:nvSpPr>
        <p:spPr>
          <a:xfrm>
            <a:off x="539502" y="3573016"/>
            <a:ext cx="7056437" cy="1931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Técnicas</a:t>
            </a:r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Imagem 6" descr="Duvid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628800"/>
            <a:ext cx="2303463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389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7" y="404664"/>
            <a:ext cx="55446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Técnicas de levantamento de requisitos</a:t>
            </a:r>
            <a:endParaRPr lang="pt-BR" sz="3200" b="1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539750" y="1988840"/>
            <a:ext cx="7992690" cy="771525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+mn-lt"/>
                <a:ea typeface="ＭＳ Ｐゴシック" pitchFamily="-101" charset="-128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9pPr>
          </a:lstStyle>
          <a:p>
            <a:pPr marL="742950" indent="-742950">
              <a:buFontTx/>
              <a:buAutoNum type="arabicPeriod"/>
              <a:defRPr/>
            </a:pPr>
            <a:r>
              <a:rPr lang="pt-BR" altLang="pt-BR" sz="2800" dirty="0">
                <a:solidFill>
                  <a:srgbClr val="6B6BCF"/>
                </a:solidFill>
                <a:latin typeface="Square721 BT"/>
              </a:rPr>
              <a:t>Brainstorming</a:t>
            </a:r>
          </a:p>
          <a:p>
            <a:pPr marL="742950" indent="-742950">
              <a:buFontTx/>
              <a:buAutoNum type="arabicPeriod"/>
              <a:defRPr/>
            </a:pPr>
            <a:r>
              <a:rPr lang="pt-BR" altLang="pt-BR" sz="2800" dirty="0">
                <a:solidFill>
                  <a:srgbClr val="CECEEF"/>
                </a:solidFill>
                <a:latin typeface="Square721 BT"/>
              </a:rPr>
              <a:t>Entrevista</a:t>
            </a:r>
          </a:p>
          <a:p>
            <a:pPr marL="742950" indent="-742950">
              <a:buFontTx/>
              <a:buAutoNum type="arabicPeriod"/>
              <a:defRPr/>
            </a:pPr>
            <a:r>
              <a:rPr lang="pt-BR" altLang="pt-BR" sz="2800" dirty="0">
                <a:solidFill>
                  <a:srgbClr val="CECEEF"/>
                </a:solidFill>
                <a:latin typeface="Square721 BT"/>
              </a:rPr>
              <a:t>Questionário </a:t>
            </a:r>
          </a:p>
          <a:p>
            <a:pPr marL="742950" indent="-742950">
              <a:buFontTx/>
              <a:buAutoNum type="arabicPeriod"/>
              <a:defRPr/>
            </a:pPr>
            <a:r>
              <a:rPr lang="pt-BR" altLang="pt-BR" sz="2800" dirty="0">
                <a:solidFill>
                  <a:srgbClr val="CECEEF"/>
                </a:solidFill>
                <a:latin typeface="Square721 BT"/>
              </a:rPr>
              <a:t>Observação</a:t>
            </a:r>
          </a:p>
          <a:p>
            <a:pPr algn="just">
              <a:buFont typeface="Wingdings" pitchFamily="-101" charset="2"/>
              <a:buNone/>
              <a:defRPr/>
            </a:pPr>
            <a:endParaRPr lang="en-US" altLang="pt-BR" sz="2800" b="0" i="0" kern="0" dirty="0" smtClean="0">
              <a:latin typeface="Square721 BT"/>
            </a:endParaRPr>
          </a:p>
        </p:txBody>
      </p:sp>
    </p:spTree>
    <p:extLst>
      <p:ext uri="{BB962C8B-B14F-4D97-AF65-F5344CB8AC3E}">
        <p14:creationId xmlns:p14="http://schemas.microsoft.com/office/powerpoint/2010/main" val="39830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5375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Levantamento de requisitos</a:t>
            </a:r>
            <a:endParaRPr lang="pt-BR" sz="3200" b="1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539750" y="1479624"/>
            <a:ext cx="7992690" cy="771525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+mn-lt"/>
                <a:ea typeface="ＭＳ Ｐゴシック" pitchFamily="-101" charset="-128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altLang="pt-BR" sz="2800" b="0" i="0" dirty="0">
                <a:solidFill>
                  <a:schemeClr val="tx1"/>
                </a:solidFill>
                <a:latin typeface="Square721 BT"/>
              </a:rPr>
              <a:t>Em um levantamento de requisitos, pode haver um grande número de pessoas envolvidas com o sistema de informação proposto</a:t>
            </a:r>
            <a:r>
              <a:rPr lang="pt-BR" altLang="pt-BR" sz="2800" b="0" i="0" dirty="0" smtClean="0">
                <a:solidFill>
                  <a:schemeClr val="tx1"/>
                </a:solidFill>
                <a:latin typeface="Square721 BT"/>
              </a:rPr>
              <a:t>.</a:t>
            </a:r>
          </a:p>
          <a:p>
            <a:pPr marL="0" indent="0">
              <a:buNone/>
            </a:pPr>
            <a:r>
              <a:rPr lang="pt-BR" altLang="pt-BR" sz="2800" b="0" i="0" dirty="0" smtClean="0">
                <a:solidFill>
                  <a:schemeClr val="tx1"/>
                </a:solidFill>
                <a:latin typeface="Square721 BT"/>
              </a:rPr>
              <a:t> </a:t>
            </a:r>
            <a:endParaRPr lang="pt-BR" altLang="pt-BR" sz="2800" b="0" i="0" dirty="0">
              <a:solidFill>
                <a:schemeClr val="tx1"/>
              </a:solidFill>
              <a:latin typeface="Square721 BT"/>
            </a:endParaRPr>
          </a:p>
          <a:p>
            <a:pPr marL="0" indent="0">
              <a:buNone/>
            </a:pPr>
            <a:r>
              <a:rPr lang="pt-BR" altLang="pt-BR" sz="2800" b="0" i="0" dirty="0">
                <a:solidFill>
                  <a:srgbClr val="FF0000"/>
                </a:solidFill>
                <a:latin typeface="Square721 BT"/>
              </a:rPr>
              <a:t>Quais pessoas devem ser entrevistadas, observadas ou questionadas?</a:t>
            </a:r>
          </a:p>
          <a:p>
            <a:pPr algn="just">
              <a:buFont typeface="Wingdings" pitchFamily="-101" charset="2"/>
              <a:buNone/>
              <a:defRPr/>
            </a:pPr>
            <a:endParaRPr lang="en-US" altLang="pt-BR" sz="2800" b="0" i="0" kern="0" dirty="0" smtClean="0">
              <a:solidFill>
                <a:schemeClr val="tx1"/>
              </a:solidFill>
              <a:latin typeface="Square721 BT"/>
            </a:endParaRPr>
          </a:p>
        </p:txBody>
      </p:sp>
    </p:spTree>
    <p:extLst>
      <p:ext uri="{BB962C8B-B14F-4D97-AF65-F5344CB8AC3E}">
        <p14:creationId xmlns:p14="http://schemas.microsoft.com/office/powerpoint/2010/main" val="304391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5375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Levantamento de requisitos</a:t>
            </a:r>
            <a:endParaRPr lang="pt-BR" sz="3200" b="1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539750" y="1479624"/>
            <a:ext cx="7992690" cy="771525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+mn-lt"/>
                <a:ea typeface="ＭＳ Ｐゴシック" pitchFamily="-101" charset="-128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pt-BR" altLang="pt-BR" sz="2800" b="0" i="0" dirty="0">
                <a:latin typeface="Square721 BT"/>
              </a:rPr>
              <a:t>É importante identificar todos os envolvidos com o sistema, usuários finais, gerentes e usuários que serão afetados com o novo sistema, esses indivíduos serão responsáveis pelas informações referentes as  necessidades e restrições que o sistema deverá atender.</a:t>
            </a:r>
            <a:endParaRPr lang="pt-BR" altLang="pt-BR" sz="2800" b="0" i="0" dirty="0">
              <a:solidFill>
                <a:srgbClr val="CF0E30"/>
              </a:solidFill>
              <a:latin typeface="Square721 BT"/>
            </a:endParaRPr>
          </a:p>
          <a:p>
            <a:pPr algn="just">
              <a:buFont typeface="Wingdings" pitchFamily="-101" charset="2"/>
              <a:buNone/>
              <a:defRPr/>
            </a:pPr>
            <a:endParaRPr lang="en-US" altLang="pt-BR" sz="2800" b="0" i="0" kern="0" dirty="0" smtClean="0">
              <a:solidFill>
                <a:schemeClr val="tx1"/>
              </a:solidFill>
              <a:latin typeface="Square721 BT"/>
            </a:endParaRPr>
          </a:p>
        </p:txBody>
      </p:sp>
    </p:spTree>
    <p:extLst>
      <p:ext uri="{BB962C8B-B14F-4D97-AF65-F5344CB8AC3E}">
        <p14:creationId xmlns:p14="http://schemas.microsoft.com/office/powerpoint/2010/main" val="111378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2893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Brainstorming</a:t>
            </a:r>
            <a:endParaRPr lang="pt-BR" sz="3200" b="1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539750" y="1721371"/>
            <a:ext cx="7776666" cy="771525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+mn-lt"/>
                <a:ea typeface="ＭＳ Ｐゴシック" pitchFamily="-101" charset="-128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9pPr>
          </a:lstStyle>
          <a:p>
            <a:pPr algn="just">
              <a:lnSpc>
                <a:spcPct val="150000"/>
              </a:lnSpc>
              <a:buFont typeface="Wingdings" pitchFamily="-101" charset="2"/>
              <a:buChar char="ü"/>
            </a:pPr>
            <a:r>
              <a:rPr lang="pt-BR" altLang="pt-BR" sz="2800" b="0" i="0" dirty="0">
                <a:latin typeface="Square721 BT"/>
              </a:rPr>
              <a:t>Brainstorming é uma técnica para </a:t>
            </a:r>
            <a:r>
              <a:rPr lang="pt-BR" altLang="pt-BR" sz="2800" b="0" i="0" dirty="0">
                <a:solidFill>
                  <a:srgbClr val="FF0000"/>
                </a:solidFill>
                <a:latin typeface="Square721 BT"/>
              </a:rPr>
              <a:t>geração de </a:t>
            </a:r>
            <a:r>
              <a:rPr lang="pt-BR" altLang="pt-BR" sz="2800" b="0" i="0" dirty="0" smtClean="0">
                <a:solidFill>
                  <a:srgbClr val="FF0000"/>
                </a:solidFill>
                <a:latin typeface="Square721 BT"/>
              </a:rPr>
              <a:t>ideias</a:t>
            </a:r>
            <a:r>
              <a:rPr lang="pt-BR" altLang="pt-BR" sz="2800" b="0" i="0" dirty="0">
                <a:latin typeface="Square721 BT"/>
              </a:rPr>
              <a:t>. Ela consiste em uma ou várias reuniões que permitem que as pessoas sugiram e explorem </a:t>
            </a:r>
            <a:r>
              <a:rPr lang="pt-BR" altLang="pt-BR" sz="2800" b="0" i="0" dirty="0" smtClean="0">
                <a:latin typeface="Square721 BT"/>
              </a:rPr>
              <a:t>ideias</a:t>
            </a:r>
            <a:r>
              <a:rPr lang="pt-BR" altLang="pt-BR" sz="2800" b="0" i="0" dirty="0">
                <a:latin typeface="Square721 BT"/>
              </a:rPr>
              <a:t>.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pt-BR" altLang="pt-BR" sz="2800" b="0" i="0" dirty="0">
                <a:latin typeface="Square721 BT"/>
              </a:rPr>
              <a:t>	As </a:t>
            </a:r>
            <a:r>
              <a:rPr lang="pt-BR" altLang="pt-BR" sz="2800" b="0" i="0" dirty="0">
                <a:solidFill>
                  <a:srgbClr val="FF0000"/>
                </a:solidFill>
                <a:latin typeface="Square721 BT"/>
              </a:rPr>
              <a:t>principais etapas </a:t>
            </a:r>
            <a:r>
              <a:rPr lang="pt-BR" altLang="pt-BR" sz="2800" b="0" i="0" dirty="0">
                <a:latin typeface="Square721 BT"/>
              </a:rPr>
              <a:t>necessárias para conduzir uma sessão de brainstorming são:</a:t>
            </a:r>
          </a:p>
          <a:p>
            <a:pPr algn="just">
              <a:buFont typeface="Wingdings" pitchFamily="-101" charset="2"/>
              <a:buNone/>
              <a:defRPr/>
            </a:pPr>
            <a:endParaRPr lang="en-US" altLang="pt-BR" sz="2800" b="0" i="0" kern="0" dirty="0" smtClean="0">
              <a:latin typeface="Square721 BT"/>
            </a:endParaRPr>
          </a:p>
        </p:txBody>
      </p:sp>
    </p:spTree>
    <p:extLst>
      <p:ext uri="{BB962C8B-B14F-4D97-AF65-F5344CB8AC3E}">
        <p14:creationId xmlns:p14="http://schemas.microsoft.com/office/powerpoint/2010/main" val="212088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2893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Brainstorming</a:t>
            </a:r>
            <a:endParaRPr lang="pt-BR" sz="3200" b="1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539750" y="1721371"/>
            <a:ext cx="7776666" cy="771525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+mn-lt"/>
                <a:ea typeface="ＭＳ Ｐゴシック" pitchFamily="-101" charset="-128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9pPr>
          </a:lstStyle>
          <a:p>
            <a:pPr algn="just">
              <a:lnSpc>
                <a:spcPct val="150000"/>
              </a:lnSpc>
              <a:buFontTx/>
              <a:buNone/>
            </a:pPr>
            <a:r>
              <a:rPr lang="pt-BR" altLang="pt-BR" sz="2800" i="0" dirty="0" smtClean="0">
                <a:latin typeface="Square721 BT"/>
              </a:rPr>
              <a:t>1. Seleção </a:t>
            </a:r>
            <a:r>
              <a:rPr lang="pt-BR" altLang="pt-BR" sz="2800" i="0" dirty="0">
                <a:latin typeface="Square721 BT"/>
              </a:rPr>
              <a:t>dos participantes: </a:t>
            </a:r>
            <a:endParaRPr lang="pt-BR" altLang="pt-BR" sz="2800" i="0" dirty="0" smtClean="0">
              <a:latin typeface="Square721 BT"/>
            </a:endParaRPr>
          </a:p>
          <a:p>
            <a:pPr algn="just">
              <a:lnSpc>
                <a:spcPct val="150000"/>
              </a:lnSpc>
              <a:buFontTx/>
              <a:buNone/>
            </a:pPr>
            <a:r>
              <a:rPr lang="pt-BR" altLang="pt-BR" sz="2800" i="0" dirty="0" smtClean="0">
                <a:latin typeface="Square721 BT"/>
              </a:rPr>
              <a:t>Os </a:t>
            </a:r>
            <a:r>
              <a:rPr lang="pt-BR" altLang="pt-BR" sz="2800" i="0" dirty="0">
                <a:latin typeface="Square721 BT"/>
              </a:rPr>
              <a:t>participantes devem ser selecionados em função das contribuições diretas que possam dar durante a sessão. A presença de pessoas bem informadas, vindas de diferentes grupos garantirá uma boa representação;</a:t>
            </a:r>
          </a:p>
          <a:p>
            <a:pPr algn="just">
              <a:buFont typeface="Wingdings" pitchFamily="-101" charset="2"/>
              <a:buNone/>
              <a:defRPr/>
            </a:pPr>
            <a:endParaRPr lang="en-US" altLang="pt-BR" sz="2800" i="0" kern="0" dirty="0" smtClean="0">
              <a:latin typeface="Square721 BT"/>
            </a:endParaRPr>
          </a:p>
        </p:txBody>
      </p:sp>
    </p:spTree>
    <p:extLst>
      <p:ext uri="{BB962C8B-B14F-4D97-AF65-F5344CB8AC3E}">
        <p14:creationId xmlns:p14="http://schemas.microsoft.com/office/powerpoint/2010/main" val="147308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2893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Brainstorming</a:t>
            </a:r>
            <a:endParaRPr lang="pt-BR" sz="3200" b="1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539750" y="1721371"/>
            <a:ext cx="7776666" cy="771525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+mn-lt"/>
                <a:ea typeface="ＭＳ Ｐゴシック" pitchFamily="-101" charset="-128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pt-BR" altLang="pt-BR" sz="2800" i="0" dirty="0" smtClean="0">
                <a:latin typeface="Square721 BT"/>
              </a:rPr>
              <a:t>2.  Explicar </a:t>
            </a:r>
            <a:r>
              <a:rPr lang="pt-BR" altLang="pt-BR" sz="2800" i="0" dirty="0">
                <a:latin typeface="Square721 BT"/>
              </a:rPr>
              <a:t>a técnica e as regras a serem seguidas: O líder da sessão explica os conceitos básicos de brainstorming e as regras a serem seguidas durante a sessão</a:t>
            </a:r>
            <a:r>
              <a:rPr lang="pt-BR" altLang="pt-BR" sz="2800" i="0" dirty="0" smtClean="0">
                <a:latin typeface="Square721 BT"/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endParaRPr lang="pt-BR" altLang="pt-BR" sz="2800" i="0" dirty="0">
              <a:latin typeface="Square721 BT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pt-BR" altLang="pt-BR" sz="2800" i="0" dirty="0">
                <a:latin typeface="Square721 BT"/>
              </a:rPr>
              <a:t>3.  Produzir uma boa quantidade de </a:t>
            </a:r>
            <a:r>
              <a:rPr lang="pt-BR" altLang="pt-BR" sz="2800" i="0" dirty="0" smtClean="0">
                <a:latin typeface="Square721 BT"/>
              </a:rPr>
              <a:t>ideias</a:t>
            </a:r>
            <a:r>
              <a:rPr lang="pt-BR" altLang="pt-BR" sz="2800" i="0" dirty="0">
                <a:latin typeface="Square721 BT"/>
              </a:rPr>
              <a:t>: Os participantes geram tantas </a:t>
            </a:r>
            <a:r>
              <a:rPr lang="pt-BR" altLang="pt-BR" sz="2800" i="0" dirty="0" smtClean="0">
                <a:latin typeface="Square721 BT"/>
              </a:rPr>
              <a:t>ideias </a:t>
            </a:r>
            <a:r>
              <a:rPr lang="pt-BR" altLang="pt-BR" sz="2800" i="0" dirty="0">
                <a:latin typeface="Square721 BT"/>
              </a:rPr>
              <a:t>quantas forem exigidas pelos tópicos que estão sendo o objeto do brainstorming.</a:t>
            </a:r>
          </a:p>
          <a:p>
            <a:pPr algn="just">
              <a:buFont typeface="Wingdings" pitchFamily="-101" charset="2"/>
              <a:buNone/>
              <a:defRPr/>
            </a:pPr>
            <a:endParaRPr lang="en-US" altLang="pt-BR" sz="2800" i="0" kern="0" dirty="0" smtClean="0">
              <a:latin typeface="Square721 BT"/>
            </a:endParaRPr>
          </a:p>
        </p:txBody>
      </p:sp>
    </p:spTree>
    <p:extLst>
      <p:ext uri="{BB962C8B-B14F-4D97-AF65-F5344CB8AC3E}">
        <p14:creationId xmlns:p14="http://schemas.microsoft.com/office/powerpoint/2010/main" val="368241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2893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Brainstorming</a:t>
            </a:r>
            <a:endParaRPr lang="pt-BR" sz="3200" b="1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539750" y="1721371"/>
            <a:ext cx="7776666" cy="771525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+mn-lt"/>
                <a:ea typeface="ＭＳ Ｐゴシック" pitchFamily="-101" charset="-128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9pPr>
          </a:lstStyle>
          <a:p>
            <a:pPr algn="just">
              <a:lnSpc>
                <a:spcPct val="150000"/>
              </a:lnSpc>
              <a:buFontTx/>
              <a:buNone/>
            </a:pPr>
            <a:r>
              <a:rPr lang="pt-BR" altLang="pt-BR" sz="2800" i="0" dirty="0" smtClean="0">
                <a:latin typeface="Square721 BT"/>
              </a:rPr>
              <a:t>4. Analisar </a:t>
            </a:r>
            <a:r>
              <a:rPr lang="pt-BR" altLang="pt-BR" sz="2800" i="0" dirty="0">
                <a:latin typeface="Square721 BT"/>
              </a:rPr>
              <a:t>as </a:t>
            </a:r>
            <a:r>
              <a:rPr lang="pt-BR" altLang="pt-BR" sz="2800" i="0" dirty="0" smtClean="0">
                <a:latin typeface="Square721 BT"/>
              </a:rPr>
              <a:t>ideias </a:t>
            </a:r>
            <a:r>
              <a:rPr lang="pt-BR" altLang="pt-BR" sz="2800" i="0" dirty="0">
                <a:latin typeface="Square721 BT"/>
              </a:rPr>
              <a:t>é a fase final do brainstorming. Nessa fase é realizada uma revisão das </a:t>
            </a:r>
            <a:r>
              <a:rPr lang="pt-BR" altLang="pt-BR" sz="2800" i="0" dirty="0" smtClean="0">
                <a:latin typeface="Square721 BT"/>
              </a:rPr>
              <a:t>ideias</a:t>
            </a:r>
            <a:r>
              <a:rPr lang="pt-BR" altLang="pt-BR" sz="2800" i="0" dirty="0">
                <a:latin typeface="Square721 BT"/>
              </a:rPr>
              <a:t>, uma de cada vez. As consideradas valiosas pelo grupo são mantidas e classificadas em ordem de </a:t>
            </a:r>
            <a:r>
              <a:rPr lang="pt-BR" altLang="pt-BR" sz="2800" i="0" dirty="0" smtClean="0">
                <a:latin typeface="Square721 BT"/>
              </a:rPr>
              <a:t>prioridade.</a:t>
            </a:r>
            <a:endParaRPr lang="pt-BR" altLang="pt-BR" sz="2800" i="0" dirty="0">
              <a:latin typeface="Square721 BT"/>
            </a:endParaRPr>
          </a:p>
          <a:p>
            <a:pPr algn="r">
              <a:buFont typeface="Wingdings" pitchFamily="-101" charset="2"/>
              <a:buNone/>
              <a:defRPr/>
            </a:pPr>
            <a:endParaRPr lang="en-US" altLang="pt-BR" sz="2800" i="0" kern="0" dirty="0" smtClean="0">
              <a:latin typeface="Square721 BT"/>
            </a:endParaRPr>
          </a:p>
        </p:txBody>
      </p:sp>
    </p:spTree>
    <p:extLst>
      <p:ext uri="{BB962C8B-B14F-4D97-AF65-F5344CB8AC3E}">
        <p14:creationId xmlns:p14="http://schemas.microsoft.com/office/powerpoint/2010/main" val="312237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7" y="404664"/>
            <a:ext cx="55446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Técnicas de levantamento de requisitos</a:t>
            </a:r>
            <a:endParaRPr lang="pt-BR" sz="3200" b="1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539750" y="1988840"/>
            <a:ext cx="7992690" cy="771525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+mn-lt"/>
                <a:ea typeface="ＭＳ Ｐゴシック" pitchFamily="-101" charset="-128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9pPr>
          </a:lstStyle>
          <a:p>
            <a:pPr marL="742950" indent="-742950">
              <a:buFontTx/>
              <a:buAutoNum type="arabicPeriod"/>
              <a:defRPr/>
            </a:pPr>
            <a:r>
              <a:rPr lang="pt-BR" altLang="pt-B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Square721 BT"/>
              </a:rPr>
              <a:t>Brainstorming</a:t>
            </a:r>
          </a:p>
          <a:p>
            <a:pPr marL="742950" indent="-742950">
              <a:buFontTx/>
              <a:buAutoNum type="arabicPeriod"/>
              <a:defRPr/>
            </a:pPr>
            <a:r>
              <a:rPr lang="pt-BR" altLang="pt-BR" sz="2800" dirty="0">
                <a:solidFill>
                  <a:schemeClr val="accent1"/>
                </a:solidFill>
                <a:latin typeface="Square721 BT"/>
              </a:rPr>
              <a:t>Entrevista</a:t>
            </a:r>
          </a:p>
          <a:p>
            <a:pPr marL="742950" indent="-742950">
              <a:buFontTx/>
              <a:buAutoNum type="arabicPeriod"/>
              <a:defRPr/>
            </a:pPr>
            <a:r>
              <a:rPr lang="pt-BR" altLang="pt-BR" sz="2800" dirty="0">
                <a:solidFill>
                  <a:srgbClr val="CECEEF"/>
                </a:solidFill>
                <a:latin typeface="Square721 BT"/>
              </a:rPr>
              <a:t>Questionário </a:t>
            </a:r>
          </a:p>
          <a:p>
            <a:pPr marL="742950" indent="-742950">
              <a:buFontTx/>
              <a:buAutoNum type="arabicPeriod"/>
              <a:defRPr/>
            </a:pPr>
            <a:r>
              <a:rPr lang="pt-BR" altLang="pt-BR" sz="2800" dirty="0">
                <a:solidFill>
                  <a:srgbClr val="CECEEF"/>
                </a:solidFill>
                <a:latin typeface="Square721 BT"/>
              </a:rPr>
              <a:t>Observação</a:t>
            </a:r>
          </a:p>
          <a:p>
            <a:pPr algn="just">
              <a:buFont typeface="Wingdings" pitchFamily="-101" charset="2"/>
              <a:buNone/>
              <a:defRPr/>
            </a:pPr>
            <a:endParaRPr lang="en-US" altLang="pt-BR" sz="2800" b="0" i="0" kern="0" dirty="0" smtClean="0">
              <a:latin typeface="Square721 BT"/>
            </a:endParaRPr>
          </a:p>
        </p:txBody>
      </p:sp>
    </p:spTree>
    <p:extLst>
      <p:ext uri="{BB962C8B-B14F-4D97-AF65-F5344CB8AC3E}">
        <p14:creationId xmlns:p14="http://schemas.microsoft.com/office/powerpoint/2010/main" val="153990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88640"/>
            <a:ext cx="1460326" cy="48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AllenLima\Desktop\Fiap\Avatar Allen\28342260_1579207032176030_1174526719_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301" y="2019250"/>
            <a:ext cx="4626028" cy="450609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o explicativo retangular com cantos arredondados 4"/>
          <p:cNvSpPr/>
          <p:nvPr/>
        </p:nvSpPr>
        <p:spPr>
          <a:xfrm>
            <a:off x="1619672" y="1052736"/>
            <a:ext cx="6984776" cy="1512168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b="1" dirty="0">
                <a:solidFill>
                  <a:schemeClr val="tx1"/>
                </a:solidFill>
              </a:rPr>
              <a:t>Levantamento de Requisitos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b="1" dirty="0">
                <a:solidFill>
                  <a:schemeClr val="tx1"/>
                </a:solidFill>
              </a:rPr>
              <a:t>Técnicas de levantamento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b="1" dirty="0" err="1">
                <a:solidFill>
                  <a:schemeClr val="tx1"/>
                </a:solidFill>
              </a:rPr>
              <a:t>Stakeholders</a:t>
            </a:r>
            <a:endParaRPr lang="pt-BR" sz="2800" b="1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292080" y="6488668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/>
              <a:t>Ox</a:t>
            </a:r>
            <a:r>
              <a:rPr lang="pt-BR" b="1" dirty="0" smtClean="0"/>
              <a:t> </a:t>
            </a:r>
            <a:r>
              <a:rPr lang="pt-BR" b="1" dirty="0" err="1" smtClean="0"/>
              <a:t>Gênius</a:t>
            </a:r>
            <a:endParaRPr lang="pt-BR" b="1" dirty="0" smtClean="0"/>
          </a:p>
        </p:txBody>
      </p:sp>
      <p:sp>
        <p:nvSpPr>
          <p:cNvPr id="2" name="Retângulo 1"/>
          <p:cNvSpPr/>
          <p:nvPr/>
        </p:nvSpPr>
        <p:spPr>
          <a:xfrm>
            <a:off x="179512" y="188640"/>
            <a:ext cx="23711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Aula de </a:t>
            </a:r>
            <a:r>
              <a:rPr lang="pt-BR" sz="2800" b="1" dirty="0" smtClean="0"/>
              <a:t>hoje:</a:t>
            </a:r>
            <a:endParaRPr lang="pt-BR" sz="2800" dirty="0"/>
          </a:p>
        </p:txBody>
      </p:sp>
      <p:pic>
        <p:nvPicPr>
          <p:cNvPr id="7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31" y="6091893"/>
            <a:ext cx="540001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8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2073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Entrevista</a:t>
            </a:r>
            <a:endParaRPr lang="pt-BR" sz="3200" b="1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39750" y="1577355"/>
            <a:ext cx="7848674" cy="771525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+mn-lt"/>
                <a:ea typeface="ＭＳ Ｐゴシック" pitchFamily="-101" charset="-128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pt-BR" altLang="pt-BR" sz="2800" b="0" i="0" dirty="0">
                <a:latin typeface="Square721 BT"/>
              </a:rPr>
              <a:t>A Entrevista para o  levantamento de dados é uma conversa direcionada com um propósito específico, que utiliza um formato </a:t>
            </a:r>
            <a:r>
              <a:rPr lang="pt-BR" altLang="pt-BR" sz="2800" b="0" i="0" dirty="0">
                <a:solidFill>
                  <a:srgbClr val="CF0E30"/>
                </a:solidFill>
                <a:latin typeface="Square721 BT"/>
              </a:rPr>
              <a:t>“pergunta-resposta”.</a:t>
            </a:r>
          </a:p>
        </p:txBody>
      </p:sp>
    </p:spTree>
    <p:extLst>
      <p:ext uri="{BB962C8B-B14F-4D97-AF65-F5344CB8AC3E}">
        <p14:creationId xmlns:p14="http://schemas.microsoft.com/office/powerpoint/2010/main" val="214329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4190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Entrevista - condução</a:t>
            </a:r>
            <a:endParaRPr lang="pt-BR" sz="3200" b="1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39750" y="1577355"/>
            <a:ext cx="7848674" cy="771525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+mn-lt"/>
                <a:ea typeface="ＭＳ Ｐゴシック" pitchFamily="-101" charset="-128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pt-BR" altLang="pt-BR" sz="2800" b="0" i="0" dirty="0" smtClean="0">
                <a:latin typeface="Square721 BT"/>
              </a:rPr>
              <a:t>1. construa</a:t>
            </a:r>
            <a:r>
              <a:rPr lang="pt-BR" altLang="pt-BR" sz="2800" b="0" i="0" dirty="0">
                <a:latin typeface="Square721 BT"/>
              </a:rPr>
              <a:t>, rapidamente, uma </a:t>
            </a:r>
            <a:r>
              <a:rPr lang="pt-BR" altLang="pt-BR" sz="2800" b="0" i="0" dirty="0">
                <a:solidFill>
                  <a:srgbClr val="CF0E30"/>
                </a:solidFill>
                <a:latin typeface="Square721 BT"/>
              </a:rPr>
              <a:t>base de confiança</a:t>
            </a:r>
            <a:r>
              <a:rPr lang="pt-BR" altLang="pt-BR" sz="2800" b="0" i="0" dirty="0">
                <a:latin typeface="Square721 BT"/>
              </a:rPr>
              <a:t> e entendimento;</a:t>
            </a:r>
          </a:p>
          <a:p>
            <a:pPr>
              <a:buNone/>
            </a:pPr>
            <a:r>
              <a:rPr lang="pt-BR" altLang="pt-BR" sz="2800" b="0" i="0" dirty="0">
                <a:latin typeface="Square721 BT"/>
              </a:rPr>
              <a:t>2. mantenha o </a:t>
            </a:r>
            <a:r>
              <a:rPr lang="pt-BR" altLang="pt-BR" sz="2800" b="0" i="0" dirty="0">
                <a:solidFill>
                  <a:srgbClr val="CF0E30"/>
                </a:solidFill>
                <a:latin typeface="Square721 BT"/>
              </a:rPr>
              <a:t>controle da entrevista</a:t>
            </a:r>
            <a:r>
              <a:rPr lang="pt-BR" altLang="pt-BR" sz="2800" b="0" i="0" dirty="0">
                <a:latin typeface="Square721 BT"/>
              </a:rPr>
              <a:t>;</a:t>
            </a:r>
          </a:p>
          <a:p>
            <a:pPr>
              <a:buNone/>
            </a:pPr>
            <a:r>
              <a:rPr lang="pt-BR" altLang="pt-BR" sz="2800" b="0" i="0" dirty="0">
                <a:latin typeface="Square721 BT"/>
              </a:rPr>
              <a:t>3. compreenda a “</a:t>
            </a:r>
            <a:r>
              <a:rPr lang="pt-BR" altLang="pt-BR" sz="2800" b="0" i="0" dirty="0" smtClean="0">
                <a:solidFill>
                  <a:srgbClr val="CF0E30"/>
                </a:solidFill>
                <a:latin typeface="Square721 BT"/>
              </a:rPr>
              <a:t>ideia </a:t>
            </a:r>
            <a:r>
              <a:rPr lang="pt-BR" altLang="pt-BR" sz="2800" b="0" i="0" dirty="0">
                <a:solidFill>
                  <a:srgbClr val="CF0E30"/>
                </a:solidFill>
                <a:latin typeface="Square721 BT"/>
              </a:rPr>
              <a:t>do processo de negócio e do sistema”,</a:t>
            </a:r>
            <a:r>
              <a:rPr lang="pt-BR" altLang="pt-BR" sz="2800" b="0" i="0" dirty="0">
                <a:latin typeface="Square721 BT"/>
              </a:rPr>
              <a:t> provendo do entrevistado as informações necessárias</a:t>
            </a:r>
          </a:p>
        </p:txBody>
      </p:sp>
    </p:spTree>
    <p:extLst>
      <p:ext uri="{BB962C8B-B14F-4D97-AF65-F5344CB8AC3E}">
        <p14:creationId xmlns:p14="http://schemas.microsoft.com/office/powerpoint/2010/main" val="305493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3918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Etapas da entrevista</a:t>
            </a:r>
            <a:endParaRPr lang="pt-BR" sz="3200" b="1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 bwMode="auto">
          <a:xfrm>
            <a:off x="107504" y="1340768"/>
            <a:ext cx="88771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pt-BR" altLang="pt-BR" sz="2800" u="sng" dirty="0">
                <a:solidFill>
                  <a:srgbClr val="0639DE"/>
                </a:solidFill>
                <a:latin typeface="Square721 BT"/>
              </a:rPr>
              <a:t>Primeiro passo -   </a:t>
            </a:r>
            <a:r>
              <a:rPr lang="pt-BR" altLang="pt-BR" sz="3200" u="sng" dirty="0">
                <a:solidFill>
                  <a:srgbClr val="0639DE"/>
                </a:solidFill>
                <a:latin typeface="Square721 BT"/>
              </a:rPr>
              <a:t>Planejamento</a:t>
            </a:r>
          </a:p>
          <a:p>
            <a:pPr>
              <a:lnSpc>
                <a:spcPct val="80000"/>
              </a:lnSpc>
              <a:buNone/>
            </a:pPr>
            <a:r>
              <a:rPr lang="pt-BR" altLang="pt-BR" sz="2800" dirty="0" smtClean="0">
                <a:latin typeface="Square721 BT"/>
              </a:rPr>
              <a:t>1</a:t>
            </a:r>
            <a:r>
              <a:rPr lang="pt-BR" altLang="pt-BR" sz="2800" dirty="0">
                <a:latin typeface="Square721 BT"/>
              </a:rPr>
              <a:t>. Estudar </a:t>
            </a:r>
            <a:r>
              <a:rPr lang="pt-BR" altLang="pt-BR" sz="2800" u="sng" dirty="0">
                <a:solidFill>
                  <a:srgbClr val="0639DE"/>
                </a:solidFill>
                <a:latin typeface="Square721 BT"/>
              </a:rPr>
              <a:t>material existente</a:t>
            </a:r>
            <a:r>
              <a:rPr lang="pt-BR" altLang="pt-BR" sz="2800" dirty="0">
                <a:latin typeface="Square721 BT"/>
              </a:rPr>
              <a:t> sobre os entrevistados e sua empresa. Procure dar atenção especial aos </a:t>
            </a:r>
            <a:r>
              <a:rPr lang="pt-BR" altLang="pt-BR" sz="2800" u="sng" dirty="0">
                <a:solidFill>
                  <a:srgbClr val="0639DE"/>
                </a:solidFill>
                <a:latin typeface="Square721 BT"/>
              </a:rPr>
              <a:t>termos usados pelos membros da empresa</a:t>
            </a:r>
            <a:r>
              <a:rPr lang="pt-BR" altLang="pt-BR" sz="2800" dirty="0">
                <a:latin typeface="Square721 BT"/>
              </a:rPr>
              <a:t>, procurando estabelecer um vocabulário comum a ser usado na elaboração das questões da entrevista.</a:t>
            </a:r>
          </a:p>
          <a:p>
            <a:pPr>
              <a:lnSpc>
                <a:spcPct val="80000"/>
              </a:lnSpc>
              <a:buNone/>
            </a:pPr>
            <a:r>
              <a:rPr lang="pt-BR" altLang="pt-BR" sz="2800" dirty="0" smtClean="0">
                <a:latin typeface="Square721 BT"/>
              </a:rPr>
              <a:t>2</a:t>
            </a:r>
            <a:r>
              <a:rPr lang="pt-BR" altLang="pt-BR" sz="2800" dirty="0">
                <a:latin typeface="Square721 BT"/>
              </a:rPr>
              <a:t>. Estabelecer objetivos. Há algumas áreas sobre as quais devemos fazer perguntas relativas ao </a:t>
            </a:r>
            <a:r>
              <a:rPr lang="pt-BR" altLang="pt-BR" sz="2800" u="sng" dirty="0">
                <a:solidFill>
                  <a:srgbClr val="0639DE"/>
                </a:solidFill>
                <a:latin typeface="Square721 BT"/>
              </a:rPr>
              <a:t>processamento de informação e ao comportamento na tomada de decisão</a:t>
            </a:r>
            <a:r>
              <a:rPr lang="pt-BR" altLang="pt-BR" sz="2800" dirty="0">
                <a:latin typeface="Square721 BT"/>
              </a:rPr>
              <a:t>, tais como fontes de informação, formatos da informação, </a:t>
            </a:r>
            <a:r>
              <a:rPr lang="pt-BR" altLang="pt-BR" sz="2800" dirty="0" smtClean="0">
                <a:latin typeface="Square721 BT"/>
              </a:rPr>
              <a:t>frequência </a:t>
            </a:r>
            <a:r>
              <a:rPr lang="pt-BR" altLang="pt-BR" sz="2800" dirty="0">
                <a:latin typeface="Square721 BT"/>
              </a:rPr>
              <a:t>na tomada de decisão, estilo da tomada de decisão, etc.</a:t>
            </a:r>
          </a:p>
        </p:txBody>
      </p:sp>
    </p:spTree>
    <p:extLst>
      <p:ext uri="{BB962C8B-B14F-4D97-AF65-F5344CB8AC3E}">
        <p14:creationId xmlns:p14="http://schemas.microsoft.com/office/powerpoint/2010/main" val="21479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3918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Etapas da entrevista</a:t>
            </a:r>
            <a:endParaRPr lang="pt-BR" sz="3200" b="1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 bwMode="auto">
          <a:xfrm>
            <a:off x="107504" y="1340768"/>
            <a:ext cx="88771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pt-BR" altLang="pt-BR" sz="2800" dirty="0"/>
              <a:t>3. Decidir quem entrevistar. Incluir na lista de entrevistados </a:t>
            </a:r>
            <a:r>
              <a:rPr lang="pt-BR" altLang="pt-BR" sz="2800" u="sng" dirty="0">
                <a:solidFill>
                  <a:srgbClr val="0639DE"/>
                </a:solidFill>
              </a:rPr>
              <a:t>usuários-chave(</a:t>
            </a:r>
            <a:r>
              <a:rPr lang="pt-BR" altLang="pt-BR" sz="2800" u="sng" dirty="0" err="1">
                <a:solidFill>
                  <a:srgbClr val="0639DE"/>
                </a:solidFill>
              </a:rPr>
              <a:t>key-user</a:t>
            </a:r>
            <a:r>
              <a:rPr lang="pt-BR" altLang="pt-BR" sz="2800" u="sng" dirty="0">
                <a:solidFill>
                  <a:srgbClr val="0639DE"/>
                </a:solidFill>
              </a:rPr>
              <a:t>)</a:t>
            </a:r>
            <a:r>
              <a:rPr lang="pt-BR" altLang="pt-BR" sz="2800" dirty="0"/>
              <a:t> de todos os níveis da organização afetados pelo sistema. A pessoa de contato na organização pode ajudar nesta seleção. </a:t>
            </a:r>
          </a:p>
          <a:p>
            <a:pPr>
              <a:lnSpc>
                <a:spcPct val="80000"/>
              </a:lnSpc>
              <a:buNone/>
            </a:pPr>
            <a:r>
              <a:rPr lang="pt-BR" altLang="pt-BR" sz="2800" dirty="0"/>
              <a:t>4. </a:t>
            </a:r>
            <a:r>
              <a:rPr lang="pt-BR" altLang="pt-BR" sz="2800" u="sng" dirty="0">
                <a:solidFill>
                  <a:srgbClr val="0639DE"/>
                </a:solidFill>
              </a:rPr>
              <a:t>Preparar a entrevista.</a:t>
            </a:r>
            <a:r>
              <a:rPr lang="pt-BR" altLang="pt-BR" sz="2800" dirty="0"/>
              <a:t> Uma entrevista deve ser marcada com antecedência e deve ter uma </a:t>
            </a:r>
            <a:r>
              <a:rPr lang="pt-BR" altLang="pt-BR" sz="2800" u="sng" dirty="0">
                <a:solidFill>
                  <a:srgbClr val="0639DE"/>
                </a:solidFill>
              </a:rPr>
              <a:t>duração entre 45 minutos e uma hora, no máximo duas horas</a:t>
            </a:r>
            <a:r>
              <a:rPr lang="pt-BR" altLang="pt-BR" sz="2800" u="sng" dirty="0" smtClean="0">
                <a:solidFill>
                  <a:srgbClr val="0639DE"/>
                </a:solidFill>
              </a:rPr>
              <a:t>.</a:t>
            </a:r>
            <a:endParaRPr lang="pt-BR" altLang="pt-BR" sz="2800" dirty="0"/>
          </a:p>
          <a:p>
            <a:pPr>
              <a:lnSpc>
                <a:spcPct val="80000"/>
              </a:lnSpc>
              <a:buNone/>
            </a:pPr>
            <a:r>
              <a:rPr lang="pt-BR" altLang="pt-BR" sz="2800" dirty="0"/>
              <a:t>5. Decidir sobre os tipos de questões e a estrutura da entrevista. É o ponto principal de uma entrevista, </a:t>
            </a:r>
            <a:r>
              <a:rPr lang="pt-BR" altLang="pt-BR" sz="2800" u="sng" dirty="0">
                <a:solidFill>
                  <a:srgbClr val="0639DE"/>
                </a:solidFill>
              </a:rPr>
              <a:t>saber elaborar as questões e a estrutura da entrevista</a:t>
            </a:r>
            <a:r>
              <a:rPr lang="pt-BR" altLang="pt-BR" sz="2800" u="sng" dirty="0" smtClean="0">
                <a:solidFill>
                  <a:srgbClr val="0639DE"/>
                </a:solidFill>
              </a:rPr>
              <a:t>.</a:t>
            </a:r>
            <a:endParaRPr lang="pt-BR" altLang="pt-BR" sz="2800" u="sng" dirty="0">
              <a:solidFill>
                <a:srgbClr val="0639DE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pt-BR" altLang="pt-BR" sz="2800" dirty="0"/>
              <a:t>6. Decidir </a:t>
            </a:r>
            <a:r>
              <a:rPr lang="pt-BR" altLang="pt-BR" sz="2800" u="sng" dirty="0">
                <a:solidFill>
                  <a:srgbClr val="0639DE"/>
                </a:solidFill>
              </a:rPr>
              <a:t>como registrar a entrevista</a:t>
            </a:r>
            <a:r>
              <a:rPr lang="pt-BR" altLang="pt-BR" sz="2800" dirty="0"/>
              <a:t>. Registrar as informações obtidas para que não sejam perdidas logo em seguida. Os meios mais naturais de se registrar uma entrevista  incluem anotações e o uso de </a:t>
            </a:r>
            <a:r>
              <a:rPr lang="pt-BR" altLang="pt-BR" sz="2800" dirty="0" smtClean="0"/>
              <a:t>gravador.</a:t>
            </a:r>
            <a:endParaRPr lang="pt-BR" altLang="pt-BR" sz="2800" dirty="0">
              <a:latin typeface="Square721 BT"/>
            </a:endParaRPr>
          </a:p>
        </p:txBody>
      </p:sp>
    </p:spTree>
    <p:extLst>
      <p:ext uri="{BB962C8B-B14F-4D97-AF65-F5344CB8AC3E}">
        <p14:creationId xmlns:p14="http://schemas.microsoft.com/office/powerpoint/2010/main" val="158224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3631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Tipos de Questões</a:t>
            </a:r>
            <a:endParaRPr lang="pt-BR" sz="3200" b="1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539750" y="1721371"/>
            <a:ext cx="7920682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pt-BR" sz="2800" dirty="0"/>
              <a:t>Podem ser de </a:t>
            </a:r>
            <a:r>
              <a:rPr lang="pt-BR" sz="2800" dirty="0" smtClean="0"/>
              <a:t>dois </a:t>
            </a:r>
            <a:r>
              <a:rPr lang="pt-BR" sz="2800" dirty="0"/>
              <a:t>tipos básicos</a:t>
            </a:r>
            <a:r>
              <a:rPr lang="pt-BR" sz="2800" dirty="0" smtClean="0"/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pt-BR" sz="2800" dirty="0"/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pt-BR" sz="2800" dirty="0">
                <a:solidFill>
                  <a:srgbClr val="CF0E30"/>
                </a:solidFill>
              </a:rPr>
              <a:t> 1. </a:t>
            </a:r>
            <a:r>
              <a:rPr lang="pt-BR" sz="3200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Questões Subjetivas</a:t>
            </a:r>
            <a:r>
              <a:rPr lang="pt-BR" sz="2800" dirty="0"/>
              <a:t> - permitem respostas “abertas”.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pt-BR" sz="2800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pt-BR" sz="2800" dirty="0">
                <a:solidFill>
                  <a:srgbClr val="0070C0"/>
                </a:solidFill>
              </a:rPr>
              <a:t>Exemplos: </a:t>
            </a:r>
            <a:endParaRPr lang="pt-BR" sz="2800" dirty="0" smtClean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pt-BR" sz="2800" dirty="0" smtClean="0">
                <a:solidFill>
                  <a:srgbClr val="0070C0"/>
                </a:solidFill>
              </a:rPr>
              <a:t>O </a:t>
            </a:r>
            <a:r>
              <a:rPr lang="pt-BR" sz="2800" dirty="0">
                <a:solidFill>
                  <a:srgbClr val="0070C0"/>
                </a:solidFill>
              </a:rPr>
              <a:t>que você acha de ...? </a:t>
            </a:r>
            <a:endParaRPr lang="pt-BR" sz="2800" dirty="0" smtClean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pt-BR" sz="2800" dirty="0" smtClean="0">
                <a:solidFill>
                  <a:srgbClr val="0070C0"/>
                </a:solidFill>
              </a:rPr>
              <a:t>Explique </a:t>
            </a:r>
            <a:r>
              <a:rPr lang="pt-BR" sz="2800" dirty="0">
                <a:solidFill>
                  <a:srgbClr val="0070C0"/>
                </a:solidFill>
              </a:rPr>
              <a:t>como você </a:t>
            </a:r>
            <a:r>
              <a:rPr lang="pt-BR" sz="2800" dirty="0" smtClean="0">
                <a:solidFill>
                  <a:srgbClr val="0070C0"/>
                </a:solidFill>
              </a:rPr>
              <a:t>...?</a:t>
            </a:r>
            <a:endParaRPr lang="pt-BR" sz="2800" dirty="0">
              <a:solidFill>
                <a:srgbClr val="0070C0"/>
              </a:solidFill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10800000">
            <a:off x="7368664" y="3356992"/>
            <a:ext cx="1003300" cy="1143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6748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3631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Tipos de Questões</a:t>
            </a:r>
            <a:endParaRPr lang="pt-BR" sz="3200" b="1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539750" y="1268760"/>
            <a:ext cx="7920682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pt-BR" sz="2800" u="sng" dirty="0">
                <a:solidFill>
                  <a:srgbClr val="CF0E30"/>
                </a:solidFill>
              </a:rPr>
              <a:t>Vantagens: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pt-BR" sz="2800" dirty="0"/>
              <a:t>Geram riqueza de detalhes.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pt-BR" sz="2800" dirty="0"/>
              <a:t>Revelam novos questionamentos.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pt-BR" sz="2800" dirty="0"/>
              <a:t>Colocam o entrevistado a vontade.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pt-BR" sz="2800" dirty="0"/>
              <a:t>O entrevistado torna-se mais espontâneo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pt-BR" sz="2800" u="sng" dirty="0">
                <a:solidFill>
                  <a:srgbClr val="CF0E30"/>
                </a:solidFill>
              </a:rPr>
              <a:t>Desvantagens: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pt-BR" sz="2800" dirty="0"/>
              <a:t>Podem resultar em muitos detalhes irrelevantes.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pt-BR" sz="2800" dirty="0"/>
              <a:t>Perda do controle da entrevista.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pt-BR" sz="2800" dirty="0"/>
              <a:t>Respostas muito longas para se obter pouca informação útil.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pt-BR" sz="2800" dirty="0"/>
              <a:t>Podem dar a impressão de que o entrevistador está perdido, sem objetivo.</a:t>
            </a:r>
          </a:p>
        </p:txBody>
      </p:sp>
    </p:spTree>
    <p:extLst>
      <p:ext uri="{BB962C8B-B14F-4D97-AF65-F5344CB8AC3E}">
        <p14:creationId xmlns:p14="http://schemas.microsoft.com/office/powerpoint/2010/main" val="43689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3631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Tipos de Questões</a:t>
            </a:r>
            <a:endParaRPr lang="pt-BR" sz="3200" b="1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539750" y="1268760"/>
            <a:ext cx="7920682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9pPr>
          </a:lstStyle>
          <a:p>
            <a:pPr marL="503972" indent="-503972">
              <a:lnSpc>
                <a:spcPct val="80000"/>
              </a:lnSpc>
              <a:buFontTx/>
              <a:buNone/>
              <a:defRPr/>
            </a:pPr>
            <a:r>
              <a:rPr lang="pt-BR" sz="3200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2.Questões Objetivas</a:t>
            </a:r>
            <a:r>
              <a:rPr lang="pt-BR" sz="3200" dirty="0"/>
              <a:t> </a:t>
            </a:r>
            <a:r>
              <a:rPr lang="pt-BR" sz="2800" dirty="0"/>
              <a:t>: limitam as respostas </a:t>
            </a:r>
          </a:p>
          <a:p>
            <a:pPr marL="503972" indent="-503972">
              <a:lnSpc>
                <a:spcPct val="80000"/>
              </a:lnSpc>
              <a:buFontTx/>
              <a:buNone/>
              <a:defRPr/>
            </a:pPr>
            <a:endParaRPr lang="pt-BR" sz="2800" dirty="0">
              <a:solidFill>
                <a:srgbClr val="0070C0"/>
              </a:solidFill>
            </a:endParaRPr>
          </a:p>
          <a:p>
            <a:pPr marL="503972" indent="-503972">
              <a:lnSpc>
                <a:spcPct val="80000"/>
              </a:lnSpc>
              <a:buFontTx/>
              <a:buNone/>
              <a:defRPr/>
            </a:pPr>
            <a:r>
              <a:rPr lang="pt-BR" sz="2800" dirty="0">
                <a:solidFill>
                  <a:srgbClr val="0070C0"/>
                </a:solidFill>
              </a:rPr>
              <a:t>Exemplos: </a:t>
            </a:r>
            <a:endParaRPr lang="pt-BR" sz="2800" dirty="0" smtClean="0">
              <a:solidFill>
                <a:srgbClr val="0070C0"/>
              </a:solidFill>
            </a:endParaRPr>
          </a:p>
          <a:p>
            <a:pPr marL="503972" indent="-503972">
              <a:lnSpc>
                <a:spcPct val="80000"/>
              </a:lnSpc>
              <a:buFontTx/>
              <a:buNone/>
              <a:defRPr/>
            </a:pPr>
            <a:r>
              <a:rPr lang="pt-BR" sz="2800" dirty="0" smtClean="0">
                <a:solidFill>
                  <a:srgbClr val="0070C0"/>
                </a:solidFill>
              </a:rPr>
              <a:t>Quantos </a:t>
            </a:r>
            <a:r>
              <a:rPr lang="pt-BR" sz="2800" dirty="0">
                <a:solidFill>
                  <a:srgbClr val="0070C0"/>
                </a:solidFill>
              </a:rPr>
              <a:t>...? </a:t>
            </a:r>
            <a:endParaRPr lang="pt-BR" sz="2800" dirty="0" smtClean="0">
              <a:solidFill>
                <a:srgbClr val="0070C0"/>
              </a:solidFill>
            </a:endParaRPr>
          </a:p>
          <a:p>
            <a:pPr marL="503972" indent="-503972">
              <a:lnSpc>
                <a:spcPct val="80000"/>
              </a:lnSpc>
              <a:buFontTx/>
              <a:buNone/>
              <a:defRPr/>
            </a:pPr>
            <a:r>
              <a:rPr lang="pt-BR" sz="2800" dirty="0" smtClean="0">
                <a:solidFill>
                  <a:srgbClr val="0070C0"/>
                </a:solidFill>
              </a:rPr>
              <a:t>Quem </a:t>
            </a:r>
            <a:r>
              <a:rPr lang="pt-BR" sz="2800" dirty="0">
                <a:solidFill>
                  <a:srgbClr val="0070C0"/>
                </a:solidFill>
              </a:rPr>
              <a:t>...? </a:t>
            </a:r>
            <a:endParaRPr lang="pt-BR" sz="2800" dirty="0" smtClean="0">
              <a:solidFill>
                <a:srgbClr val="0070C0"/>
              </a:solidFill>
            </a:endParaRPr>
          </a:p>
          <a:p>
            <a:pPr marL="503972" indent="-503972">
              <a:lnSpc>
                <a:spcPct val="80000"/>
              </a:lnSpc>
              <a:buFontTx/>
              <a:buNone/>
              <a:defRPr/>
            </a:pPr>
            <a:r>
              <a:rPr lang="pt-BR" sz="2800" dirty="0" smtClean="0">
                <a:solidFill>
                  <a:srgbClr val="0070C0"/>
                </a:solidFill>
              </a:rPr>
              <a:t>Quanto </a:t>
            </a:r>
            <a:r>
              <a:rPr lang="pt-BR" sz="2800" dirty="0">
                <a:solidFill>
                  <a:srgbClr val="0070C0"/>
                </a:solidFill>
              </a:rPr>
              <a:t>tempo ...? </a:t>
            </a:r>
            <a:endParaRPr lang="pt-BR" sz="2800" dirty="0" smtClean="0">
              <a:solidFill>
                <a:srgbClr val="0070C0"/>
              </a:solidFill>
            </a:endParaRPr>
          </a:p>
          <a:p>
            <a:pPr marL="503972" indent="-503972">
              <a:lnSpc>
                <a:spcPct val="80000"/>
              </a:lnSpc>
              <a:buFontTx/>
              <a:buNone/>
              <a:defRPr/>
            </a:pPr>
            <a:r>
              <a:rPr lang="pt-BR" sz="2800" dirty="0" smtClean="0">
                <a:solidFill>
                  <a:srgbClr val="0070C0"/>
                </a:solidFill>
              </a:rPr>
              <a:t>Qual </a:t>
            </a:r>
            <a:r>
              <a:rPr lang="pt-BR" sz="2800" dirty="0">
                <a:solidFill>
                  <a:srgbClr val="0070C0"/>
                </a:solidFill>
              </a:rPr>
              <a:t>das seguintes informações ...?</a:t>
            </a:r>
          </a:p>
          <a:p>
            <a:pPr marL="503972" indent="-503972">
              <a:lnSpc>
                <a:spcPct val="80000"/>
              </a:lnSpc>
              <a:buFontTx/>
              <a:buNone/>
              <a:defRPr/>
            </a:pPr>
            <a:endParaRPr lang="pt-BR" sz="2800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7308304" y="1691481"/>
            <a:ext cx="1076325" cy="100806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4637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3631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Tipos de Questões</a:t>
            </a:r>
            <a:endParaRPr lang="pt-BR" sz="3200" b="1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539750" y="1268760"/>
            <a:ext cx="7920682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9pPr>
          </a:lstStyle>
          <a:p>
            <a:pPr marL="503972" indent="-503972">
              <a:lnSpc>
                <a:spcPct val="80000"/>
              </a:lnSpc>
              <a:buFontTx/>
              <a:buNone/>
              <a:defRPr/>
            </a:pPr>
            <a:r>
              <a:rPr lang="pt-BR" sz="3200" u="sng" dirty="0">
                <a:solidFill>
                  <a:srgbClr val="CF0E30"/>
                </a:solidFill>
              </a:rPr>
              <a:t>Vantagens:</a:t>
            </a:r>
          </a:p>
          <a:p>
            <a:pPr marL="503972" indent="-503972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pt-BR" sz="3200" dirty="0"/>
              <a:t>Ganho de tempo, uma vez que vão direto ao ponto em questão.</a:t>
            </a:r>
          </a:p>
          <a:p>
            <a:pPr marL="503972" indent="-503972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pt-BR" sz="3200" dirty="0"/>
              <a:t>Mantêm o controle da entrevista.</a:t>
            </a:r>
          </a:p>
          <a:p>
            <a:pPr marL="503972" indent="-503972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pt-BR" sz="3200" dirty="0"/>
              <a:t>Levam a dados relevantes.</a:t>
            </a:r>
          </a:p>
          <a:p>
            <a:pPr marL="503972" indent="-503972">
              <a:lnSpc>
                <a:spcPct val="80000"/>
              </a:lnSpc>
              <a:buFontTx/>
              <a:buNone/>
              <a:defRPr/>
            </a:pPr>
            <a:r>
              <a:rPr lang="pt-BR" sz="3200" u="sng" dirty="0">
                <a:solidFill>
                  <a:srgbClr val="CF0E30"/>
                </a:solidFill>
              </a:rPr>
              <a:t>Desvantagens:</a:t>
            </a:r>
          </a:p>
          <a:p>
            <a:pPr marL="503972" indent="-503972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pt-BR" sz="3200" dirty="0"/>
              <a:t>Podem ser maçantes para o entrevistado.</a:t>
            </a:r>
          </a:p>
          <a:p>
            <a:pPr marL="503972" indent="-503972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pt-BR" sz="3200" dirty="0"/>
              <a:t>Podem falhar na obtenção de detalhes importantes.</a:t>
            </a:r>
          </a:p>
          <a:p>
            <a:pPr marL="503972" indent="-503972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pt-BR" sz="3200" dirty="0"/>
              <a:t>Não constroem uma afinidade entre entrevistador e entrevistado</a:t>
            </a:r>
          </a:p>
          <a:p>
            <a:pPr marL="503972" indent="-503972">
              <a:lnSpc>
                <a:spcPct val="80000"/>
              </a:lnSpc>
              <a:buFontTx/>
              <a:buNone/>
              <a:defRPr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89663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4395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Objetivas x Subjetivas</a:t>
            </a:r>
            <a:endParaRPr lang="pt-BR" sz="3200" b="1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6" r="2899"/>
          <a:stretch/>
        </p:blipFill>
        <p:spPr bwMode="auto">
          <a:xfrm>
            <a:off x="35495" y="1988840"/>
            <a:ext cx="9131847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876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5496" y="2700338"/>
            <a:ext cx="9072562" cy="577850"/>
          </a:xfrm>
          <a:prstGeom prst="rect">
            <a:avLst/>
          </a:prstGeom>
        </p:spPr>
        <p:txBody>
          <a:bodyPr lIns="100794" tIns="50397" rIns="100794" bIns="50397"/>
          <a:lstStyle/>
          <a:p>
            <a:pPr algn="ctr" defTabSz="914400" eaLnBrk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pt-BR" sz="3600" b="1" u="sng" kern="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Problemas</a:t>
            </a:r>
            <a:r>
              <a:rPr lang="pt-BR" sz="36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na Elaboração de Questões da Entrevista</a:t>
            </a:r>
            <a:br>
              <a:rPr lang="pt-BR" sz="36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</a:br>
            <a:endParaRPr lang="pt-BR" sz="3600" b="1" kern="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83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88640"/>
            <a:ext cx="2396430" cy="79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398628" y="692696"/>
            <a:ext cx="46426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Aula de hoje: </a:t>
            </a:r>
          </a:p>
          <a:p>
            <a:r>
              <a:rPr lang="pt-BR" sz="3200" b="1" dirty="0" err="1" smtClean="0"/>
              <a:t>Elicitação</a:t>
            </a:r>
            <a:r>
              <a:rPr lang="pt-BR" sz="3200" b="1" dirty="0" smtClean="0"/>
              <a:t> de Requisitos</a:t>
            </a:r>
            <a:endParaRPr lang="pt-BR" sz="3200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539552" y="2636912"/>
            <a:ext cx="70308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3600" b="1" dirty="0" smtClean="0"/>
              <a:t>Levantamento de Requisitos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3600" b="1" dirty="0" smtClean="0"/>
              <a:t>Técnicas de levantamento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3600" b="1" dirty="0" err="1" smtClean="0"/>
              <a:t>Stakeholders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414774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6429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Problemas na elaboração das questões</a:t>
            </a:r>
            <a:endParaRPr lang="pt-BR" sz="2800" b="1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539750" y="1505347"/>
            <a:ext cx="799269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pt-BR" altLang="pt-BR" sz="2800" u="sng" dirty="0">
                <a:solidFill>
                  <a:srgbClr val="C00000"/>
                </a:solidFill>
                <a:latin typeface="Square721 BT"/>
              </a:rPr>
              <a:t>1</a:t>
            </a:r>
            <a:r>
              <a:rPr lang="pt-BR" altLang="pt-BR" sz="2800" u="sng" dirty="0" smtClean="0">
                <a:solidFill>
                  <a:srgbClr val="C00000"/>
                </a:solidFill>
                <a:latin typeface="Square721 BT"/>
              </a:rPr>
              <a:t>. Questões </a:t>
            </a:r>
            <a:r>
              <a:rPr lang="pt-BR" altLang="pt-BR" sz="2800" u="sng" dirty="0">
                <a:solidFill>
                  <a:srgbClr val="C00000"/>
                </a:solidFill>
                <a:latin typeface="Square721 BT"/>
              </a:rPr>
              <a:t>“indiscretas”</a:t>
            </a:r>
            <a:r>
              <a:rPr lang="pt-BR" altLang="pt-BR" sz="2800" dirty="0">
                <a:solidFill>
                  <a:srgbClr val="C00000"/>
                </a:solidFill>
                <a:latin typeface="Square721 BT"/>
              </a:rPr>
              <a:t> </a:t>
            </a:r>
            <a:r>
              <a:rPr lang="pt-BR" altLang="pt-BR" sz="2800" dirty="0">
                <a:latin typeface="Square721 BT"/>
              </a:rPr>
              <a:t>-  tendem a levar o entrevistado a responder de uma forma específica, isto é, são tendenciosas</a:t>
            </a:r>
            <a:r>
              <a:rPr lang="pt-BR" altLang="pt-BR" sz="2800" dirty="0" smtClean="0">
                <a:latin typeface="Square721 BT"/>
              </a:rPr>
              <a:t>.</a:t>
            </a:r>
          </a:p>
          <a:p>
            <a:pPr>
              <a:lnSpc>
                <a:spcPct val="80000"/>
              </a:lnSpc>
              <a:buNone/>
            </a:pPr>
            <a:endParaRPr lang="pt-BR" altLang="pt-BR" sz="2800" dirty="0">
              <a:latin typeface="Square721 BT"/>
            </a:endParaRPr>
          </a:p>
          <a:p>
            <a:pPr>
              <a:lnSpc>
                <a:spcPct val="80000"/>
              </a:lnSpc>
              <a:buNone/>
            </a:pPr>
            <a:r>
              <a:rPr lang="pt-BR" altLang="pt-BR" sz="2800" dirty="0" err="1">
                <a:latin typeface="Square721 BT"/>
              </a:rPr>
              <a:t>Ex</a:t>
            </a:r>
            <a:r>
              <a:rPr lang="pt-BR" altLang="pt-BR" sz="2800" dirty="0">
                <a:latin typeface="Square721 BT"/>
              </a:rPr>
              <a:t>: Sobre este assunto, você está de acordo com os outros diretores, não está?</a:t>
            </a:r>
          </a:p>
          <a:p>
            <a:pPr>
              <a:lnSpc>
                <a:spcPct val="80000"/>
              </a:lnSpc>
              <a:buNone/>
            </a:pPr>
            <a:endParaRPr lang="pt-BR" altLang="pt-BR" sz="2800" dirty="0">
              <a:latin typeface="Square721 BT"/>
            </a:endParaRPr>
          </a:p>
          <a:p>
            <a:pPr>
              <a:lnSpc>
                <a:spcPct val="80000"/>
              </a:lnSpc>
              <a:buNone/>
            </a:pPr>
            <a:r>
              <a:rPr lang="pt-BR" altLang="pt-BR" sz="2800" dirty="0" smtClean="0">
                <a:solidFill>
                  <a:srgbClr val="CF0E30"/>
                </a:solidFill>
                <a:latin typeface="Square721 BT"/>
              </a:rPr>
              <a:t>Mais </a:t>
            </a:r>
            <a:r>
              <a:rPr lang="pt-BR" altLang="pt-BR" sz="2800" dirty="0">
                <a:solidFill>
                  <a:srgbClr val="CF0E30"/>
                </a:solidFill>
                <a:latin typeface="Square721 BT"/>
              </a:rPr>
              <a:t>adequada:</a:t>
            </a:r>
            <a:r>
              <a:rPr lang="pt-BR" altLang="pt-BR" sz="2800" dirty="0">
                <a:latin typeface="Square721 BT"/>
              </a:rPr>
              <a:t> O que você pensa sobre este assunto</a:t>
            </a:r>
            <a:r>
              <a:rPr lang="pt-BR" altLang="pt-BR" sz="2800" dirty="0" smtClean="0">
                <a:latin typeface="Square721 BT"/>
              </a:rPr>
              <a:t>?</a:t>
            </a:r>
            <a:endParaRPr lang="pt-BR" altLang="pt-BR" sz="2800" dirty="0">
              <a:latin typeface="Square721 BT"/>
            </a:endParaRPr>
          </a:p>
        </p:txBody>
      </p:sp>
    </p:spTree>
    <p:extLst>
      <p:ext uri="{BB962C8B-B14F-4D97-AF65-F5344CB8AC3E}">
        <p14:creationId xmlns:p14="http://schemas.microsoft.com/office/powerpoint/2010/main" val="327868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6429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Problemas na elaboração das questões</a:t>
            </a:r>
            <a:endParaRPr lang="pt-BR" sz="2800" b="1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539750" y="1505347"/>
            <a:ext cx="799269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pt-BR" altLang="pt-BR" sz="2800" u="sng" dirty="0">
                <a:solidFill>
                  <a:srgbClr val="C00000"/>
                </a:solidFill>
                <a:latin typeface="Square721 BT"/>
              </a:rPr>
              <a:t>2. Duas questões em uma:</a:t>
            </a:r>
            <a:r>
              <a:rPr lang="pt-BR" altLang="pt-BR" sz="2800" dirty="0">
                <a:solidFill>
                  <a:srgbClr val="C00000"/>
                </a:solidFill>
                <a:latin typeface="Square721 BT"/>
              </a:rPr>
              <a:t> </a:t>
            </a:r>
            <a:r>
              <a:rPr lang="pt-BR" altLang="pt-BR" sz="2800" dirty="0">
                <a:latin typeface="Square721 BT"/>
              </a:rPr>
              <a:t>O entrevistado pode responder a apenas uma delas, ou pode se confundir em relação à pergunta que está respondendo.</a:t>
            </a:r>
          </a:p>
          <a:p>
            <a:pPr>
              <a:lnSpc>
                <a:spcPct val="80000"/>
              </a:lnSpc>
              <a:buNone/>
            </a:pPr>
            <a:endParaRPr lang="pt-BR" altLang="pt-BR" sz="2800" dirty="0">
              <a:latin typeface="Square721 BT"/>
            </a:endParaRPr>
          </a:p>
          <a:p>
            <a:pPr>
              <a:lnSpc>
                <a:spcPct val="80000"/>
              </a:lnSpc>
              <a:buNone/>
            </a:pPr>
            <a:r>
              <a:rPr lang="pt-BR" altLang="pt-BR" sz="2800" dirty="0" err="1">
                <a:latin typeface="Square721 BT"/>
              </a:rPr>
              <a:t>Ex</a:t>
            </a:r>
            <a:r>
              <a:rPr lang="pt-BR" altLang="pt-BR" sz="2800" dirty="0">
                <a:latin typeface="Square721 BT"/>
              </a:rPr>
              <a:t>: O que você faz nesta situação e como?</a:t>
            </a:r>
          </a:p>
        </p:txBody>
      </p:sp>
    </p:spTree>
    <p:extLst>
      <p:ext uri="{BB962C8B-B14F-4D97-AF65-F5344CB8AC3E}">
        <p14:creationId xmlns:p14="http://schemas.microsoft.com/office/powerpoint/2010/main" val="70849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3"/>
          <p:cNvSpPr>
            <a:spLocks noGrp="1"/>
          </p:cNvSpPr>
          <p:nvPr>
            <p:ph type="ctrTitle"/>
          </p:nvPr>
        </p:nvSpPr>
        <p:spPr>
          <a:xfrm>
            <a:off x="251520" y="2132856"/>
            <a:ext cx="8569325" cy="1620837"/>
          </a:xfrm>
        </p:spPr>
        <p:txBody>
          <a:bodyPr/>
          <a:lstStyle/>
          <a:p>
            <a:pPr>
              <a:defRPr/>
            </a:pPr>
            <a:r>
              <a:rPr lang="en-US" sz="54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</a:t>
            </a:r>
            <a:r>
              <a:rPr lang="en-US" sz="5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</a:t>
            </a:r>
            <a:r>
              <a:rPr lang="en-US" sz="5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Entrevista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4463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Estrutura da Entrevista</a:t>
            </a:r>
            <a:endParaRPr lang="pt-BR" sz="3200" b="1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539750" y="1505347"/>
            <a:ext cx="7848674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pt-BR" sz="2200" i="0" dirty="0">
                <a:latin typeface="Square721 BT"/>
              </a:rPr>
              <a:t>Há quatro formas básicas de se estabelecer a </a:t>
            </a:r>
            <a:r>
              <a:rPr lang="pt-BR" sz="2200" i="0" dirty="0" smtClean="0">
                <a:latin typeface="Square721 BT"/>
              </a:rPr>
              <a:t>sequência </a:t>
            </a:r>
            <a:r>
              <a:rPr lang="pt-BR" sz="2200" i="0" dirty="0">
                <a:latin typeface="Square721 BT"/>
              </a:rPr>
              <a:t>de questões:</a:t>
            </a:r>
          </a:p>
          <a:p>
            <a:pPr lvl="1" algn="just">
              <a:lnSpc>
                <a:spcPct val="150000"/>
              </a:lnSpc>
              <a:buFontTx/>
              <a:buNone/>
              <a:defRPr/>
            </a:pPr>
            <a:r>
              <a:rPr lang="pt-BR" sz="2200" i="0" dirty="0">
                <a:latin typeface="Square721 BT"/>
              </a:rPr>
              <a:t>1.Estrutura Funil</a:t>
            </a:r>
          </a:p>
          <a:p>
            <a:pPr lvl="1" algn="just">
              <a:lnSpc>
                <a:spcPct val="150000"/>
              </a:lnSpc>
              <a:buFontTx/>
              <a:buNone/>
              <a:defRPr/>
            </a:pPr>
            <a:r>
              <a:rPr lang="pt-BR" sz="2200" i="0" dirty="0">
                <a:latin typeface="Square721 BT"/>
              </a:rPr>
              <a:t>2. Estrutura Pirâmide</a:t>
            </a:r>
          </a:p>
          <a:p>
            <a:pPr lvl="1" algn="just">
              <a:lnSpc>
                <a:spcPct val="150000"/>
              </a:lnSpc>
              <a:buFontTx/>
              <a:buNone/>
              <a:defRPr/>
            </a:pPr>
            <a:r>
              <a:rPr lang="pt-BR" sz="2200" i="0" dirty="0">
                <a:latin typeface="Square721 BT"/>
              </a:rPr>
              <a:t>3. Estrutura Diamante</a:t>
            </a:r>
          </a:p>
          <a:p>
            <a:pPr lvl="1" algn="just">
              <a:lnSpc>
                <a:spcPct val="150000"/>
              </a:lnSpc>
              <a:buFontTx/>
              <a:buNone/>
              <a:defRPr/>
            </a:pPr>
            <a:r>
              <a:rPr lang="pt-BR" sz="2200" i="0" dirty="0">
                <a:latin typeface="Square721 BT"/>
              </a:rPr>
              <a:t>4. Não estruturada</a:t>
            </a:r>
          </a:p>
          <a:p>
            <a:pPr marL="0" indent="0" algn="just">
              <a:buFont typeface="Wingdings" pitchFamily="-101" charset="2"/>
              <a:buNone/>
              <a:defRPr/>
            </a:pPr>
            <a:endParaRPr lang="pt-BR" altLang="pt-BR" sz="2800" b="0" i="0" dirty="0" smtClean="0">
              <a:latin typeface="Square721 BT"/>
            </a:endParaRPr>
          </a:p>
        </p:txBody>
      </p:sp>
    </p:spTree>
    <p:extLst>
      <p:ext uri="{BB962C8B-B14F-4D97-AF65-F5344CB8AC3E}">
        <p14:creationId xmlns:p14="http://schemas.microsoft.com/office/powerpoint/2010/main" val="66104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4463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Estrutura da Entrevista</a:t>
            </a:r>
            <a:endParaRPr lang="pt-BR" sz="3200" b="1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539750" y="1505347"/>
            <a:ext cx="8208714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pt-BR" sz="2800" i="0" u="sng" dirty="0" smtClean="0">
                <a:solidFill>
                  <a:srgbClr val="CF0E30"/>
                </a:solidFill>
                <a:latin typeface="Square721 BT"/>
              </a:rPr>
              <a:t>1. Estrutura </a:t>
            </a:r>
            <a:r>
              <a:rPr lang="pt-BR" sz="2800" i="0" u="sng" dirty="0">
                <a:solidFill>
                  <a:srgbClr val="CF0E30"/>
                </a:solidFill>
                <a:latin typeface="Square721 BT"/>
              </a:rPr>
              <a:t>de </a:t>
            </a:r>
            <a:r>
              <a:rPr lang="pt-BR" sz="2800" i="0" u="sng" dirty="0" smtClean="0">
                <a:solidFill>
                  <a:srgbClr val="CF0E30"/>
                </a:solidFill>
                <a:latin typeface="Square721 BT"/>
              </a:rPr>
              <a:t>Funil</a:t>
            </a:r>
            <a:r>
              <a:rPr lang="pt-BR" sz="2800" i="0" dirty="0" smtClean="0">
                <a:solidFill>
                  <a:srgbClr val="C00000"/>
                </a:solidFill>
                <a:latin typeface="Square721 BT"/>
              </a:rPr>
              <a:t>:</a:t>
            </a:r>
            <a:r>
              <a:rPr lang="pt-BR" sz="2800" i="0" dirty="0" smtClean="0">
                <a:latin typeface="Square721 BT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i="0" dirty="0" smtClean="0">
                <a:solidFill>
                  <a:srgbClr val="CF0E30"/>
                </a:solidFill>
                <a:latin typeface="Square721 BT"/>
              </a:rPr>
              <a:t>Inicia </a:t>
            </a:r>
            <a:r>
              <a:rPr lang="pt-BR" sz="2800" i="0" dirty="0">
                <a:solidFill>
                  <a:srgbClr val="CF0E30"/>
                </a:solidFill>
                <a:latin typeface="Square721 BT"/>
              </a:rPr>
              <a:t>com questões gerais subjetivas</a:t>
            </a:r>
            <a:r>
              <a:rPr lang="pt-BR" sz="2800" i="0" dirty="0">
                <a:latin typeface="Square721 BT"/>
              </a:rPr>
              <a:t> e, à medida que a entrevista avança, perguntas mais específicas, usando questões objetivas. </a:t>
            </a:r>
            <a:endParaRPr lang="pt-BR" sz="2800" i="0" dirty="0" smtClean="0">
              <a:latin typeface="Square721 BT"/>
            </a:endParaRPr>
          </a:p>
          <a:p>
            <a:pPr>
              <a:buFont typeface="Wingdings" pitchFamily="2" charset="2"/>
              <a:buNone/>
              <a:defRPr/>
            </a:pPr>
            <a:r>
              <a:rPr lang="pt-BR" sz="2800" i="0" dirty="0" smtClean="0">
                <a:latin typeface="Square721 BT"/>
              </a:rPr>
              <a:t>Esta </a:t>
            </a:r>
            <a:r>
              <a:rPr lang="pt-BR" sz="2800" i="0" dirty="0">
                <a:latin typeface="Square721 BT"/>
              </a:rPr>
              <a:t>estrutura provê um meio fácil e não ameaçador para se começar uma bateria de entrevistas. </a:t>
            </a:r>
            <a:endParaRPr lang="pt-BR" sz="2800" i="0" dirty="0" smtClean="0">
              <a:latin typeface="Square721 BT"/>
            </a:endParaRPr>
          </a:p>
          <a:p>
            <a:pPr>
              <a:buFont typeface="Wingdings" pitchFamily="2" charset="2"/>
              <a:buNone/>
              <a:defRPr/>
            </a:pPr>
            <a:r>
              <a:rPr lang="pt-BR" sz="2800" i="0" dirty="0" smtClean="0">
                <a:latin typeface="Square721 BT"/>
              </a:rPr>
              <a:t>Permite </a:t>
            </a:r>
            <a:r>
              <a:rPr lang="pt-BR" sz="2800" i="0" dirty="0">
                <a:solidFill>
                  <a:srgbClr val="CF0E30"/>
                </a:solidFill>
                <a:latin typeface="Square721 BT"/>
              </a:rPr>
              <a:t>levantar bastante informação detalhada</a:t>
            </a:r>
            <a:r>
              <a:rPr lang="pt-BR" sz="2800" i="0" dirty="0">
                <a:latin typeface="Square721 BT"/>
              </a:rPr>
              <a:t>, sendo desnecessárias longas </a:t>
            </a:r>
            <a:r>
              <a:rPr lang="pt-BR" sz="2800" i="0" dirty="0" smtClean="0">
                <a:latin typeface="Square721 BT"/>
              </a:rPr>
              <a:t>sequências </a:t>
            </a:r>
            <a:r>
              <a:rPr lang="pt-BR" sz="2800" i="0" dirty="0">
                <a:latin typeface="Square721 BT"/>
              </a:rPr>
              <a:t>de questões objetivas e de aprofundamento.</a:t>
            </a:r>
          </a:p>
          <a:p>
            <a:pPr marL="0" indent="0" algn="just">
              <a:buFont typeface="Wingdings" pitchFamily="-101" charset="2"/>
              <a:buNone/>
              <a:defRPr/>
            </a:pPr>
            <a:endParaRPr lang="pt-BR" altLang="pt-BR" sz="2800" b="0" i="0" dirty="0" smtClean="0">
              <a:latin typeface="Square721 BT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098730" y="5661248"/>
            <a:ext cx="793750" cy="917575"/>
          </a:xfrm>
          <a:prstGeom prst="flowChartMerge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0924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4463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Estrutura da Entrevista</a:t>
            </a:r>
            <a:endParaRPr lang="pt-BR" sz="3200" b="1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539750" y="1505347"/>
            <a:ext cx="8208714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9pPr>
          </a:lstStyle>
          <a:p>
            <a:pPr>
              <a:buNone/>
              <a:defRPr/>
            </a:pPr>
            <a:r>
              <a:rPr lang="pt-BR" sz="2800" i="0" u="sng" dirty="0">
                <a:solidFill>
                  <a:srgbClr val="CF0E30"/>
                </a:solidFill>
                <a:latin typeface="Square721 BT"/>
              </a:rPr>
              <a:t>2. Estrutura de </a:t>
            </a:r>
            <a:r>
              <a:rPr lang="pt-BR" sz="2800" i="0" u="sng" dirty="0" smtClean="0">
                <a:solidFill>
                  <a:srgbClr val="CF0E30"/>
                </a:solidFill>
                <a:latin typeface="Square721 BT"/>
              </a:rPr>
              <a:t>Pirâmide</a:t>
            </a:r>
            <a:r>
              <a:rPr lang="pt-BR" sz="2800" i="0" dirty="0" smtClean="0">
                <a:solidFill>
                  <a:srgbClr val="CF0E30"/>
                </a:solidFill>
                <a:latin typeface="Square721 BT"/>
              </a:rPr>
              <a:t>:</a:t>
            </a:r>
          </a:p>
          <a:p>
            <a:pPr>
              <a:buNone/>
              <a:defRPr/>
            </a:pPr>
            <a:r>
              <a:rPr lang="pt-BR" sz="2800" i="0" dirty="0" smtClean="0">
                <a:solidFill>
                  <a:srgbClr val="CF0E30"/>
                </a:solidFill>
                <a:latin typeface="Square721 BT"/>
              </a:rPr>
              <a:t>Inicia </a:t>
            </a:r>
            <a:r>
              <a:rPr lang="pt-BR" sz="2800" i="0" dirty="0">
                <a:solidFill>
                  <a:srgbClr val="CF0E30"/>
                </a:solidFill>
                <a:latin typeface="Square721 BT"/>
              </a:rPr>
              <a:t>com questões bastante detalhadas,</a:t>
            </a:r>
            <a:r>
              <a:rPr lang="pt-BR" sz="2800" i="0" dirty="0">
                <a:latin typeface="Square721 BT"/>
              </a:rPr>
              <a:t> geralmente objetivas, e, à medida que a entrevista progride, </a:t>
            </a:r>
            <a:r>
              <a:rPr lang="pt-BR" sz="2800" i="0" dirty="0">
                <a:solidFill>
                  <a:srgbClr val="CF0E30"/>
                </a:solidFill>
                <a:latin typeface="Square721 BT"/>
              </a:rPr>
              <a:t>questões mais gerais, subjetivas, são colocadas</a:t>
            </a:r>
            <a:r>
              <a:rPr lang="pt-BR" sz="2800" i="0" dirty="0">
                <a:latin typeface="Square721 BT"/>
              </a:rPr>
              <a:t>. </a:t>
            </a:r>
            <a:endParaRPr lang="pt-BR" sz="2800" i="0" dirty="0" smtClean="0">
              <a:latin typeface="Square721 BT"/>
            </a:endParaRPr>
          </a:p>
          <a:p>
            <a:pPr>
              <a:buNone/>
              <a:defRPr/>
            </a:pPr>
            <a:r>
              <a:rPr lang="pt-BR" sz="2800" i="0" dirty="0" smtClean="0">
                <a:latin typeface="Square721 BT"/>
              </a:rPr>
              <a:t>Útil </a:t>
            </a:r>
            <a:r>
              <a:rPr lang="pt-BR" sz="2800" i="0" dirty="0">
                <a:latin typeface="Square721 BT"/>
              </a:rPr>
              <a:t>para situações onde o entrevistado parece relutante em abordar um assunto determinado ou se desejar obter uma finalização sobre o assunto.</a:t>
            </a:r>
          </a:p>
          <a:p>
            <a:pPr marL="0" indent="0" algn="just">
              <a:buFont typeface="Wingdings" pitchFamily="-101" charset="2"/>
              <a:buNone/>
              <a:defRPr/>
            </a:pPr>
            <a:endParaRPr lang="pt-BR" altLang="pt-BR" sz="2800" b="0" i="0" dirty="0" smtClean="0">
              <a:latin typeface="Square721 BT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7651223" y="5364162"/>
            <a:ext cx="1184772" cy="1233189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4635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4463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Estrutura da Entrevista</a:t>
            </a:r>
            <a:endParaRPr lang="pt-BR" sz="3200" b="1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251520" y="1505347"/>
            <a:ext cx="8733134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9pPr>
          </a:lstStyle>
          <a:p>
            <a:pPr>
              <a:buNone/>
            </a:pPr>
            <a:r>
              <a:rPr lang="pt-BR" altLang="pt-BR" sz="2800" i="0" u="sng" dirty="0">
                <a:solidFill>
                  <a:srgbClr val="CF0E30"/>
                </a:solidFill>
                <a:latin typeface="Square721 BT"/>
              </a:rPr>
              <a:t>3</a:t>
            </a:r>
            <a:r>
              <a:rPr lang="pt-BR" altLang="pt-BR" sz="2800" i="0" u="sng" dirty="0" smtClean="0">
                <a:solidFill>
                  <a:srgbClr val="CF0E30"/>
                </a:solidFill>
                <a:latin typeface="Square721 BT"/>
              </a:rPr>
              <a:t>. Estrutura </a:t>
            </a:r>
            <a:r>
              <a:rPr lang="pt-BR" altLang="pt-BR" sz="2800" i="0" u="sng" dirty="0">
                <a:solidFill>
                  <a:srgbClr val="CF0E30"/>
                </a:solidFill>
                <a:latin typeface="Square721 BT"/>
              </a:rPr>
              <a:t>de Diamante:</a:t>
            </a:r>
            <a:r>
              <a:rPr lang="pt-BR" altLang="pt-BR" sz="2800" i="0" dirty="0">
                <a:latin typeface="Square721 BT"/>
              </a:rPr>
              <a:t> Combinação das duas anteriores: </a:t>
            </a:r>
          </a:p>
          <a:p>
            <a:pPr>
              <a:buNone/>
            </a:pPr>
            <a:r>
              <a:rPr lang="pt-BR" altLang="pt-BR" sz="2800" i="0" dirty="0" smtClean="0">
                <a:solidFill>
                  <a:srgbClr val="CF0E30"/>
                </a:solidFill>
                <a:latin typeface="Square721 BT"/>
              </a:rPr>
              <a:t>Começa </a:t>
            </a:r>
            <a:r>
              <a:rPr lang="pt-BR" altLang="pt-BR" sz="2800" i="0" dirty="0">
                <a:solidFill>
                  <a:srgbClr val="CF0E30"/>
                </a:solidFill>
                <a:latin typeface="Square721 BT"/>
              </a:rPr>
              <a:t>com questões específicas</a:t>
            </a:r>
            <a:r>
              <a:rPr lang="pt-BR" altLang="pt-BR" sz="2800" i="0" dirty="0">
                <a:latin typeface="Square721 BT"/>
              </a:rPr>
              <a:t>, passa a questões gerais e fecha a entrevista novamente com questões específicas. </a:t>
            </a:r>
            <a:endParaRPr lang="pt-BR" altLang="pt-BR" sz="2800" i="0" dirty="0" smtClean="0">
              <a:latin typeface="Square721 BT"/>
            </a:endParaRPr>
          </a:p>
          <a:p>
            <a:pPr>
              <a:buNone/>
            </a:pPr>
            <a:r>
              <a:rPr lang="pt-BR" altLang="pt-BR" sz="2800" i="0" dirty="0" smtClean="0">
                <a:solidFill>
                  <a:srgbClr val="CF0E30"/>
                </a:solidFill>
                <a:latin typeface="Square721 BT"/>
              </a:rPr>
              <a:t>Frequentemente</a:t>
            </a:r>
            <a:r>
              <a:rPr lang="pt-BR" altLang="pt-BR" sz="2800" i="0" dirty="0">
                <a:solidFill>
                  <a:srgbClr val="CF0E30"/>
                </a:solidFill>
                <a:latin typeface="Square721 BT"/>
              </a:rPr>
              <a:t>, é a melhor forma de se estruturar uma entrevista</a:t>
            </a:r>
            <a:r>
              <a:rPr lang="pt-BR" altLang="pt-BR" sz="2800" i="0" dirty="0">
                <a:latin typeface="Square721 BT"/>
              </a:rPr>
              <a:t>, já que mantém o interesse do entrevistado em uma variedade de  questões. Contudo, tende a ser mais longa.</a:t>
            </a:r>
          </a:p>
          <a:p>
            <a:pPr marL="0" indent="0" algn="just">
              <a:buFont typeface="Wingdings" pitchFamily="-101" charset="2"/>
              <a:buNone/>
              <a:defRPr/>
            </a:pPr>
            <a:endParaRPr lang="pt-BR" altLang="pt-BR" sz="2800" b="0" i="0" dirty="0" smtClean="0">
              <a:latin typeface="Square721 BT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236296" y="5351017"/>
            <a:ext cx="1327222" cy="1318343"/>
          </a:xfrm>
          <a:prstGeom prst="flowChartSor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2497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4463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Estrutura da Entrevista</a:t>
            </a:r>
            <a:endParaRPr lang="pt-BR" sz="3200" b="1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251520" y="1505347"/>
            <a:ext cx="8733134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9pPr>
          </a:lstStyle>
          <a:p>
            <a:pPr>
              <a:buNone/>
            </a:pPr>
            <a:r>
              <a:rPr lang="pt-BR" altLang="pt-BR" sz="2800" i="0" u="sng" dirty="0">
                <a:solidFill>
                  <a:srgbClr val="CF0E30"/>
                </a:solidFill>
                <a:latin typeface="Square721 BT"/>
              </a:rPr>
              <a:t>4. Entrevista Não Estruturada:</a:t>
            </a:r>
            <a:r>
              <a:rPr lang="pt-BR" altLang="pt-BR" sz="2800" i="0" dirty="0">
                <a:latin typeface="Square721 BT"/>
              </a:rPr>
              <a:t> Não há uma definição da </a:t>
            </a:r>
            <a:r>
              <a:rPr lang="pt-BR" altLang="pt-BR" sz="2800" i="0" dirty="0" smtClean="0">
                <a:latin typeface="Square721 BT"/>
              </a:rPr>
              <a:t>sequência </a:t>
            </a:r>
            <a:r>
              <a:rPr lang="pt-BR" altLang="pt-BR" sz="2800" i="0" dirty="0">
                <a:latin typeface="Square721 BT"/>
              </a:rPr>
              <a:t>das questões. </a:t>
            </a:r>
          </a:p>
          <a:p>
            <a:pPr>
              <a:buNone/>
            </a:pPr>
            <a:r>
              <a:rPr lang="pt-BR" altLang="pt-BR" sz="2800" i="0" dirty="0">
                <a:latin typeface="Square721 BT"/>
              </a:rPr>
              <a:t>	-De acordo com o andar da entrevista, caminhos possíveis são avaliados e a </a:t>
            </a:r>
            <a:r>
              <a:rPr lang="pt-BR" altLang="pt-BR" sz="2800" i="0" dirty="0" smtClean="0">
                <a:latin typeface="Square721 BT"/>
              </a:rPr>
              <a:t>sequência </a:t>
            </a:r>
            <a:r>
              <a:rPr lang="pt-BR" altLang="pt-BR" sz="2800" i="0" dirty="0">
                <a:latin typeface="Square721 BT"/>
              </a:rPr>
              <a:t>é estabelecida. </a:t>
            </a:r>
          </a:p>
          <a:p>
            <a:pPr>
              <a:buNone/>
            </a:pPr>
            <a:r>
              <a:rPr lang="pt-BR" altLang="pt-BR" sz="2800" i="0" dirty="0">
                <a:latin typeface="Square721 BT"/>
              </a:rPr>
              <a:t>	-Requer mais tempo</a:t>
            </a:r>
            <a:r>
              <a:rPr lang="pt-BR" altLang="pt-BR" sz="2800" i="0" dirty="0" smtClean="0">
                <a:latin typeface="Square721 BT"/>
              </a:rPr>
              <a:t>.</a:t>
            </a:r>
          </a:p>
          <a:p>
            <a:pPr>
              <a:buNone/>
            </a:pPr>
            <a:r>
              <a:rPr lang="pt-BR" altLang="pt-BR" sz="2800" i="0" dirty="0">
                <a:latin typeface="Square721 BT"/>
              </a:rPr>
              <a:t> </a:t>
            </a:r>
            <a:r>
              <a:rPr lang="pt-BR" altLang="pt-BR" sz="2800" i="0" dirty="0" smtClean="0">
                <a:latin typeface="Square721 BT"/>
              </a:rPr>
              <a:t>  -Requer experiência.</a:t>
            </a:r>
            <a:endParaRPr lang="pt-BR" altLang="pt-BR" sz="2800" i="0" dirty="0">
              <a:latin typeface="Square721 BT"/>
            </a:endParaRPr>
          </a:p>
          <a:p>
            <a:pPr>
              <a:buNone/>
            </a:pPr>
            <a:r>
              <a:rPr lang="pt-BR" altLang="pt-BR" sz="2800" i="0" dirty="0">
                <a:latin typeface="Square721 BT"/>
              </a:rPr>
              <a:t>	-Mesmo que a entrevista não possua uma sequência, deve ser realizado um prévio </a:t>
            </a:r>
            <a:r>
              <a:rPr lang="pt-BR" altLang="pt-BR" sz="2800" i="0" dirty="0" smtClean="0">
                <a:latin typeface="Square721 BT"/>
              </a:rPr>
              <a:t>planejamento.</a:t>
            </a:r>
            <a:endParaRPr lang="pt-BR" altLang="pt-BR" sz="2800" b="0" i="0" dirty="0" smtClean="0">
              <a:latin typeface="Square721 BT"/>
            </a:endParaRPr>
          </a:p>
        </p:txBody>
      </p:sp>
    </p:spTree>
    <p:extLst>
      <p:ext uri="{BB962C8B-B14F-4D97-AF65-F5344CB8AC3E}">
        <p14:creationId xmlns:p14="http://schemas.microsoft.com/office/powerpoint/2010/main" val="103836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5373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Registrando uma Entrevista</a:t>
            </a:r>
            <a:endParaRPr lang="pt-BR" sz="3200" b="1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395536" y="1505347"/>
            <a:ext cx="8424936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pt-BR" sz="280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/>
              </a:rPr>
              <a:t>1.Gravador</a:t>
            </a:r>
            <a:r>
              <a:rPr lang="pt-BR" sz="2800" i="0" dirty="0">
                <a:solidFill>
                  <a:srgbClr val="C00000"/>
                </a:solidFill>
                <a:latin typeface="Square721 BT"/>
              </a:rPr>
              <a:t>: </a:t>
            </a:r>
            <a:r>
              <a:rPr lang="pt-BR" sz="2800" i="0" dirty="0">
                <a:latin typeface="Square721 BT"/>
              </a:rPr>
              <a:t>requer a permissão do entrevistado.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pt-BR" sz="2800" i="0" dirty="0">
                <a:solidFill>
                  <a:srgbClr val="CF0E30"/>
                </a:solidFill>
                <a:latin typeface="Square721 BT"/>
              </a:rPr>
              <a:t>Vantagens:</a:t>
            </a:r>
          </a:p>
          <a:p>
            <a:pPr>
              <a:lnSpc>
                <a:spcPct val="80000"/>
              </a:lnSpc>
              <a:defRPr/>
            </a:pPr>
            <a:r>
              <a:rPr lang="pt-BR" sz="2800" i="0" dirty="0">
                <a:latin typeface="Square721 BT"/>
              </a:rPr>
              <a:t>Registro completo da entrevista.</a:t>
            </a:r>
          </a:p>
          <a:p>
            <a:pPr>
              <a:lnSpc>
                <a:spcPct val="80000"/>
              </a:lnSpc>
              <a:defRPr/>
            </a:pPr>
            <a:r>
              <a:rPr lang="pt-BR" sz="2800" i="0" dirty="0">
                <a:latin typeface="Square721 BT"/>
              </a:rPr>
              <a:t>Rapidez e melhor desenvolvimento.</a:t>
            </a:r>
          </a:p>
          <a:p>
            <a:pPr>
              <a:lnSpc>
                <a:spcPct val="80000"/>
              </a:lnSpc>
              <a:defRPr/>
            </a:pPr>
            <a:r>
              <a:rPr lang="pt-BR" sz="2800" i="0" dirty="0">
                <a:latin typeface="Square721 BT"/>
              </a:rPr>
              <a:t>Reprodução para outros membros da equipe.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pt-BR" sz="2800" i="0" dirty="0">
                <a:solidFill>
                  <a:srgbClr val="CF0E30"/>
                </a:solidFill>
                <a:latin typeface="Square721 BT"/>
              </a:rPr>
              <a:t>Desvantagens:</a:t>
            </a:r>
          </a:p>
          <a:p>
            <a:pPr>
              <a:lnSpc>
                <a:spcPct val="80000"/>
              </a:lnSpc>
              <a:defRPr/>
            </a:pPr>
            <a:r>
              <a:rPr lang="pt-BR" sz="2800" i="0" dirty="0">
                <a:latin typeface="Square721 BT"/>
              </a:rPr>
              <a:t>Pode deixar o entrevistado pouco a vontade.</a:t>
            </a:r>
          </a:p>
          <a:p>
            <a:pPr>
              <a:lnSpc>
                <a:spcPct val="80000"/>
              </a:lnSpc>
              <a:defRPr/>
            </a:pPr>
            <a:r>
              <a:rPr lang="pt-BR" sz="2800" i="0" dirty="0">
                <a:latin typeface="Square721 BT"/>
              </a:rPr>
              <a:t>Pode deixar o entrevistador distraído.</a:t>
            </a:r>
          </a:p>
          <a:p>
            <a:pPr>
              <a:lnSpc>
                <a:spcPct val="80000"/>
              </a:lnSpc>
              <a:defRPr/>
            </a:pPr>
            <a:r>
              <a:rPr lang="pt-BR" sz="2800" i="0" dirty="0">
                <a:latin typeface="Square721 BT"/>
              </a:rPr>
              <a:t>Pode haver necessidade de transcrever o que foi conversado</a:t>
            </a:r>
          </a:p>
          <a:p>
            <a:pPr marL="0" indent="0" algn="just">
              <a:buFont typeface="Wingdings" pitchFamily="-101" charset="2"/>
              <a:buNone/>
              <a:defRPr/>
            </a:pPr>
            <a:endParaRPr lang="pt-BR" altLang="pt-BR" sz="2800" i="0" dirty="0" smtClean="0">
              <a:latin typeface="Square721 BT"/>
            </a:endParaRPr>
          </a:p>
        </p:txBody>
      </p:sp>
    </p:spTree>
    <p:extLst>
      <p:ext uri="{BB962C8B-B14F-4D97-AF65-F5344CB8AC3E}">
        <p14:creationId xmlns:p14="http://schemas.microsoft.com/office/powerpoint/2010/main" val="247682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5373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Registrando uma Entrevista</a:t>
            </a:r>
            <a:endParaRPr lang="pt-BR" sz="3200" b="1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395536" y="1340768"/>
            <a:ext cx="8424936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9pPr>
          </a:lstStyle>
          <a:p>
            <a:pPr>
              <a:buNone/>
              <a:defRPr/>
            </a:pPr>
            <a:r>
              <a:rPr lang="pt-BR" sz="2800" i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quare721 BT"/>
              </a:rPr>
              <a:t>2</a:t>
            </a:r>
            <a:r>
              <a:rPr lang="pt-BR" sz="2800" i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quare721 BT"/>
              </a:rPr>
              <a:t>. Anotações</a:t>
            </a:r>
            <a:endParaRPr lang="pt-BR" sz="2800" i="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quare721 BT"/>
            </a:endParaRPr>
          </a:p>
          <a:p>
            <a:pPr>
              <a:buNone/>
              <a:defRPr/>
            </a:pPr>
            <a:r>
              <a:rPr lang="pt-BR" sz="2800" i="0" dirty="0">
                <a:solidFill>
                  <a:srgbClr val="CF0E30"/>
                </a:solidFill>
                <a:latin typeface="Square721 BT"/>
              </a:rPr>
              <a:t>Vantagens:</a:t>
            </a:r>
          </a:p>
          <a:p>
            <a:pPr>
              <a:defRPr/>
            </a:pPr>
            <a:r>
              <a:rPr lang="pt-BR" sz="2800" i="0" dirty="0">
                <a:latin typeface="Square721 BT"/>
              </a:rPr>
              <a:t>Mantém o entrevistador alerta.</a:t>
            </a:r>
          </a:p>
          <a:p>
            <a:pPr>
              <a:defRPr/>
            </a:pPr>
            <a:r>
              <a:rPr lang="pt-BR" sz="2800" i="0" dirty="0">
                <a:latin typeface="Square721 BT"/>
              </a:rPr>
              <a:t>Pode ser usado para fornecer um roteiro para a entrevista.</a:t>
            </a:r>
          </a:p>
          <a:p>
            <a:pPr>
              <a:defRPr/>
            </a:pPr>
            <a:r>
              <a:rPr lang="pt-BR" sz="2800" i="0" dirty="0">
                <a:latin typeface="Square721 BT"/>
              </a:rPr>
              <a:t>Mostra interesse e preparação do entrevistador</a:t>
            </a:r>
            <a:r>
              <a:rPr lang="pt-BR" sz="2800" i="0" dirty="0" smtClean="0">
                <a:latin typeface="Square721 BT"/>
              </a:rPr>
              <a:t>.</a:t>
            </a:r>
            <a:endParaRPr lang="pt-BR" sz="2800" i="0" dirty="0">
              <a:latin typeface="Square721 BT"/>
            </a:endParaRPr>
          </a:p>
          <a:p>
            <a:pPr>
              <a:buNone/>
              <a:defRPr/>
            </a:pPr>
            <a:r>
              <a:rPr lang="pt-BR" sz="2800" i="0" dirty="0">
                <a:solidFill>
                  <a:srgbClr val="CF0E30"/>
                </a:solidFill>
                <a:latin typeface="Square721 BT"/>
              </a:rPr>
              <a:t>Desvantagens:</a:t>
            </a:r>
          </a:p>
          <a:p>
            <a:pPr>
              <a:defRPr/>
            </a:pPr>
            <a:r>
              <a:rPr lang="pt-BR" sz="2800" i="0" dirty="0">
                <a:latin typeface="Square721 BT"/>
              </a:rPr>
              <a:t>Perda do andamento da conversa.</a:t>
            </a:r>
          </a:p>
          <a:p>
            <a:pPr>
              <a:defRPr/>
            </a:pPr>
            <a:r>
              <a:rPr lang="pt-BR" sz="2800" i="0" dirty="0">
                <a:latin typeface="Square721 BT"/>
              </a:rPr>
              <a:t>Excessiva atenção a fatos e pouca aos sentimentos e as opiniões.</a:t>
            </a:r>
          </a:p>
          <a:p>
            <a:pPr marL="0" indent="0" algn="just">
              <a:buFont typeface="Wingdings" pitchFamily="-101" charset="2"/>
              <a:buNone/>
              <a:defRPr/>
            </a:pPr>
            <a:endParaRPr lang="pt-BR" altLang="pt-BR" sz="2800" i="0" dirty="0" smtClean="0">
              <a:latin typeface="Square721 BT"/>
            </a:endParaRPr>
          </a:p>
        </p:txBody>
      </p:sp>
    </p:spTree>
    <p:extLst>
      <p:ext uri="{BB962C8B-B14F-4D97-AF65-F5344CB8AC3E}">
        <p14:creationId xmlns:p14="http://schemas.microsoft.com/office/powerpoint/2010/main" val="406342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88641"/>
            <a:ext cx="1892374" cy="63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23850" y="1591920"/>
            <a:ext cx="8207375" cy="349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marL="457200" indent="-457200"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1pPr>
            <a:lvl2pPr marL="742950" indent="-285750"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9pPr>
          </a:lstStyle>
          <a:p>
            <a:r>
              <a:rPr lang="en-US" altLang="pt-BR" sz="2800" dirty="0">
                <a:solidFill>
                  <a:schemeClr val="tx1"/>
                </a:solidFill>
              </a:rPr>
              <a:t>É o </a:t>
            </a:r>
            <a:r>
              <a:rPr lang="en-US" altLang="pt-BR" sz="2800" dirty="0" err="1">
                <a:solidFill>
                  <a:schemeClr val="tx1"/>
                </a:solidFill>
              </a:rPr>
              <a:t>processo</a:t>
            </a:r>
            <a:r>
              <a:rPr lang="en-US" altLang="pt-BR" sz="2800" dirty="0">
                <a:solidFill>
                  <a:schemeClr val="tx1"/>
                </a:solidFill>
              </a:rPr>
              <a:t> que </a:t>
            </a:r>
            <a:r>
              <a:rPr lang="en-US" altLang="pt-BR" sz="2800" dirty="0" err="1">
                <a:solidFill>
                  <a:schemeClr val="tx1"/>
                </a:solidFill>
              </a:rPr>
              <a:t>reúne</a:t>
            </a:r>
            <a:r>
              <a:rPr lang="en-US" altLang="pt-BR" sz="2800" dirty="0">
                <a:solidFill>
                  <a:schemeClr val="tx1"/>
                </a:solidFill>
              </a:rPr>
              <a:t> </a:t>
            </a:r>
            <a:r>
              <a:rPr lang="en-US" altLang="pt-BR" sz="2800" dirty="0" err="1">
                <a:solidFill>
                  <a:schemeClr val="tx1"/>
                </a:solidFill>
              </a:rPr>
              <a:t>informações</a:t>
            </a:r>
            <a:r>
              <a:rPr lang="en-US" altLang="pt-BR" sz="2800" dirty="0">
                <a:solidFill>
                  <a:schemeClr val="tx1"/>
                </a:solidFill>
              </a:rPr>
              <a:t> </a:t>
            </a:r>
            <a:r>
              <a:rPr lang="en-US" altLang="pt-BR" sz="2800" dirty="0" err="1">
                <a:solidFill>
                  <a:schemeClr val="tx1"/>
                </a:solidFill>
              </a:rPr>
              <a:t>sobre</a:t>
            </a:r>
            <a:r>
              <a:rPr lang="en-US" altLang="pt-BR" sz="2800" dirty="0">
                <a:solidFill>
                  <a:schemeClr val="tx1"/>
                </a:solidFill>
              </a:rPr>
              <a:t> o </a:t>
            </a:r>
            <a:r>
              <a:rPr lang="en-US" altLang="pt-BR" sz="2800" dirty="0" err="1">
                <a:solidFill>
                  <a:schemeClr val="tx1"/>
                </a:solidFill>
              </a:rPr>
              <a:t>sistema</a:t>
            </a:r>
            <a:r>
              <a:rPr lang="en-US" altLang="pt-BR" sz="2800" dirty="0">
                <a:solidFill>
                  <a:schemeClr val="tx1"/>
                </a:solidFill>
              </a:rPr>
              <a:t> </a:t>
            </a:r>
            <a:r>
              <a:rPr lang="en-US" altLang="pt-BR" sz="2800" dirty="0" err="1">
                <a:solidFill>
                  <a:schemeClr val="tx1"/>
                </a:solidFill>
              </a:rPr>
              <a:t>proposto</a:t>
            </a:r>
            <a:r>
              <a:rPr lang="en-US" altLang="pt-BR" sz="2800" dirty="0">
                <a:solidFill>
                  <a:schemeClr val="tx1"/>
                </a:solidFill>
              </a:rPr>
              <a:t> e o </a:t>
            </a:r>
            <a:r>
              <a:rPr lang="en-US" altLang="pt-BR" sz="2800" dirty="0" err="1" smtClean="0">
                <a:solidFill>
                  <a:schemeClr val="tx1"/>
                </a:solidFill>
              </a:rPr>
              <a:t>existente</a:t>
            </a:r>
            <a:r>
              <a:rPr lang="en-US" altLang="pt-BR" sz="2800" dirty="0" smtClean="0">
                <a:solidFill>
                  <a:schemeClr val="tx1"/>
                </a:solidFill>
              </a:rPr>
              <a:t> </a:t>
            </a:r>
            <a:r>
              <a:rPr lang="en-US" altLang="pt-BR" sz="2800" dirty="0">
                <a:solidFill>
                  <a:schemeClr val="tx1"/>
                </a:solidFill>
              </a:rPr>
              <a:t>para </a:t>
            </a:r>
            <a:r>
              <a:rPr lang="en-US" altLang="pt-BR" sz="2800" dirty="0" err="1">
                <a:solidFill>
                  <a:schemeClr val="tx1"/>
                </a:solidFill>
              </a:rPr>
              <a:t>obter</a:t>
            </a:r>
            <a:r>
              <a:rPr lang="en-US" altLang="pt-BR" sz="2800" dirty="0">
                <a:solidFill>
                  <a:schemeClr val="tx1"/>
                </a:solidFill>
              </a:rPr>
              <a:t> </a:t>
            </a:r>
            <a:r>
              <a:rPr lang="en-US" altLang="pt-BR" sz="2800" dirty="0" err="1">
                <a:solidFill>
                  <a:schemeClr val="tx1"/>
                </a:solidFill>
              </a:rPr>
              <a:t>os</a:t>
            </a:r>
            <a:r>
              <a:rPr lang="en-US" altLang="pt-BR" sz="2800" dirty="0">
                <a:solidFill>
                  <a:schemeClr val="tx1"/>
                </a:solidFill>
              </a:rPr>
              <a:t> </a:t>
            </a:r>
            <a:r>
              <a:rPr lang="en-US" altLang="pt-BR" sz="2800" dirty="0" err="1">
                <a:solidFill>
                  <a:schemeClr val="tx1"/>
                </a:solidFill>
              </a:rPr>
              <a:t>requisitos</a:t>
            </a:r>
            <a:r>
              <a:rPr lang="en-US" altLang="pt-BR" sz="2800" dirty="0">
                <a:solidFill>
                  <a:schemeClr val="tx1"/>
                </a:solidFill>
              </a:rPr>
              <a:t> de </a:t>
            </a:r>
            <a:r>
              <a:rPr lang="en-US" altLang="pt-BR" sz="2800" dirty="0" err="1">
                <a:solidFill>
                  <a:schemeClr val="tx1"/>
                </a:solidFill>
              </a:rPr>
              <a:t>usuário</a:t>
            </a:r>
            <a:r>
              <a:rPr lang="en-US" altLang="pt-BR" sz="2800" dirty="0">
                <a:solidFill>
                  <a:schemeClr val="tx1"/>
                </a:solidFill>
              </a:rPr>
              <a:t> e de </a:t>
            </a:r>
            <a:r>
              <a:rPr lang="en-US" altLang="pt-BR" sz="2800" dirty="0" err="1">
                <a:solidFill>
                  <a:schemeClr val="tx1"/>
                </a:solidFill>
              </a:rPr>
              <a:t>sistema</a:t>
            </a:r>
            <a:r>
              <a:rPr lang="en-US" altLang="pt-BR" sz="2800" dirty="0">
                <a:solidFill>
                  <a:schemeClr val="tx1"/>
                </a:solidFill>
              </a:rPr>
              <a:t> com base </a:t>
            </a:r>
            <a:r>
              <a:rPr lang="en-US" altLang="pt-BR" sz="2800" dirty="0" err="1">
                <a:solidFill>
                  <a:schemeClr val="tx1"/>
                </a:solidFill>
              </a:rPr>
              <a:t>nessas</a:t>
            </a:r>
            <a:r>
              <a:rPr lang="en-US" altLang="pt-BR" sz="2800" dirty="0">
                <a:solidFill>
                  <a:schemeClr val="tx1"/>
                </a:solidFill>
              </a:rPr>
              <a:t> </a:t>
            </a:r>
            <a:r>
              <a:rPr lang="en-US" altLang="pt-BR" sz="2800" dirty="0" err="1">
                <a:solidFill>
                  <a:schemeClr val="tx1"/>
                </a:solidFill>
              </a:rPr>
              <a:t>informações</a:t>
            </a:r>
            <a:r>
              <a:rPr lang="en-US" altLang="pt-BR" sz="2800" dirty="0">
                <a:solidFill>
                  <a:schemeClr val="tx1"/>
                </a:solidFill>
              </a:rPr>
              <a:t>. </a:t>
            </a:r>
            <a:endParaRPr lang="en-US" altLang="pt-BR" sz="2800" dirty="0" smtClean="0">
              <a:solidFill>
                <a:schemeClr val="tx1"/>
              </a:solidFill>
            </a:endParaRPr>
          </a:p>
          <a:p>
            <a:r>
              <a:rPr lang="en-US" altLang="pt-BR" sz="2800" dirty="0" smtClean="0">
                <a:solidFill>
                  <a:schemeClr val="tx1"/>
                </a:solidFill>
              </a:rPr>
              <a:t>As </a:t>
            </a:r>
            <a:r>
              <a:rPr lang="en-US" altLang="pt-BR" sz="2800" dirty="0" err="1">
                <a:solidFill>
                  <a:schemeClr val="tx1"/>
                </a:solidFill>
              </a:rPr>
              <a:t>fontes</a:t>
            </a:r>
            <a:r>
              <a:rPr lang="en-US" altLang="pt-BR" sz="2800" dirty="0">
                <a:solidFill>
                  <a:schemeClr val="tx1"/>
                </a:solidFill>
              </a:rPr>
              <a:t> de </a:t>
            </a:r>
            <a:r>
              <a:rPr lang="en-US" altLang="pt-BR" sz="2800" dirty="0" err="1">
                <a:solidFill>
                  <a:schemeClr val="tx1"/>
                </a:solidFill>
              </a:rPr>
              <a:t>informações</a:t>
            </a:r>
            <a:r>
              <a:rPr lang="en-US" altLang="pt-BR" sz="2800" dirty="0">
                <a:solidFill>
                  <a:schemeClr val="tx1"/>
                </a:solidFill>
              </a:rPr>
              <a:t> </a:t>
            </a:r>
            <a:r>
              <a:rPr lang="en-US" altLang="pt-BR" sz="2800" dirty="0" err="1">
                <a:solidFill>
                  <a:schemeClr val="tx1"/>
                </a:solidFill>
              </a:rPr>
              <a:t>durante</a:t>
            </a:r>
            <a:r>
              <a:rPr lang="en-US" altLang="pt-BR" sz="2800" dirty="0">
                <a:solidFill>
                  <a:schemeClr val="tx1"/>
                </a:solidFill>
              </a:rPr>
              <a:t> </a:t>
            </a:r>
            <a:r>
              <a:rPr lang="en-US" altLang="pt-BR" sz="2800" dirty="0" err="1">
                <a:solidFill>
                  <a:schemeClr val="tx1"/>
                </a:solidFill>
              </a:rPr>
              <a:t>esta</a:t>
            </a:r>
            <a:r>
              <a:rPr lang="en-US" altLang="pt-BR" sz="2800" dirty="0">
                <a:solidFill>
                  <a:schemeClr val="tx1"/>
                </a:solidFill>
              </a:rPr>
              <a:t> </a:t>
            </a:r>
            <a:r>
              <a:rPr lang="en-US" altLang="pt-BR" sz="2800" dirty="0" err="1">
                <a:solidFill>
                  <a:schemeClr val="tx1"/>
                </a:solidFill>
              </a:rPr>
              <a:t>fase</a:t>
            </a:r>
            <a:r>
              <a:rPr lang="en-US" altLang="pt-BR" sz="2800" dirty="0">
                <a:solidFill>
                  <a:schemeClr val="tx1"/>
                </a:solidFill>
              </a:rPr>
              <a:t> </a:t>
            </a:r>
            <a:r>
              <a:rPr lang="en-US" altLang="pt-BR" sz="2800" dirty="0" err="1">
                <a:solidFill>
                  <a:schemeClr val="tx1"/>
                </a:solidFill>
              </a:rPr>
              <a:t>incluem</a:t>
            </a:r>
            <a:r>
              <a:rPr lang="en-US" altLang="pt-BR" sz="2800" dirty="0">
                <a:solidFill>
                  <a:schemeClr val="tx1"/>
                </a:solidFill>
              </a:rPr>
              <a:t> </a:t>
            </a:r>
            <a:r>
              <a:rPr lang="en-US" altLang="pt-BR" sz="2800" dirty="0" err="1">
                <a:solidFill>
                  <a:schemeClr val="tx1"/>
                </a:solidFill>
              </a:rPr>
              <a:t>documentação</a:t>
            </a:r>
            <a:r>
              <a:rPr lang="en-US" altLang="pt-BR" sz="2800" dirty="0">
                <a:solidFill>
                  <a:schemeClr val="tx1"/>
                </a:solidFill>
              </a:rPr>
              <a:t>, stakeholders do </a:t>
            </a:r>
            <a:r>
              <a:rPr lang="en-US" altLang="pt-BR" sz="2800" dirty="0" err="1">
                <a:solidFill>
                  <a:schemeClr val="tx1"/>
                </a:solidFill>
              </a:rPr>
              <a:t>sistema</a:t>
            </a:r>
            <a:r>
              <a:rPr lang="en-US" altLang="pt-BR" sz="2800" dirty="0">
                <a:solidFill>
                  <a:schemeClr val="tx1"/>
                </a:solidFill>
              </a:rPr>
              <a:t> e </a:t>
            </a:r>
            <a:r>
              <a:rPr lang="en-US" altLang="pt-BR" sz="2800" dirty="0" err="1">
                <a:solidFill>
                  <a:schemeClr val="tx1"/>
                </a:solidFill>
              </a:rPr>
              <a:t>especificações</a:t>
            </a:r>
            <a:r>
              <a:rPr lang="en-US" altLang="pt-BR" sz="2800" dirty="0">
                <a:solidFill>
                  <a:schemeClr val="tx1"/>
                </a:solidFill>
              </a:rPr>
              <a:t> de </a:t>
            </a:r>
            <a:r>
              <a:rPr lang="en-US" altLang="pt-BR" sz="2800" dirty="0" err="1">
                <a:solidFill>
                  <a:schemeClr val="tx1"/>
                </a:solidFill>
              </a:rPr>
              <a:t>sistemas</a:t>
            </a:r>
            <a:r>
              <a:rPr lang="en-US" altLang="pt-BR" sz="2800" dirty="0">
                <a:solidFill>
                  <a:schemeClr val="tx1"/>
                </a:solidFill>
              </a:rPr>
              <a:t> </a:t>
            </a:r>
            <a:r>
              <a:rPr lang="en-US" altLang="pt-BR" sz="2800" dirty="0" err="1">
                <a:solidFill>
                  <a:schemeClr val="tx1"/>
                </a:solidFill>
              </a:rPr>
              <a:t>similares</a:t>
            </a:r>
            <a:r>
              <a:rPr lang="en-US" altLang="pt-BR" sz="28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95536" y="404664"/>
            <a:ext cx="5508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Levantamento de Requisitos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8552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7" y="404664"/>
            <a:ext cx="55446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Técnicas de levantamento de requisitos</a:t>
            </a:r>
            <a:endParaRPr lang="pt-BR" sz="3200" b="1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539750" y="1988840"/>
            <a:ext cx="7992690" cy="771525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+mn-lt"/>
                <a:ea typeface="ＭＳ Ｐゴシック" pitchFamily="-101" charset="-128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9pPr>
          </a:lstStyle>
          <a:p>
            <a:pPr marL="742950" indent="-742950">
              <a:buFontTx/>
              <a:buAutoNum type="arabicPeriod"/>
              <a:defRPr/>
            </a:pPr>
            <a:r>
              <a:rPr lang="pt-BR" altLang="pt-B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Square721 BT"/>
              </a:rPr>
              <a:t>Brainstorming</a:t>
            </a:r>
          </a:p>
          <a:p>
            <a:pPr marL="742950" indent="-742950">
              <a:buFontTx/>
              <a:buAutoNum type="arabicPeriod"/>
              <a:defRPr/>
            </a:pPr>
            <a:r>
              <a:rPr lang="pt-BR" altLang="pt-BR" sz="2800" dirty="0">
                <a:solidFill>
                  <a:schemeClr val="bg2">
                    <a:lumMod val="90000"/>
                  </a:schemeClr>
                </a:solidFill>
                <a:latin typeface="Square721 BT"/>
              </a:rPr>
              <a:t>Entrevista</a:t>
            </a:r>
          </a:p>
          <a:p>
            <a:pPr marL="742950" indent="-742950">
              <a:buFontTx/>
              <a:buAutoNum type="arabicPeriod"/>
              <a:defRPr/>
            </a:pPr>
            <a:r>
              <a:rPr lang="pt-BR" altLang="pt-BR" sz="2800" dirty="0">
                <a:solidFill>
                  <a:schemeClr val="accent1"/>
                </a:solidFill>
                <a:latin typeface="Square721 BT"/>
              </a:rPr>
              <a:t>Questionário</a:t>
            </a:r>
            <a:r>
              <a:rPr lang="pt-BR" altLang="pt-BR" sz="2800" dirty="0">
                <a:solidFill>
                  <a:srgbClr val="CECEEF"/>
                </a:solidFill>
                <a:latin typeface="Square721 BT"/>
              </a:rPr>
              <a:t> </a:t>
            </a:r>
          </a:p>
          <a:p>
            <a:pPr marL="742950" indent="-742950">
              <a:buFontTx/>
              <a:buAutoNum type="arabicPeriod"/>
              <a:defRPr/>
            </a:pPr>
            <a:r>
              <a:rPr lang="pt-BR" altLang="pt-BR" sz="2800" dirty="0">
                <a:solidFill>
                  <a:srgbClr val="CECEEF"/>
                </a:solidFill>
                <a:latin typeface="Square721 BT"/>
              </a:rPr>
              <a:t>Observação</a:t>
            </a:r>
          </a:p>
          <a:p>
            <a:pPr algn="just">
              <a:buFont typeface="Wingdings" pitchFamily="-101" charset="2"/>
              <a:buNone/>
              <a:defRPr/>
            </a:pPr>
            <a:endParaRPr lang="en-US" altLang="pt-BR" sz="2800" b="0" i="0" kern="0" dirty="0" smtClean="0">
              <a:latin typeface="Square721 BT"/>
            </a:endParaRPr>
          </a:p>
        </p:txBody>
      </p:sp>
    </p:spTree>
    <p:extLst>
      <p:ext uri="{BB962C8B-B14F-4D97-AF65-F5344CB8AC3E}">
        <p14:creationId xmlns:p14="http://schemas.microsoft.com/office/powerpoint/2010/main" val="229544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2643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Questionário</a:t>
            </a:r>
            <a:endParaRPr lang="pt-BR" sz="3200" b="1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395536" y="1505347"/>
            <a:ext cx="8352928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pt-BR" altLang="pt-BR" sz="2800" i="0" dirty="0">
                <a:latin typeface="Square721 BT"/>
              </a:rPr>
              <a:t>O uso de questionários constitui uma técnica de levantamento de informações que permite obter de várias pessoas afetadas pelo sistema (corrente ou proposto) informações, tais como</a:t>
            </a:r>
            <a:r>
              <a:rPr lang="pt-BR" altLang="pt-BR" sz="2800" i="0" dirty="0" smtClean="0">
                <a:latin typeface="Square721 BT"/>
              </a:rPr>
              <a:t>:</a:t>
            </a:r>
            <a:endParaRPr lang="pt-BR" altLang="pt-BR" sz="2800" i="0" dirty="0">
              <a:latin typeface="Square721 BT"/>
            </a:endParaRPr>
          </a:p>
          <a:p>
            <a:pPr marL="514350" indent="-514350">
              <a:lnSpc>
                <a:spcPct val="80000"/>
              </a:lnSpc>
              <a:buClrTx/>
              <a:buAutoNum type="arabicPeriod"/>
            </a:pPr>
            <a:r>
              <a:rPr lang="pt-BR" altLang="pt-BR" sz="2800" i="0" dirty="0" smtClean="0">
                <a:latin typeface="Square721 BT"/>
              </a:rPr>
              <a:t>Seja </a:t>
            </a:r>
            <a:r>
              <a:rPr lang="pt-BR" altLang="pt-BR" sz="2800" i="0" dirty="0">
                <a:latin typeface="Square721 BT"/>
              </a:rPr>
              <a:t>consistente no estilo. </a:t>
            </a:r>
            <a:endParaRPr lang="pt-BR" altLang="pt-BR" sz="2800" i="0" dirty="0" smtClean="0">
              <a:latin typeface="Square721 BT"/>
            </a:endParaRPr>
          </a:p>
          <a:p>
            <a:pPr marL="514350" indent="-514350">
              <a:lnSpc>
                <a:spcPct val="80000"/>
              </a:lnSpc>
              <a:buClrTx/>
              <a:buAutoNum type="arabicPeriod"/>
            </a:pPr>
            <a:r>
              <a:rPr lang="pt-BR" altLang="pt-BR" sz="2800" i="0" dirty="0" smtClean="0">
                <a:latin typeface="Square721 BT"/>
              </a:rPr>
              <a:t>Coloque </a:t>
            </a:r>
            <a:r>
              <a:rPr lang="pt-BR" altLang="pt-BR" sz="2800" i="0" dirty="0">
                <a:latin typeface="Square721 BT"/>
              </a:rPr>
              <a:t>instruções sempre no mesmo local em relação ao layout do questionário, para facilitar a localização das instruções. </a:t>
            </a:r>
            <a:endParaRPr lang="pt-BR" altLang="pt-BR" sz="2800" i="0" dirty="0" smtClean="0">
              <a:latin typeface="Square721 BT"/>
            </a:endParaRPr>
          </a:p>
          <a:p>
            <a:pPr marL="514350" indent="-514350">
              <a:lnSpc>
                <a:spcPct val="80000"/>
              </a:lnSpc>
              <a:buClrTx/>
              <a:buAutoNum type="arabicPeriod"/>
            </a:pPr>
            <a:r>
              <a:rPr lang="pt-BR" altLang="pt-BR" sz="2800" i="0" dirty="0" smtClean="0">
                <a:latin typeface="Square721 BT"/>
              </a:rPr>
              <a:t>Use </a:t>
            </a:r>
            <a:r>
              <a:rPr lang="pt-BR" altLang="pt-BR" sz="2800" i="0" dirty="0">
                <a:latin typeface="Square721 BT"/>
              </a:rPr>
              <a:t>letras maiúsculas e minúsculas nas perguntas e apenas letras maiúsculas nas respostas</a:t>
            </a:r>
            <a:endParaRPr lang="pt-BR" altLang="pt-BR" sz="2800" i="0" dirty="0" smtClean="0">
              <a:latin typeface="Square721 BT"/>
            </a:endParaRPr>
          </a:p>
        </p:txBody>
      </p:sp>
    </p:spTree>
    <p:extLst>
      <p:ext uri="{BB962C8B-B14F-4D97-AF65-F5344CB8AC3E}">
        <p14:creationId xmlns:p14="http://schemas.microsoft.com/office/powerpoint/2010/main" val="259336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6745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Questionário – ordem das questões</a:t>
            </a:r>
            <a:endParaRPr lang="pt-BR" sz="3200" b="1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395536" y="1433339"/>
            <a:ext cx="8352928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9pPr>
          </a:lstStyle>
          <a:p>
            <a:pPr marL="587375" indent="-587375">
              <a:lnSpc>
                <a:spcPct val="80000"/>
              </a:lnSpc>
              <a:buFontTx/>
              <a:buNone/>
            </a:pPr>
            <a:r>
              <a:rPr lang="pt-BR" altLang="pt-BR" sz="2800" i="0" dirty="0" smtClean="0">
                <a:latin typeface="Square721 BT"/>
              </a:rPr>
              <a:t>- Para </a:t>
            </a:r>
            <a:r>
              <a:rPr lang="pt-BR" altLang="pt-BR" sz="2800" i="0" dirty="0">
                <a:latin typeface="Square721 BT"/>
              </a:rPr>
              <a:t>ordenar as questões, considere os objetivos e, então, determine a função de cada questão para atingir esses objetivos.</a:t>
            </a:r>
          </a:p>
          <a:p>
            <a:pPr marL="587375" indent="-587375">
              <a:lnSpc>
                <a:spcPct val="80000"/>
              </a:lnSpc>
              <a:buFontTx/>
              <a:buNone/>
            </a:pPr>
            <a:r>
              <a:rPr lang="pt-BR" altLang="pt-BR" sz="2800" i="0" dirty="0" smtClean="0">
                <a:latin typeface="Square721 BT"/>
              </a:rPr>
              <a:t>- Use </a:t>
            </a:r>
            <a:r>
              <a:rPr lang="pt-BR" altLang="pt-BR" sz="2800" i="0" dirty="0">
                <a:latin typeface="Square721 BT"/>
              </a:rPr>
              <a:t>um grupo piloto para auxiliar ou observe </a:t>
            </a:r>
            <a:r>
              <a:rPr lang="pt-BR" altLang="pt-BR" sz="2800" i="0" dirty="0" smtClean="0">
                <a:latin typeface="Square721 BT"/>
              </a:rPr>
              <a:t>o questionário </a:t>
            </a:r>
            <a:r>
              <a:rPr lang="pt-BR" altLang="pt-BR" sz="2800" i="0" dirty="0">
                <a:latin typeface="Square721 BT"/>
              </a:rPr>
              <a:t>com olhos de quem irá responder. </a:t>
            </a:r>
          </a:p>
        </p:txBody>
      </p:sp>
    </p:spTree>
    <p:extLst>
      <p:ext uri="{BB962C8B-B14F-4D97-AF65-F5344CB8AC3E}">
        <p14:creationId xmlns:p14="http://schemas.microsoft.com/office/powerpoint/2010/main" val="173750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5158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Etapas de um questionário</a:t>
            </a:r>
            <a:endParaRPr lang="pt-BR" sz="3200" b="1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395536" y="1577355"/>
            <a:ext cx="8352928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pt-BR" sz="2800" i="0" dirty="0" smtClean="0">
                <a:solidFill>
                  <a:srgbClr val="C00000"/>
                </a:solidFill>
                <a:latin typeface="Square721 BT"/>
              </a:rPr>
              <a:t>1. Antes - Preparação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pt-BR" sz="2800" i="0" dirty="0" smtClean="0">
                <a:latin typeface="Square721 BT"/>
              </a:rPr>
              <a:t>	No planejamento de um questionário, devem ser levados em consideração aspectos relacionados com a redação das questões, escalas, formato e ordem das questões.</a:t>
            </a:r>
            <a:endParaRPr lang="pt-BR" sz="2800" i="0" dirty="0">
              <a:latin typeface="Square721 BT"/>
            </a:endParaRPr>
          </a:p>
        </p:txBody>
      </p:sp>
    </p:spTree>
    <p:extLst>
      <p:ext uri="{BB962C8B-B14F-4D97-AF65-F5344CB8AC3E}">
        <p14:creationId xmlns:p14="http://schemas.microsoft.com/office/powerpoint/2010/main" val="22414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5158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Etapas de um questionário</a:t>
            </a:r>
            <a:endParaRPr lang="pt-BR" sz="3200" b="1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395536" y="1577355"/>
            <a:ext cx="8352928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pt-BR" sz="2800" i="0" dirty="0">
                <a:solidFill>
                  <a:srgbClr val="C00000"/>
                </a:solidFill>
                <a:latin typeface="Square721 BT"/>
              </a:rPr>
              <a:t>2. Redação das Questões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pt-BR" sz="2800" i="0" dirty="0" smtClean="0">
              <a:latin typeface="Square721 BT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pt-BR" sz="2800" i="0" dirty="0">
                <a:latin typeface="Square721 BT"/>
              </a:rPr>
              <a:t> </a:t>
            </a:r>
            <a:r>
              <a:rPr lang="pt-BR" sz="2800" i="0" dirty="0" smtClean="0">
                <a:latin typeface="Square721 BT"/>
              </a:rPr>
              <a:t>  Um </a:t>
            </a:r>
            <a:r>
              <a:rPr lang="pt-BR" sz="2800" i="0" dirty="0">
                <a:latin typeface="Square721 BT"/>
              </a:rPr>
              <a:t>questionário deve: </a:t>
            </a:r>
            <a:r>
              <a:rPr lang="pt-BR" sz="2800" i="0" u="sng" dirty="0">
                <a:solidFill>
                  <a:srgbClr val="FF0000"/>
                </a:solidFill>
                <a:latin typeface="Square721 BT"/>
              </a:rPr>
              <a:t>ter questões claras e não </a:t>
            </a:r>
            <a:r>
              <a:rPr lang="pt-BR" sz="2800" i="0" u="sng" dirty="0" err="1">
                <a:solidFill>
                  <a:srgbClr val="FF0000"/>
                </a:solidFill>
                <a:latin typeface="Square721 BT"/>
              </a:rPr>
              <a:t>ambíguas,ter</a:t>
            </a:r>
            <a:r>
              <a:rPr lang="pt-BR" sz="2800" i="0" u="sng" dirty="0">
                <a:solidFill>
                  <a:srgbClr val="FF0000"/>
                </a:solidFill>
                <a:latin typeface="Square721 BT"/>
              </a:rPr>
              <a:t> fluxo bem definido, ter administração planejada em detalhes </a:t>
            </a:r>
            <a:r>
              <a:rPr lang="pt-BR" sz="2800" i="0" dirty="0">
                <a:latin typeface="Square721 BT"/>
              </a:rPr>
              <a:t>e deve-se levantar antecipadamente, quais são as pessoas que irão responder este </a:t>
            </a:r>
            <a:r>
              <a:rPr lang="pt-BR" sz="2800" i="0" dirty="0" smtClean="0">
                <a:latin typeface="Square721 BT"/>
              </a:rPr>
              <a:t>questionário.</a:t>
            </a:r>
            <a:endParaRPr lang="pt-BR" sz="2800" i="0" dirty="0">
              <a:latin typeface="Square721 BT"/>
            </a:endParaRPr>
          </a:p>
        </p:txBody>
      </p:sp>
    </p:spTree>
    <p:extLst>
      <p:ext uri="{BB962C8B-B14F-4D97-AF65-F5344CB8AC3E}">
        <p14:creationId xmlns:p14="http://schemas.microsoft.com/office/powerpoint/2010/main" val="205996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5775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Aplicação de um questionário</a:t>
            </a:r>
            <a:endParaRPr lang="pt-BR" sz="3200" b="1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395536" y="1577355"/>
            <a:ext cx="8352928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9pPr>
          </a:lstStyle>
          <a:p>
            <a:pPr marL="587375" indent="-587375">
              <a:buFontTx/>
              <a:buNone/>
            </a:pPr>
            <a:r>
              <a:rPr lang="pt-BR" altLang="pt-BR" sz="2800" i="0" dirty="0">
                <a:latin typeface="Square721 BT"/>
              </a:rPr>
              <a:t>-  Enviar por e-mail ou entrega de </a:t>
            </a:r>
            <a:r>
              <a:rPr lang="pt-BR" altLang="pt-BR" sz="2800" i="0" dirty="0" smtClean="0">
                <a:latin typeface="Square721 BT"/>
              </a:rPr>
              <a:t>formulários:</a:t>
            </a:r>
            <a:endParaRPr lang="pt-BR" altLang="pt-BR" sz="2800" i="0" dirty="0">
              <a:latin typeface="Square721 BT"/>
            </a:endParaRPr>
          </a:p>
          <a:p>
            <a:pPr marL="587375" indent="-587375">
              <a:buFontTx/>
              <a:buNone/>
            </a:pPr>
            <a:r>
              <a:rPr lang="pt-BR" altLang="pt-BR" sz="2800" i="0" dirty="0">
                <a:solidFill>
                  <a:srgbClr val="C00000"/>
                </a:solidFill>
                <a:latin typeface="Square721 BT"/>
              </a:rPr>
              <a:t>Vantagens:</a:t>
            </a:r>
          </a:p>
          <a:p>
            <a:pPr marL="587375" indent="-587375"/>
            <a:r>
              <a:rPr lang="pt-BR" altLang="pt-BR" sz="2800" i="0" dirty="0" smtClean="0">
                <a:latin typeface="Square721 BT"/>
              </a:rPr>
              <a:t>Alta porcentagem de </a:t>
            </a:r>
            <a:r>
              <a:rPr lang="pt-BR" altLang="pt-BR" sz="2800" i="0" dirty="0">
                <a:latin typeface="Square721 BT"/>
              </a:rPr>
              <a:t>retorno</a:t>
            </a:r>
          </a:p>
          <a:p>
            <a:pPr marL="587375" indent="-587375"/>
            <a:r>
              <a:rPr lang="pt-BR" altLang="pt-BR" sz="2800" i="0" dirty="0">
                <a:latin typeface="Square721 BT"/>
              </a:rPr>
              <a:t>Instruções uniformes</a:t>
            </a:r>
          </a:p>
          <a:p>
            <a:pPr marL="587375" indent="-587375"/>
            <a:r>
              <a:rPr lang="pt-BR" altLang="pt-BR" sz="2800" i="0" dirty="0">
                <a:latin typeface="Square721 BT"/>
              </a:rPr>
              <a:t>Resultado rápido</a:t>
            </a:r>
          </a:p>
          <a:p>
            <a:pPr marL="587375" indent="-587375">
              <a:buFontTx/>
              <a:buNone/>
            </a:pPr>
            <a:r>
              <a:rPr lang="pt-BR" altLang="pt-BR" sz="2800" i="0" dirty="0">
                <a:solidFill>
                  <a:srgbClr val="C00000"/>
                </a:solidFill>
                <a:latin typeface="Square721 BT"/>
              </a:rPr>
              <a:t>Desvantagens:</a:t>
            </a:r>
          </a:p>
          <a:p>
            <a:pPr marL="587375" indent="-587375"/>
            <a:r>
              <a:rPr lang="pt-BR" altLang="pt-BR" sz="2800" i="0" dirty="0">
                <a:latin typeface="Square721 BT"/>
              </a:rPr>
              <a:t>Somente gerar dados estatísticos</a:t>
            </a:r>
          </a:p>
          <a:p>
            <a:pPr marL="587375" indent="-587375"/>
            <a:r>
              <a:rPr lang="pt-BR" altLang="pt-BR" sz="2800" i="0" dirty="0">
                <a:latin typeface="Square721 BT"/>
              </a:rPr>
              <a:t>O usuário pode ter coisas importantes a fazer</a:t>
            </a:r>
            <a:endParaRPr lang="pt-BR" sz="2800" i="0" dirty="0">
              <a:latin typeface="Square721 BT"/>
            </a:endParaRPr>
          </a:p>
        </p:txBody>
      </p:sp>
    </p:spTree>
    <p:extLst>
      <p:ext uri="{BB962C8B-B14F-4D97-AF65-F5344CB8AC3E}">
        <p14:creationId xmlns:p14="http://schemas.microsoft.com/office/powerpoint/2010/main" val="149531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2643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Q</a:t>
            </a:r>
            <a:r>
              <a:rPr lang="pt-BR" sz="3200" b="1" dirty="0" smtClean="0"/>
              <a:t>uestionário</a:t>
            </a:r>
            <a:endParaRPr lang="pt-BR" sz="3200" b="1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395536" y="1577355"/>
            <a:ext cx="8352928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9pPr>
          </a:lstStyle>
          <a:p>
            <a:pPr>
              <a:buNone/>
            </a:pPr>
            <a:r>
              <a:rPr lang="pt-BR" altLang="pt-BR" sz="2800" i="0" dirty="0">
                <a:solidFill>
                  <a:srgbClr val="CF0E30"/>
                </a:solidFill>
                <a:latin typeface="Square721 BT"/>
              </a:rPr>
              <a:t>Linguagem Utilizada</a:t>
            </a:r>
          </a:p>
          <a:p>
            <a:pPr>
              <a:buNone/>
            </a:pPr>
            <a:r>
              <a:rPr lang="pt-BR" altLang="pt-BR" sz="2800" i="0" dirty="0">
                <a:latin typeface="Square721 BT"/>
              </a:rPr>
              <a:t>	Sempre que possível, use o vocabulário das pessoas que irão responder. Pense na simplicidade.</a:t>
            </a:r>
          </a:p>
          <a:p>
            <a:pPr>
              <a:buNone/>
            </a:pPr>
            <a:endParaRPr lang="pt-BR" altLang="pt-BR" sz="2800" i="0" dirty="0">
              <a:latin typeface="Square721 BT"/>
            </a:endParaRPr>
          </a:p>
          <a:p>
            <a:pPr>
              <a:buNone/>
            </a:pPr>
            <a:r>
              <a:rPr lang="pt-BR" altLang="pt-BR" sz="2800" i="0" dirty="0">
                <a:latin typeface="Square721 BT"/>
              </a:rPr>
              <a:t>	Acumular informações estatísticas a respeito das tarefas: </a:t>
            </a:r>
            <a:r>
              <a:rPr lang="pt-BR" altLang="pt-BR" sz="2800" i="0" dirty="0" smtClean="0">
                <a:latin typeface="Square721 BT"/>
              </a:rPr>
              <a:t>frequência </a:t>
            </a:r>
            <a:r>
              <a:rPr lang="pt-BR" altLang="pt-BR" sz="2800" i="0" dirty="0">
                <a:latin typeface="Square721 BT"/>
              </a:rPr>
              <a:t>que ocorrem, estimativas de volumes, tempo de duração </a:t>
            </a:r>
            <a:r>
              <a:rPr lang="pt-BR" altLang="pt-BR" sz="2800" i="0" dirty="0" smtClean="0">
                <a:latin typeface="Square721 BT"/>
              </a:rPr>
              <a:t>para </a:t>
            </a:r>
            <a:r>
              <a:rPr lang="pt-BR" altLang="pt-BR" sz="2800" i="0" dirty="0">
                <a:latin typeface="Square721 BT"/>
              </a:rPr>
              <a:t>cada um que está sendo observado, etc</a:t>
            </a:r>
            <a:r>
              <a:rPr lang="pt-BR" altLang="pt-BR" sz="2800" i="0" dirty="0" smtClean="0">
                <a:latin typeface="Square721 BT"/>
              </a:rPr>
              <a:t>..</a:t>
            </a:r>
            <a:endParaRPr lang="pt-BR" altLang="pt-BR" sz="2800" i="0" dirty="0">
              <a:latin typeface="Square721 BT"/>
            </a:endParaRPr>
          </a:p>
        </p:txBody>
      </p:sp>
    </p:spTree>
    <p:extLst>
      <p:ext uri="{BB962C8B-B14F-4D97-AF65-F5344CB8AC3E}">
        <p14:creationId xmlns:p14="http://schemas.microsoft.com/office/powerpoint/2010/main" val="184533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2643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Q</a:t>
            </a:r>
            <a:r>
              <a:rPr lang="pt-BR" sz="3200" b="1" dirty="0" smtClean="0"/>
              <a:t>uestionário</a:t>
            </a:r>
            <a:endParaRPr lang="pt-BR" sz="3200" b="1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395536" y="1577355"/>
            <a:ext cx="8352928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9pPr>
          </a:lstStyle>
          <a:p>
            <a:pPr>
              <a:buNone/>
            </a:pPr>
            <a:r>
              <a:rPr lang="pt-BR" altLang="pt-BR" sz="2800" i="0" dirty="0">
                <a:solidFill>
                  <a:srgbClr val="CF0E30"/>
                </a:solidFill>
                <a:latin typeface="Square721 BT"/>
              </a:rPr>
              <a:t>Linguagem Utilizada</a:t>
            </a:r>
          </a:p>
          <a:p>
            <a:pPr>
              <a:buNone/>
            </a:pPr>
            <a:r>
              <a:rPr lang="pt-BR" altLang="pt-BR" sz="2800" i="0" dirty="0" smtClean="0">
                <a:latin typeface="Square721 BT"/>
              </a:rPr>
              <a:t>- </a:t>
            </a:r>
            <a:r>
              <a:rPr lang="pt-BR" altLang="pt-BR" sz="2800" i="0" dirty="0">
                <a:latin typeface="Square721 BT"/>
              </a:rPr>
              <a:t>Ser objetivo e não comentar as formas de trabalho de maneira não construtiva, na interação com o usuário.</a:t>
            </a:r>
          </a:p>
          <a:p>
            <a:pPr>
              <a:buNone/>
            </a:pPr>
            <a:r>
              <a:rPr lang="pt-BR" altLang="pt-BR" sz="2800" i="0" dirty="0">
                <a:latin typeface="Square721 BT"/>
              </a:rPr>
              <a:t>- Observar as exceções que podem ocorrer e não são citadas por não serem operações normais de </a:t>
            </a:r>
            <a:r>
              <a:rPr lang="pt-BR" altLang="pt-BR" sz="2800" i="0" dirty="0" smtClean="0">
                <a:latin typeface="Square721 BT"/>
              </a:rPr>
              <a:t>negócio</a:t>
            </a:r>
            <a:r>
              <a:rPr lang="pt-BR" altLang="pt-BR" sz="2800" i="0" dirty="0">
                <a:latin typeface="Square721 BT"/>
              </a:rPr>
              <a:t>.</a:t>
            </a:r>
          </a:p>
          <a:p>
            <a:pPr>
              <a:buNone/>
            </a:pPr>
            <a:r>
              <a:rPr lang="pt-BR" altLang="pt-BR" sz="2800" i="0" dirty="0">
                <a:latin typeface="Square721 BT"/>
              </a:rPr>
              <a:t>- Quando completar </a:t>
            </a:r>
            <a:r>
              <a:rPr lang="pt-BR" altLang="pt-BR" sz="2800" i="0" dirty="0" smtClean="0">
                <a:latin typeface="Square721 BT"/>
              </a:rPr>
              <a:t>as considerações, </a:t>
            </a:r>
            <a:r>
              <a:rPr lang="pt-BR" altLang="pt-BR" sz="2800" i="0" dirty="0">
                <a:latin typeface="Square721 BT"/>
              </a:rPr>
              <a:t>agradeça às pessoas pelo apoio.</a:t>
            </a:r>
          </a:p>
        </p:txBody>
      </p:sp>
    </p:spTree>
    <p:extLst>
      <p:ext uri="{BB962C8B-B14F-4D97-AF65-F5344CB8AC3E}">
        <p14:creationId xmlns:p14="http://schemas.microsoft.com/office/powerpoint/2010/main" val="278128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7" y="404664"/>
            <a:ext cx="55446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Técnicas de levantamento de requisitos</a:t>
            </a:r>
            <a:endParaRPr lang="pt-BR" sz="3200" b="1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539750" y="1988840"/>
            <a:ext cx="7992690" cy="771525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+mn-lt"/>
                <a:ea typeface="ＭＳ Ｐゴシック" pitchFamily="-101" charset="-128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9pPr>
          </a:lstStyle>
          <a:p>
            <a:pPr marL="742950" indent="-742950">
              <a:buFontTx/>
              <a:buAutoNum type="arabicPeriod"/>
              <a:defRPr/>
            </a:pPr>
            <a:r>
              <a:rPr lang="pt-BR" altLang="pt-B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Square721 BT"/>
              </a:rPr>
              <a:t>Brainstorming</a:t>
            </a:r>
          </a:p>
          <a:p>
            <a:pPr marL="742950" indent="-742950">
              <a:buFontTx/>
              <a:buAutoNum type="arabicPeriod"/>
              <a:defRPr/>
            </a:pPr>
            <a:r>
              <a:rPr lang="pt-BR" altLang="pt-BR" sz="2800" dirty="0">
                <a:solidFill>
                  <a:schemeClr val="bg2">
                    <a:lumMod val="90000"/>
                  </a:schemeClr>
                </a:solidFill>
                <a:latin typeface="Square721 BT"/>
              </a:rPr>
              <a:t>Entrevista</a:t>
            </a:r>
          </a:p>
          <a:p>
            <a:pPr marL="742950" indent="-742950">
              <a:buFontTx/>
              <a:buAutoNum type="arabicPeriod"/>
              <a:defRPr/>
            </a:pPr>
            <a:r>
              <a:rPr lang="pt-BR" altLang="pt-BR" sz="2800" dirty="0">
                <a:solidFill>
                  <a:schemeClr val="bg2">
                    <a:lumMod val="90000"/>
                  </a:schemeClr>
                </a:solidFill>
                <a:latin typeface="Square721 BT"/>
              </a:rPr>
              <a:t>Questionário</a:t>
            </a:r>
            <a:r>
              <a:rPr lang="pt-BR" altLang="pt-BR" sz="2800" dirty="0">
                <a:solidFill>
                  <a:srgbClr val="CECEEF"/>
                </a:solidFill>
                <a:latin typeface="Square721 BT"/>
              </a:rPr>
              <a:t> </a:t>
            </a:r>
          </a:p>
          <a:p>
            <a:pPr marL="742950" indent="-742950">
              <a:buFontTx/>
              <a:buAutoNum type="arabicPeriod"/>
              <a:defRPr/>
            </a:pPr>
            <a:r>
              <a:rPr lang="pt-BR" altLang="pt-BR" sz="2800" dirty="0">
                <a:solidFill>
                  <a:schemeClr val="accent1"/>
                </a:solidFill>
                <a:latin typeface="Square721 BT"/>
              </a:rPr>
              <a:t>Observação</a:t>
            </a:r>
          </a:p>
          <a:p>
            <a:pPr algn="just">
              <a:buFont typeface="Wingdings" pitchFamily="-101" charset="2"/>
              <a:buNone/>
              <a:defRPr/>
            </a:pPr>
            <a:endParaRPr lang="en-US" altLang="pt-BR" sz="2800" b="0" i="0" kern="0" dirty="0" smtClean="0">
              <a:latin typeface="Square721 BT"/>
            </a:endParaRPr>
          </a:p>
        </p:txBody>
      </p:sp>
    </p:spTree>
    <p:extLst>
      <p:ext uri="{BB962C8B-B14F-4D97-AF65-F5344CB8AC3E}">
        <p14:creationId xmlns:p14="http://schemas.microsoft.com/office/powerpoint/2010/main" val="317164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95536" y="404664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Observação</a:t>
            </a:r>
            <a:endParaRPr lang="pt-BR" sz="3200" b="1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251520" y="1505347"/>
            <a:ext cx="8568952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9pPr>
          </a:lstStyle>
          <a:p>
            <a:pPr>
              <a:buNone/>
            </a:pPr>
            <a:r>
              <a:rPr lang="pt-BR" altLang="pt-BR" sz="2800" i="0" dirty="0">
                <a:latin typeface="Square721 BT"/>
              </a:rPr>
              <a:t> </a:t>
            </a:r>
            <a:r>
              <a:rPr lang="pt-BR" altLang="pt-BR" sz="2800" i="0" dirty="0" smtClean="0">
                <a:latin typeface="Square721 BT"/>
              </a:rPr>
              <a:t>Técnica </a:t>
            </a:r>
            <a:r>
              <a:rPr lang="pt-BR" altLang="pt-BR" sz="2800" i="0" dirty="0">
                <a:latin typeface="Square721 BT"/>
              </a:rPr>
              <a:t>de observação usada para compreender os requisitos sociais (forma que as pessoas trabalham e interagem entre si</a:t>
            </a:r>
            <a:r>
              <a:rPr lang="en-US" altLang="pt-BR" sz="2800" i="0" dirty="0">
                <a:latin typeface="Square721 BT"/>
              </a:rPr>
              <a:t>, </a:t>
            </a:r>
            <a:r>
              <a:rPr lang="en-US" altLang="pt-BR" sz="2800" i="0" dirty="0" err="1" smtClean="0">
                <a:latin typeface="Square721 BT"/>
              </a:rPr>
              <a:t>políticas</a:t>
            </a:r>
            <a:r>
              <a:rPr lang="pt-BR" altLang="pt-BR" sz="2800" i="0" dirty="0" smtClean="0">
                <a:latin typeface="Square721 BT"/>
              </a:rPr>
              <a:t> organizacionais</a:t>
            </a:r>
            <a:r>
              <a:rPr lang="en-US" altLang="pt-BR" sz="2800" i="0" dirty="0" smtClean="0">
                <a:latin typeface="Square721 BT"/>
              </a:rPr>
              <a:t> e </a:t>
            </a:r>
            <a:r>
              <a:rPr lang="pt-BR" altLang="pt-BR" sz="2800" i="0" dirty="0" smtClean="0">
                <a:latin typeface="Square721 BT"/>
              </a:rPr>
              <a:t>procedimentais </a:t>
            </a:r>
            <a:r>
              <a:rPr lang="pt-BR" altLang="pt-BR" sz="2800" i="0" dirty="0">
                <a:latin typeface="Square721 BT"/>
              </a:rPr>
              <a:t>da organização).</a:t>
            </a:r>
          </a:p>
          <a:p>
            <a:pPr marL="0" indent="0" algn="just">
              <a:buFont typeface="Wingdings" pitchFamily="-101" charset="2"/>
              <a:buNone/>
              <a:defRPr/>
            </a:pPr>
            <a:endParaRPr lang="pt-BR" altLang="pt-BR" sz="2800" i="0" dirty="0" smtClean="0">
              <a:latin typeface="Square721 BT"/>
            </a:endParaRPr>
          </a:p>
        </p:txBody>
      </p:sp>
      <p:pic>
        <p:nvPicPr>
          <p:cNvPr id="6" name="Imagem 4" descr="obs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61048"/>
            <a:ext cx="252253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5" descr="ob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439" y="3861048"/>
            <a:ext cx="4283075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790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88641"/>
            <a:ext cx="1892374" cy="63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23850" y="1591920"/>
            <a:ext cx="8207375" cy="306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marL="457200" indent="-457200"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1pPr>
            <a:lvl2pPr marL="742950" indent="-285750"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9pPr>
          </a:lstStyle>
          <a:p>
            <a:r>
              <a:rPr lang="en-US" altLang="pt-BR" sz="2800" dirty="0">
                <a:solidFill>
                  <a:schemeClr val="tx1"/>
                </a:solidFill>
              </a:rPr>
              <a:t>A </a:t>
            </a:r>
            <a:r>
              <a:rPr lang="en-US" altLang="pt-BR" sz="2800" dirty="0" err="1">
                <a:solidFill>
                  <a:schemeClr val="tx1"/>
                </a:solidFill>
              </a:rPr>
              <a:t>interação</a:t>
            </a:r>
            <a:r>
              <a:rPr lang="en-US" altLang="pt-BR" sz="2800" dirty="0">
                <a:solidFill>
                  <a:schemeClr val="tx1"/>
                </a:solidFill>
              </a:rPr>
              <a:t> com </a:t>
            </a:r>
            <a:r>
              <a:rPr lang="en-US" altLang="pt-BR" sz="2800" dirty="0" err="1">
                <a:solidFill>
                  <a:schemeClr val="tx1"/>
                </a:solidFill>
              </a:rPr>
              <a:t>os</a:t>
            </a:r>
            <a:r>
              <a:rPr lang="en-US" altLang="pt-BR" sz="2800" dirty="0">
                <a:solidFill>
                  <a:schemeClr val="tx1"/>
                </a:solidFill>
              </a:rPr>
              <a:t> stakeholders(</a:t>
            </a:r>
            <a:r>
              <a:rPr lang="en-US" altLang="pt-BR" sz="2800" dirty="0" err="1">
                <a:solidFill>
                  <a:schemeClr val="tx1"/>
                </a:solidFill>
              </a:rPr>
              <a:t>usuários</a:t>
            </a:r>
            <a:r>
              <a:rPr lang="en-US" altLang="pt-BR" sz="2800" dirty="0">
                <a:solidFill>
                  <a:schemeClr val="tx1"/>
                </a:solidFill>
              </a:rPr>
              <a:t>) </a:t>
            </a:r>
            <a:r>
              <a:rPr lang="en-US" altLang="pt-BR" sz="2800" dirty="0" err="1">
                <a:solidFill>
                  <a:schemeClr val="tx1"/>
                </a:solidFill>
              </a:rPr>
              <a:t>ocorre</a:t>
            </a:r>
            <a:r>
              <a:rPr lang="en-US" altLang="pt-BR" sz="2800" dirty="0">
                <a:solidFill>
                  <a:schemeClr val="tx1"/>
                </a:solidFill>
              </a:rPr>
              <a:t> </a:t>
            </a:r>
            <a:r>
              <a:rPr lang="en-US" altLang="pt-BR" sz="2800" dirty="0" err="1">
                <a:solidFill>
                  <a:schemeClr val="tx1"/>
                </a:solidFill>
              </a:rPr>
              <a:t>por</a:t>
            </a:r>
            <a:r>
              <a:rPr lang="en-US" altLang="pt-BR" sz="2800" dirty="0">
                <a:solidFill>
                  <a:schemeClr val="tx1"/>
                </a:solidFill>
              </a:rPr>
              <a:t> </a:t>
            </a:r>
            <a:r>
              <a:rPr lang="en-US" altLang="pt-BR" sz="2800" dirty="0" err="1">
                <a:solidFill>
                  <a:schemeClr val="tx1"/>
                </a:solidFill>
              </a:rPr>
              <a:t>meio</a:t>
            </a:r>
            <a:r>
              <a:rPr lang="en-US" altLang="pt-BR" sz="2800" dirty="0">
                <a:solidFill>
                  <a:schemeClr val="tx1"/>
                </a:solidFill>
              </a:rPr>
              <a:t> de </a:t>
            </a:r>
            <a:r>
              <a:rPr lang="en-US" altLang="pt-BR" sz="2800" dirty="0" err="1" smtClean="0">
                <a:solidFill>
                  <a:schemeClr val="tx1"/>
                </a:solidFill>
              </a:rPr>
              <a:t>entrevistas</a:t>
            </a:r>
            <a:r>
              <a:rPr lang="en-US" altLang="pt-BR" sz="2800" dirty="0">
                <a:solidFill>
                  <a:schemeClr val="tx1"/>
                </a:solidFill>
              </a:rPr>
              <a:t>,</a:t>
            </a:r>
            <a:r>
              <a:rPr lang="en-US" altLang="pt-BR" sz="2800" dirty="0" smtClean="0">
                <a:solidFill>
                  <a:schemeClr val="tx1"/>
                </a:solidFill>
              </a:rPr>
              <a:t> </a:t>
            </a:r>
            <a:r>
              <a:rPr lang="en-US" altLang="pt-BR" sz="2800" dirty="0" err="1">
                <a:solidFill>
                  <a:schemeClr val="tx1"/>
                </a:solidFill>
              </a:rPr>
              <a:t>observações</a:t>
            </a:r>
            <a:r>
              <a:rPr lang="en-US" altLang="pt-BR" sz="2800" dirty="0">
                <a:solidFill>
                  <a:schemeClr val="tx1"/>
                </a:solidFill>
              </a:rPr>
              <a:t>, brainstorm, </a:t>
            </a:r>
            <a:r>
              <a:rPr lang="en-US" altLang="pt-BR" sz="2800" dirty="0" err="1" smtClean="0">
                <a:solidFill>
                  <a:schemeClr val="tx1"/>
                </a:solidFill>
              </a:rPr>
              <a:t>questionários</a:t>
            </a:r>
            <a:r>
              <a:rPr lang="en-US" altLang="pt-BR" sz="2800" dirty="0" smtClean="0">
                <a:solidFill>
                  <a:schemeClr val="tx1"/>
                </a:solidFill>
              </a:rPr>
              <a:t>, </a:t>
            </a:r>
            <a:r>
              <a:rPr lang="en-US" altLang="pt-BR" sz="2800" dirty="0" err="1">
                <a:solidFill>
                  <a:schemeClr val="tx1"/>
                </a:solidFill>
              </a:rPr>
              <a:t>podendo</a:t>
            </a:r>
            <a:r>
              <a:rPr lang="en-US" altLang="pt-BR" sz="2800" dirty="0">
                <a:solidFill>
                  <a:schemeClr val="tx1"/>
                </a:solidFill>
              </a:rPr>
              <a:t> </a:t>
            </a:r>
            <a:r>
              <a:rPr lang="en-US" altLang="pt-BR" sz="2800" dirty="0" err="1">
                <a:solidFill>
                  <a:schemeClr val="tx1"/>
                </a:solidFill>
              </a:rPr>
              <a:t>ser</a:t>
            </a:r>
            <a:r>
              <a:rPr lang="en-US" altLang="pt-BR" sz="2800" dirty="0">
                <a:solidFill>
                  <a:schemeClr val="tx1"/>
                </a:solidFill>
              </a:rPr>
              <a:t> </a:t>
            </a:r>
            <a:r>
              <a:rPr lang="en-US" altLang="pt-BR" sz="2800" dirty="0" err="1">
                <a:solidFill>
                  <a:schemeClr val="tx1"/>
                </a:solidFill>
              </a:rPr>
              <a:t>usados</a:t>
            </a:r>
            <a:r>
              <a:rPr lang="en-US" altLang="pt-BR" sz="2800" dirty="0">
                <a:solidFill>
                  <a:schemeClr val="tx1"/>
                </a:solidFill>
              </a:rPr>
              <a:t> </a:t>
            </a:r>
            <a:r>
              <a:rPr lang="en-US" altLang="pt-BR" sz="2800" dirty="0" err="1">
                <a:solidFill>
                  <a:schemeClr val="tx1"/>
                </a:solidFill>
              </a:rPr>
              <a:t>cenários</a:t>
            </a:r>
            <a:r>
              <a:rPr lang="en-US" altLang="pt-BR" sz="2800" dirty="0">
                <a:solidFill>
                  <a:schemeClr val="tx1"/>
                </a:solidFill>
              </a:rPr>
              <a:t> e </a:t>
            </a:r>
            <a:r>
              <a:rPr lang="en-US" altLang="pt-BR" sz="2800" dirty="0" err="1">
                <a:solidFill>
                  <a:schemeClr val="tx1"/>
                </a:solidFill>
              </a:rPr>
              <a:t>protótipos</a:t>
            </a:r>
            <a:r>
              <a:rPr lang="en-US" altLang="pt-BR" sz="2800" dirty="0">
                <a:solidFill>
                  <a:schemeClr val="tx1"/>
                </a:solidFill>
              </a:rPr>
              <a:t> para </a:t>
            </a:r>
            <a:r>
              <a:rPr lang="en-US" altLang="pt-BR" sz="2800" dirty="0" err="1">
                <a:solidFill>
                  <a:schemeClr val="tx1"/>
                </a:solidFill>
              </a:rPr>
              <a:t>auxiliar</a:t>
            </a:r>
            <a:r>
              <a:rPr lang="en-US" altLang="pt-BR" sz="2800" dirty="0">
                <a:solidFill>
                  <a:schemeClr val="tx1"/>
                </a:solidFill>
              </a:rPr>
              <a:t> a </a:t>
            </a:r>
            <a:r>
              <a:rPr lang="en-US" altLang="pt-BR" sz="2800" dirty="0" err="1">
                <a:solidFill>
                  <a:schemeClr val="tx1"/>
                </a:solidFill>
              </a:rPr>
              <a:t>obtenção</a:t>
            </a:r>
            <a:r>
              <a:rPr lang="en-US" altLang="pt-BR" sz="2800" dirty="0">
                <a:solidFill>
                  <a:schemeClr val="tx1"/>
                </a:solidFill>
              </a:rPr>
              <a:t> de </a:t>
            </a:r>
            <a:r>
              <a:rPr lang="en-US" altLang="pt-BR" sz="2800" dirty="0" err="1">
                <a:solidFill>
                  <a:schemeClr val="tx1"/>
                </a:solidFill>
              </a:rPr>
              <a:t>requisitos</a:t>
            </a:r>
            <a:r>
              <a:rPr lang="en-US" altLang="pt-BR" sz="2800" dirty="0">
                <a:solidFill>
                  <a:schemeClr val="tx1"/>
                </a:solidFill>
              </a:rPr>
              <a:t> </a:t>
            </a:r>
            <a:r>
              <a:rPr lang="en-US" altLang="pt-BR" sz="2800" dirty="0" err="1">
                <a:solidFill>
                  <a:schemeClr val="tx1"/>
                </a:solidFill>
              </a:rPr>
              <a:t>baseado</a:t>
            </a:r>
            <a:r>
              <a:rPr lang="en-US" altLang="pt-BR" sz="2800" dirty="0">
                <a:solidFill>
                  <a:schemeClr val="tx1"/>
                </a:solidFill>
              </a:rPr>
              <a:t> no </a:t>
            </a:r>
            <a:r>
              <a:rPr lang="en-US" altLang="pt-BR" sz="2800" dirty="0" err="1">
                <a:solidFill>
                  <a:schemeClr val="tx1"/>
                </a:solidFill>
              </a:rPr>
              <a:t>processo</a:t>
            </a:r>
            <a:r>
              <a:rPr lang="en-US" altLang="pt-BR" sz="2800" dirty="0">
                <a:solidFill>
                  <a:schemeClr val="tx1"/>
                </a:solidFill>
              </a:rPr>
              <a:t> de </a:t>
            </a:r>
            <a:r>
              <a:rPr lang="en-US" altLang="pt-BR" sz="2800" dirty="0" err="1">
                <a:solidFill>
                  <a:schemeClr val="tx1"/>
                </a:solidFill>
              </a:rPr>
              <a:t>negócio</a:t>
            </a:r>
            <a:r>
              <a:rPr lang="en-US" altLang="pt-BR" sz="2800" dirty="0">
                <a:solidFill>
                  <a:schemeClr val="tx1"/>
                </a:solidFill>
              </a:rPr>
              <a:t> e </a:t>
            </a:r>
            <a:r>
              <a:rPr lang="en-US" altLang="pt-BR" sz="2800" dirty="0" err="1">
                <a:solidFill>
                  <a:schemeClr val="tx1"/>
                </a:solidFill>
              </a:rPr>
              <a:t>regras</a:t>
            </a:r>
            <a:r>
              <a:rPr lang="en-US" altLang="pt-BR" sz="2800" dirty="0">
                <a:solidFill>
                  <a:schemeClr val="tx1"/>
                </a:solidFill>
              </a:rPr>
              <a:t> </a:t>
            </a:r>
            <a:r>
              <a:rPr lang="en-US" altLang="pt-BR" sz="2800" dirty="0" err="1">
                <a:solidFill>
                  <a:schemeClr val="tx1"/>
                </a:solidFill>
              </a:rPr>
              <a:t>estabelecidas</a:t>
            </a:r>
            <a:r>
              <a:rPr lang="en-US" altLang="pt-BR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95536" y="404664"/>
            <a:ext cx="5508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Levantamento de Requisitos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276356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95536" y="404664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Observação</a:t>
            </a:r>
            <a:endParaRPr lang="pt-BR" sz="3200" b="1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251520" y="1505347"/>
            <a:ext cx="8733134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9pPr>
          </a:lstStyle>
          <a:p>
            <a:pPr>
              <a:buNone/>
            </a:pPr>
            <a:r>
              <a:rPr lang="pt-BR" altLang="pt-BR" sz="2800" i="0" dirty="0">
                <a:latin typeface="Square721 BT"/>
              </a:rPr>
              <a:t>Pode ser usada para diversas finalidades como</a:t>
            </a:r>
            <a:r>
              <a:rPr lang="pt-BR" altLang="pt-BR" sz="2800" i="0" dirty="0" smtClean="0">
                <a:latin typeface="Square721 BT"/>
              </a:rPr>
              <a:t>:</a:t>
            </a:r>
            <a:endParaRPr lang="pt-BR" altLang="pt-BR" sz="2800" i="0" dirty="0">
              <a:latin typeface="Square721 BT"/>
            </a:endParaRPr>
          </a:p>
          <a:p>
            <a:pPr>
              <a:buClrTx/>
              <a:buFontTx/>
              <a:buAutoNum type="arabicPeriod"/>
            </a:pPr>
            <a:r>
              <a:rPr lang="pt-BR" altLang="pt-BR" sz="2800" i="0" dirty="0" smtClean="0">
                <a:latin typeface="Square721 BT"/>
              </a:rPr>
              <a:t> Processo </a:t>
            </a:r>
            <a:r>
              <a:rPr lang="pt-BR" altLang="pt-BR" sz="2800" i="0" dirty="0">
                <a:latin typeface="Square721 BT"/>
              </a:rPr>
              <a:t>e confirmação dos resultados de uma </a:t>
            </a:r>
            <a:r>
              <a:rPr lang="pt-BR" altLang="pt-BR" sz="2800" i="0" dirty="0" smtClean="0">
                <a:latin typeface="Square721 BT"/>
              </a:rPr>
              <a:t>entrevista</a:t>
            </a:r>
            <a:endParaRPr lang="pt-BR" altLang="pt-BR" sz="2800" i="0" dirty="0">
              <a:latin typeface="Square721 BT"/>
            </a:endParaRPr>
          </a:p>
          <a:p>
            <a:pPr>
              <a:buClrTx/>
              <a:buFontTx/>
              <a:buAutoNum type="arabicPeriod"/>
            </a:pPr>
            <a:r>
              <a:rPr lang="pt-BR" altLang="pt-BR" sz="2800" i="0" dirty="0" smtClean="0">
                <a:latin typeface="Square721 BT"/>
              </a:rPr>
              <a:t> Identificação </a:t>
            </a:r>
            <a:r>
              <a:rPr lang="pt-BR" altLang="pt-BR" sz="2800" i="0" dirty="0">
                <a:latin typeface="Square721 BT"/>
              </a:rPr>
              <a:t>de documentos que devem ser coletados para análise </a:t>
            </a:r>
            <a:r>
              <a:rPr lang="pt-BR" altLang="pt-BR" sz="2800" i="0" dirty="0" smtClean="0">
                <a:latin typeface="Square721 BT"/>
              </a:rPr>
              <a:t>posterior</a:t>
            </a:r>
            <a:endParaRPr lang="pt-BR" altLang="pt-BR" sz="2800" i="0" dirty="0">
              <a:latin typeface="Square721 BT"/>
            </a:endParaRPr>
          </a:p>
          <a:p>
            <a:pPr>
              <a:buClrTx/>
              <a:buFontTx/>
              <a:buAutoNum type="arabicPeriod"/>
            </a:pPr>
            <a:r>
              <a:rPr lang="pt-BR" altLang="pt-BR" sz="2800" i="0" dirty="0">
                <a:latin typeface="Square721 BT"/>
              </a:rPr>
              <a:t> </a:t>
            </a:r>
            <a:r>
              <a:rPr lang="pt-BR" altLang="pt-BR" sz="2800" i="0" dirty="0" smtClean="0">
                <a:latin typeface="Square721 BT"/>
              </a:rPr>
              <a:t>Esclarecimento </a:t>
            </a:r>
            <a:r>
              <a:rPr lang="pt-BR" altLang="pt-BR" sz="2800" i="0" dirty="0">
                <a:latin typeface="Square721 BT"/>
              </a:rPr>
              <a:t>do que está sendo feito no ambiente atual e de que forma as tarefas são similares</a:t>
            </a:r>
            <a:r>
              <a:rPr lang="pt-BR" altLang="pt-BR" sz="2800" i="0" dirty="0" smtClean="0">
                <a:latin typeface="Square721 BT"/>
              </a:rPr>
              <a:t>.</a:t>
            </a:r>
            <a:endParaRPr lang="pt-BR" altLang="pt-BR" sz="2800" i="0" dirty="0">
              <a:latin typeface="Square721 BT"/>
            </a:endParaRPr>
          </a:p>
          <a:p>
            <a:pPr>
              <a:buClrTx/>
              <a:buFontTx/>
              <a:buAutoNum type="arabicPeriod"/>
            </a:pPr>
            <a:r>
              <a:rPr lang="pt-BR" altLang="pt-BR" sz="2800" i="0" dirty="0">
                <a:latin typeface="Square721 BT"/>
              </a:rPr>
              <a:t> </a:t>
            </a:r>
            <a:r>
              <a:rPr lang="pt-BR" altLang="pt-BR" sz="2800" i="0" dirty="0" smtClean="0">
                <a:latin typeface="Square721 BT"/>
              </a:rPr>
              <a:t>O </a:t>
            </a:r>
            <a:r>
              <a:rPr lang="pt-BR" altLang="pt-BR" sz="2800" i="0" dirty="0">
                <a:latin typeface="Square721 BT"/>
              </a:rPr>
              <a:t>analista observa sem intervir diretamente no processo, mas ele interage com a pessoa que está observada. </a:t>
            </a:r>
          </a:p>
        </p:txBody>
      </p:sp>
    </p:spTree>
    <p:extLst>
      <p:ext uri="{BB962C8B-B14F-4D97-AF65-F5344CB8AC3E}">
        <p14:creationId xmlns:p14="http://schemas.microsoft.com/office/powerpoint/2010/main" val="181566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5"/>
          <p:cNvSpPr txBox="1">
            <a:spLocks/>
          </p:cNvSpPr>
          <p:nvPr/>
        </p:nvSpPr>
        <p:spPr>
          <a:xfrm>
            <a:off x="827584" y="1763713"/>
            <a:ext cx="7525668" cy="21693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3200" dirty="0" smtClean="0"/>
          </a:p>
          <a:p>
            <a:pPr marL="457200" indent="-457200" algn="l">
              <a:buFont typeface="Wingdings" panose="05000000000000000000" pitchFamily="2" charset="2"/>
              <a:buChar char="§"/>
              <a:defRPr/>
            </a:pPr>
            <a:r>
              <a:rPr lang="en-US" sz="3200" b="1" u="sng" dirty="0" smtClean="0">
                <a:solidFill>
                  <a:srgbClr val="0070C0"/>
                </a:solidFill>
              </a:rPr>
              <a:t>Antes da </a:t>
            </a:r>
            <a:r>
              <a:rPr lang="en-US" sz="3200" b="1" u="sng" dirty="0" err="1" smtClean="0">
                <a:solidFill>
                  <a:srgbClr val="0070C0"/>
                </a:solidFill>
              </a:rPr>
              <a:t>Observação</a:t>
            </a:r>
            <a:endParaRPr lang="en-US" sz="3200" b="1" u="sng" dirty="0">
              <a:solidFill>
                <a:srgbClr val="0070C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§"/>
              <a:defRPr/>
            </a:pPr>
            <a:r>
              <a:rPr lang="en-US" sz="3200" b="1" u="sng" dirty="0" smtClean="0">
                <a:solidFill>
                  <a:srgbClr val="0070C0"/>
                </a:solidFill>
              </a:rPr>
              <a:t>Durante a </a:t>
            </a:r>
            <a:r>
              <a:rPr lang="en-US" sz="3200" b="1" u="sng" dirty="0" err="1" smtClean="0">
                <a:solidFill>
                  <a:srgbClr val="0070C0"/>
                </a:solidFill>
              </a:rPr>
              <a:t>Observação</a:t>
            </a:r>
            <a:endParaRPr lang="en-US" sz="3200" b="1" u="sng" dirty="0">
              <a:solidFill>
                <a:srgbClr val="0070C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§"/>
              <a:defRPr/>
            </a:pPr>
            <a:r>
              <a:rPr lang="en-US" sz="3200" b="1" u="sng" dirty="0" err="1" smtClean="0">
                <a:solidFill>
                  <a:srgbClr val="0070C0"/>
                </a:solidFill>
              </a:rPr>
              <a:t>Após</a:t>
            </a:r>
            <a:r>
              <a:rPr lang="en-US" sz="3200" b="1" u="sng" dirty="0" smtClean="0">
                <a:solidFill>
                  <a:srgbClr val="0070C0"/>
                </a:solidFill>
              </a:rPr>
              <a:t> a </a:t>
            </a:r>
            <a:r>
              <a:rPr lang="en-US" sz="3200" b="1" u="sng" dirty="0" err="1" smtClean="0">
                <a:solidFill>
                  <a:srgbClr val="0070C0"/>
                </a:solidFill>
              </a:rPr>
              <a:t>Observação</a:t>
            </a:r>
            <a:endParaRPr lang="en-US" sz="3200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48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95536" y="404664"/>
            <a:ext cx="4126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Antes da Observação</a:t>
            </a:r>
            <a:endParaRPr lang="pt-BR" sz="3200" b="1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539750" y="1505347"/>
            <a:ext cx="835273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9pPr>
          </a:lstStyle>
          <a:p>
            <a:pPr>
              <a:lnSpc>
                <a:spcPct val="80000"/>
              </a:lnSpc>
              <a:buClrTx/>
              <a:buFontTx/>
              <a:buAutoNum type="arabicPeriod"/>
            </a:pPr>
            <a:r>
              <a:rPr lang="pt-BR" altLang="pt-BR" sz="2800" i="0" dirty="0" smtClean="0">
                <a:latin typeface="Square721 BT"/>
              </a:rPr>
              <a:t> Identificar </a:t>
            </a:r>
            <a:r>
              <a:rPr lang="pt-BR" altLang="pt-BR" sz="2800" i="0" dirty="0">
                <a:latin typeface="Square721 BT"/>
              </a:rPr>
              <a:t>as áreas de usuário a serem </a:t>
            </a:r>
            <a:r>
              <a:rPr lang="pt-BR" altLang="pt-BR" sz="2800" i="0" dirty="0" smtClean="0">
                <a:latin typeface="Square721 BT"/>
              </a:rPr>
              <a:t>observadas</a:t>
            </a:r>
          </a:p>
          <a:p>
            <a:pPr>
              <a:lnSpc>
                <a:spcPct val="80000"/>
              </a:lnSpc>
              <a:buClrTx/>
              <a:buFontTx/>
              <a:buAutoNum type="arabicPeriod"/>
            </a:pPr>
            <a:endParaRPr lang="pt-BR" altLang="pt-BR" sz="2800" i="0" dirty="0">
              <a:latin typeface="Square721 BT"/>
            </a:endParaRPr>
          </a:p>
          <a:p>
            <a:pPr>
              <a:lnSpc>
                <a:spcPct val="80000"/>
              </a:lnSpc>
              <a:buClrTx/>
              <a:buFontTx/>
              <a:buAutoNum type="arabicPeriod"/>
            </a:pPr>
            <a:r>
              <a:rPr lang="pt-BR" altLang="pt-BR" sz="2800" i="0" dirty="0" smtClean="0">
                <a:latin typeface="Square721 BT"/>
              </a:rPr>
              <a:t> Obter </a:t>
            </a:r>
            <a:r>
              <a:rPr lang="pt-BR" altLang="pt-BR" sz="2800" i="0" dirty="0">
                <a:latin typeface="Square721 BT"/>
              </a:rPr>
              <a:t>aprovação das gerências  </a:t>
            </a:r>
            <a:r>
              <a:rPr lang="pt-BR" altLang="pt-BR" sz="2800" i="0" dirty="0" smtClean="0">
                <a:latin typeface="Square721 BT"/>
              </a:rPr>
              <a:t>apropriadas</a:t>
            </a:r>
          </a:p>
          <a:p>
            <a:pPr>
              <a:lnSpc>
                <a:spcPct val="80000"/>
              </a:lnSpc>
              <a:buClrTx/>
              <a:buFontTx/>
              <a:buAutoNum type="arabicPeriod"/>
            </a:pPr>
            <a:endParaRPr lang="pt-BR" altLang="pt-BR" sz="2800" i="0" dirty="0">
              <a:latin typeface="Square721 BT"/>
            </a:endParaRPr>
          </a:p>
          <a:p>
            <a:pPr>
              <a:lnSpc>
                <a:spcPct val="80000"/>
              </a:lnSpc>
              <a:buClrTx/>
              <a:buFontTx/>
              <a:buAutoNum type="arabicPeriod"/>
            </a:pPr>
            <a:r>
              <a:rPr lang="pt-BR" altLang="pt-BR" sz="2800" i="0" dirty="0" smtClean="0">
                <a:latin typeface="Square721 BT"/>
              </a:rPr>
              <a:t> Obter </a:t>
            </a:r>
            <a:r>
              <a:rPr lang="pt-BR" altLang="pt-BR" sz="2800" i="0" dirty="0">
                <a:latin typeface="Square721 BT"/>
              </a:rPr>
              <a:t>nomes e funções das </a:t>
            </a:r>
            <a:r>
              <a:rPr lang="pt-BR" altLang="pt-BR" sz="2800" i="0" dirty="0" err="1">
                <a:latin typeface="Square721 BT"/>
              </a:rPr>
              <a:t>pessoas-chave</a:t>
            </a:r>
            <a:r>
              <a:rPr lang="pt-BR" altLang="pt-BR" sz="2800" i="0" dirty="0">
                <a:latin typeface="Square721 BT"/>
              </a:rPr>
              <a:t> que serão envolvidas no estudo </a:t>
            </a:r>
            <a:r>
              <a:rPr lang="pt-BR" altLang="pt-BR" sz="2800" i="0" dirty="0" smtClean="0">
                <a:latin typeface="Square721 BT"/>
              </a:rPr>
              <a:t>da observação</a:t>
            </a:r>
          </a:p>
          <a:p>
            <a:pPr>
              <a:lnSpc>
                <a:spcPct val="80000"/>
              </a:lnSpc>
              <a:buClrTx/>
              <a:buFontTx/>
              <a:buAutoNum type="arabicPeriod"/>
            </a:pPr>
            <a:endParaRPr lang="pt-BR" altLang="pt-BR" sz="2800" i="0" dirty="0">
              <a:latin typeface="Square721 BT"/>
            </a:endParaRPr>
          </a:p>
          <a:p>
            <a:pPr>
              <a:lnSpc>
                <a:spcPct val="80000"/>
              </a:lnSpc>
              <a:buClrTx/>
              <a:buFontTx/>
              <a:buAutoNum type="arabicPeriod"/>
            </a:pPr>
            <a:r>
              <a:rPr lang="pt-BR" altLang="pt-BR" sz="2800" i="0" dirty="0" smtClean="0">
                <a:latin typeface="Square721 BT"/>
              </a:rPr>
              <a:t> Explicar </a:t>
            </a:r>
            <a:r>
              <a:rPr lang="pt-BR" altLang="pt-BR" sz="2800" i="0" dirty="0">
                <a:latin typeface="Square721 BT"/>
              </a:rPr>
              <a:t>para as pessoas observadas o que será feito e por quê</a:t>
            </a:r>
          </a:p>
        </p:txBody>
      </p:sp>
    </p:spTree>
    <p:extLst>
      <p:ext uri="{BB962C8B-B14F-4D97-AF65-F5344CB8AC3E}">
        <p14:creationId xmlns:p14="http://schemas.microsoft.com/office/powerpoint/2010/main" val="409158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95536" y="404664"/>
            <a:ext cx="4331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Durante a Observação</a:t>
            </a:r>
            <a:endParaRPr lang="pt-BR" sz="3200" b="1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539750" y="1505347"/>
            <a:ext cx="835273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9pPr>
          </a:lstStyle>
          <a:p>
            <a:pPr marL="587375" indent="-587375">
              <a:buClrTx/>
              <a:buFontTx/>
              <a:buAutoNum type="arabicPeriod"/>
            </a:pPr>
            <a:r>
              <a:rPr lang="pt-BR" altLang="pt-BR" sz="2800" i="0" dirty="0">
                <a:latin typeface="Square721 BT"/>
              </a:rPr>
              <a:t>Familiarizar-se com o local de trabalho que está sendo </a:t>
            </a:r>
            <a:r>
              <a:rPr lang="pt-BR" altLang="pt-BR" sz="2800" i="0" dirty="0" smtClean="0">
                <a:latin typeface="Square721 BT"/>
              </a:rPr>
              <a:t>observado</a:t>
            </a:r>
            <a:endParaRPr lang="pt-BR" altLang="pt-BR" sz="2800" i="0" dirty="0">
              <a:latin typeface="Square721 BT"/>
            </a:endParaRPr>
          </a:p>
          <a:p>
            <a:pPr marL="587375" indent="-587375">
              <a:buClrTx/>
              <a:buFontTx/>
              <a:buAutoNum type="arabicPeriod"/>
            </a:pPr>
            <a:r>
              <a:rPr lang="pt-BR" altLang="pt-BR" sz="2800" i="0" dirty="0">
                <a:latin typeface="Square721 BT"/>
              </a:rPr>
              <a:t>Observar os agrupamentos organizacionais </a:t>
            </a:r>
            <a:r>
              <a:rPr lang="pt-BR" altLang="pt-BR" sz="2800" i="0" dirty="0" smtClean="0">
                <a:latin typeface="Square721 BT"/>
              </a:rPr>
              <a:t>atuais</a:t>
            </a:r>
            <a:endParaRPr lang="pt-BR" altLang="pt-BR" sz="2800" i="0" dirty="0">
              <a:latin typeface="Square721 BT"/>
            </a:endParaRPr>
          </a:p>
          <a:p>
            <a:pPr marL="587375" indent="-587375">
              <a:buClrTx/>
              <a:buFontTx/>
              <a:buAutoNum type="arabicPeriod"/>
            </a:pPr>
            <a:r>
              <a:rPr lang="pt-BR" altLang="pt-BR" sz="2800" i="0" dirty="0">
                <a:latin typeface="Square721 BT"/>
              </a:rPr>
              <a:t>Observar as facilidades manuais e automatizadas em uso </a:t>
            </a:r>
            <a:r>
              <a:rPr lang="pt-BR" altLang="pt-BR" sz="2800" i="0" dirty="0" smtClean="0">
                <a:latin typeface="Square721 BT"/>
              </a:rPr>
              <a:t>atualmente</a:t>
            </a:r>
            <a:endParaRPr lang="pt-BR" altLang="pt-BR" sz="2800" i="0" dirty="0">
              <a:latin typeface="Square721 BT"/>
            </a:endParaRPr>
          </a:p>
          <a:p>
            <a:pPr marL="587375" indent="-587375">
              <a:buClrTx/>
              <a:buFontTx/>
              <a:buAutoNum type="arabicPeriod"/>
            </a:pPr>
            <a:r>
              <a:rPr lang="pt-BR" altLang="pt-BR" sz="2800" i="0" dirty="0">
                <a:latin typeface="Square721 BT"/>
              </a:rPr>
              <a:t>Coletar amostras de documentos e procedimentos escritos usados em cada processo específico que está sendo observado</a:t>
            </a:r>
          </a:p>
        </p:txBody>
      </p:sp>
    </p:spTree>
    <p:extLst>
      <p:ext uri="{BB962C8B-B14F-4D97-AF65-F5344CB8AC3E}">
        <p14:creationId xmlns:p14="http://schemas.microsoft.com/office/powerpoint/2010/main" val="270451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95536" y="404664"/>
            <a:ext cx="4331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Durante a Observação</a:t>
            </a:r>
            <a:endParaRPr lang="pt-BR" sz="3200" b="1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539750" y="1505347"/>
            <a:ext cx="835273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9pPr>
          </a:lstStyle>
          <a:p>
            <a:pPr>
              <a:lnSpc>
                <a:spcPct val="80000"/>
              </a:lnSpc>
              <a:buClrTx/>
              <a:buFontTx/>
              <a:buAutoNum type="arabicPeriod" startAt="5"/>
            </a:pPr>
            <a:r>
              <a:rPr lang="pt-BR" altLang="pt-BR" sz="2800" i="0" dirty="0" smtClean="0">
                <a:latin typeface="Square721 BT"/>
              </a:rPr>
              <a:t> Acumular </a:t>
            </a:r>
            <a:r>
              <a:rPr lang="pt-BR" altLang="pt-BR" sz="2800" i="0" dirty="0">
                <a:latin typeface="Square721 BT"/>
              </a:rPr>
              <a:t>informações estatísticas a respeito das tarefas: </a:t>
            </a:r>
            <a:r>
              <a:rPr lang="pt-BR" altLang="pt-BR" sz="2800" i="0" dirty="0" smtClean="0">
                <a:latin typeface="Square721 BT"/>
              </a:rPr>
              <a:t>frequência </a:t>
            </a:r>
            <a:r>
              <a:rPr lang="pt-BR" altLang="pt-BR" sz="2800" i="0" dirty="0">
                <a:latin typeface="Square721 BT"/>
              </a:rPr>
              <a:t>que ocorrem, estimativas de volumes, tempo de duração </a:t>
            </a:r>
            <a:r>
              <a:rPr lang="pt-BR" altLang="pt-BR" sz="2800" i="0" dirty="0" smtClean="0">
                <a:latin typeface="Square721 BT"/>
              </a:rPr>
              <a:t>para </a:t>
            </a:r>
            <a:r>
              <a:rPr lang="pt-BR" altLang="pt-BR" sz="2800" i="0" dirty="0">
                <a:latin typeface="Square721 BT"/>
              </a:rPr>
              <a:t>cada um que está sendo observado, etc</a:t>
            </a:r>
            <a:r>
              <a:rPr lang="pt-BR" altLang="pt-BR" sz="2800" i="0" dirty="0" smtClean="0">
                <a:latin typeface="Square721 BT"/>
              </a:rPr>
              <a:t>..</a:t>
            </a:r>
            <a:endParaRPr lang="pt-BR" altLang="pt-BR" sz="2800" i="0" dirty="0">
              <a:latin typeface="Square721 BT"/>
            </a:endParaRPr>
          </a:p>
          <a:p>
            <a:pPr>
              <a:lnSpc>
                <a:spcPct val="80000"/>
              </a:lnSpc>
              <a:buClrTx/>
              <a:buFontTx/>
              <a:buAutoNum type="arabicPeriod" startAt="5"/>
            </a:pPr>
            <a:r>
              <a:rPr lang="pt-BR" altLang="pt-BR" sz="2800" i="0" dirty="0">
                <a:latin typeface="Square721 BT"/>
              </a:rPr>
              <a:t> Ser objetivo e não comentar as formas de trabalho de maneira não construtiva, na interação com o usuário</a:t>
            </a:r>
            <a:r>
              <a:rPr lang="pt-BR" altLang="pt-BR" sz="2800" i="0" dirty="0" smtClean="0">
                <a:latin typeface="Square721 BT"/>
              </a:rPr>
              <a:t>.</a:t>
            </a:r>
            <a:endParaRPr lang="pt-BR" altLang="pt-BR" sz="2800" i="0" dirty="0">
              <a:latin typeface="Square721 BT"/>
            </a:endParaRPr>
          </a:p>
          <a:p>
            <a:pPr>
              <a:lnSpc>
                <a:spcPct val="80000"/>
              </a:lnSpc>
              <a:buClrTx/>
              <a:buFontTx/>
              <a:buAutoNum type="arabicPeriod" startAt="5"/>
            </a:pPr>
            <a:r>
              <a:rPr lang="pt-BR" altLang="pt-BR" sz="2800" i="0" dirty="0">
                <a:latin typeface="Square721 BT"/>
              </a:rPr>
              <a:t> Observar as exceções que podem ocorrer e não são citadas por não serem operações normais de negocio</a:t>
            </a:r>
            <a:r>
              <a:rPr lang="pt-BR" altLang="pt-BR" sz="2800" i="0" dirty="0" smtClean="0">
                <a:latin typeface="Square721 BT"/>
              </a:rPr>
              <a:t>.</a:t>
            </a:r>
            <a:endParaRPr lang="pt-BR" altLang="pt-BR" sz="2800" i="0" dirty="0">
              <a:latin typeface="Square721 BT"/>
            </a:endParaRPr>
          </a:p>
          <a:p>
            <a:pPr>
              <a:lnSpc>
                <a:spcPct val="80000"/>
              </a:lnSpc>
              <a:buClrTx/>
              <a:buFontTx/>
              <a:buAutoNum type="arabicPeriod" startAt="5"/>
            </a:pPr>
            <a:r>
              <a:rPr lang="pt-BR" altLang="pt-BR" sz="2800" i="0" dirty="0">
                <a:latin typeface="Square721 BT"/>
              </a:rPr>
              <a:t> Quando completar a observação, agradeça às pessoas pelo apoio.</a:t>
            </a:r>
          </a:p>
        </p:txBody>
      </p:sp>
    </p:spTree>
    <p:extLst>
      <p:ext uri="{BB962C8B-B14F-4D97-AF65-F5344CB8AC3E}">
        <p14:creationId xmlns:p14="http://schemas.microsoft.com/office/powerpoint/2010/main" val="206231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95536" y="404664"/>
            <a:ext cx="3762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Após a Observação</a:t>
            </a:r>
            <a:endParaRPr lang="pt-BR" sz="3200" b="1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539750" y="1505347"/>
            <a:ext cx="835273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9pPr>
          </a:lstStyle>
          <a:p>
            <a:pPr>
              <a:buClrTx/>
              <a:buFontTx/>
              <a:buAutoNum type="arabicPeriod"/>
            </a:pPr>
            <a:r>
              <a:rPr lang="pt-BR" altLang="pt-BR" sz="2800" i="0" dirty="0" smtClean="0">
                <a:latin typeface="Square721 BT"/>
              </a:rPr>
              <a:t> Documente </a:t>
            </a:r>
            <a:r>
              <a:rPr lang="pt-BR" altLang="pt-BR" sz="2800" i="0" dirty="0">
                <a:latin typeface="Square721 BT"/>
              </a:rPr>
              <a:t>as descobertas</a:t>
            </a:r>
          </a:p>
          <a:p>
            <a:pPr>
              <a:buClrTx/>
              <a:buFontTx/>
              <a:buAutoNum type="arabicPeriod"/>
            </a:pPr>
            <a:r>
              <a:rPr lang="pt-BR" altLang="pt-BR" sz="2800" i="0" dirty="0" smtClean="0">
                <a:latin typeface="Square721 BT"/>
              </a:rPr>
              <a:t> Consolide </a:t>
            </a:r>
            <a:r>
              <a:rPr lang="pt-BR" altLang="pt-BR" sz="2800" i="0" dirty="0">
                <a:latin typeface="Square721 BT"/>
              </a:rPr>
              <a:t>os resultados</a:t>
            </a:r>
          </a:p>
          <a:p>
            <a:pPr>
              <a:buClrTx/>
              <a:buFontTx/>
              <a:buAutoNum type="arabicPeriod"/>
            </a:pPr>
            <a:r>
              <a:rPr lang="pt-BR" altLang="pt-BR" sz="2800" i="0" dirty="0" smtClean="0">
                <a:latin typeface="Square721 BT"/>
              </a:rPr>
              <a:t> Reavalie </a:t>
            </a:r>
            <a:r>
              <a:rPr lang="pt-BR" altLang="pt-BR" sz="2800" i="0" dirty="0">
                <a:latin typeface="Square721 BT"/>
              </a:rPr>
              <a:t>os resultados consolidados com os usuários.</a:t>
            </a:r>
          </a:p>
        </p:txBody>
      </p:sp>
    </p:spTree>
    <p:extLst>
      <p:ext uri="{BB962C8B-B14F-4D97-AF65-F5344CB8AC3E}">
        <p14:creationId xmlns:p14="http://schemas.microsoft.com/office/powerpoint/2010/main" val="359281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95536" y="404664"/>
            <a:ext cx="5266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Observação - Desvantagem</a:t>
            </a:r>
            <a:endParaRPr lang="pt-BR" sz="3200" b="1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539750" y="1505347"/>
            <a:ext cx="835273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9pPr>
          </a:lstStyle>
          <a:p>
            <a:pPr marL="0" indent="0">
              <a:buNone/>
            </a:pPr>
            <a:r>
              <a:rPr lang="pt-BR" altLang="pt-BR" sz="2800" i="0" dirty="0" smtClean="0">
                <a:latin typeface="Square721 BT"/>
              </a:rPr>
              <a:t>- O </a:t>
            </a:r>
            <a:r>
              <a:rPr lang="pt-BR" altLang="pt-BR" sz="2800" i="0" dirty="0">
                <a:latin typeface="Square721 BT"/>
              </a:rPr>
              <a:t>processo global consome TEMPO</a:t>
            </a:r>
            <a:r>
              <a:rPr lang="pt-BR" altLang="pt-BR" sz="2800" i="0" dirty="0" smtClean="0">
                <a:latin typeface="Square721 BT"/>
              </a:rPr>
              <a:t>.</a:t>
            </a:r>
          </a:p>
          <a:p>
            <a:pPr>
              <a:buFontTx/>
              <a:buChar char="-"/>
            </a:pPr>
            <a:endParaRPr lang="pt-BR" altLang="pt-BR" sz="2800" i="0" dirty="0">
              <a:latin typeface="Square721 BT"/>
            </a:endParaRPr>
          </a:p>
          <a:p>
            <a:pPr marL="0" indent="0">
              <a:buNone/>
            </a:pPr>
            <a:r>
              <a:rPr lang="pt-BR" altLang="pt-BR" sz="2800" i="0" dirty="0" smtClean="0">
                <a:latin typeface="Square721 BT"/>
              </a:rPr>
              <a:t>- Erros </a:t>
            </a:r>
            <a:r>
              <a:rPr lang="pt-BR" altLang="pt-BR" sz="2800" i="0" dirty="0">
                <a:latin typeface="Square721 BT"/>
              </a:rPr>
              <a:t>podem ser induzidos pelos analistas</a:t>
            </a:r>
          </a:p>
          <a:p>
            <a:pPr>
              <a:buFontTx/>
              <a:buChar char="-"/>
            </a:pPr>
            <a:endParaRPr lang="pt-BR" altLang="pt-BR" sz="2800" i="0" dirty="0">
              <a:latin typeface="Square721 BT"/>
            </a:endParaRPr>
          </a:p>
          <a:p>
            <a:pPr>
              <a:buNone/>
            </a:pPr>
            <a:r>
              <a:rPr lang="pt-BR" altLang="pt-BR" sz="2800" i="0" dirty="0">
                <a:latin typeface="Square721 BT"/>
              </a:rPr>
              <a:t>- Essa técnica é </a:t>
            </a:r>
            <a:r>
              <a:rPr lang="pt-BR" altLang="pt-BR" sz="2800" i="0" dirty="0" smtClean="0">
                <a:latin typeface="Square721 BT"/>
              </a:rPr>
              <a:t>frequentemente </a:t>
            </a:r>
            <a:r>
              <a:rPr lang="pt-BR" altLang="pt-BR" sz="2800" i="0" dirty="0">
                <a:latin typeface="Square721 BT"/>
              </a:rPr>
              <a:t>usada para complementar informações obtidas com outras: entrevistas e questionários.</a:t>
            </a:r>
          </a:p>
        </p:txBody>
      </p:sp>
    </p:spTree>
    <p:extLst>
      <p:ext uri="{BB962C8B-B14F-4D97-AF65-F5344CB8AC3E}">
        <p14:creationId xmlns:p14="http://schemas.microsoft.com/office/powerpoint/2010/main" val="285874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95536" y="404664"/>
            <a:ext cx="4697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Observação - Problemas</a:t>
            </a:r>
            <a:endParaRPr lang="pt-BR" sz="3200" b="1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539750" y="1505347"/>
            <a:ext cx="835273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9pPr>
          </a:lstStyle>
          <a:p>
            <a:pPr>
              <a:buClrTx/>
              <a:buFontTx/>
              <a:buAutoNum type="arabicPeriod"/>
            </a:pPr>
            <a:r>
              <a:rPr lang="pt-BR" altLang="pt-BR" sz="2800" i="0" dirty="0" smtClean="0">
                <a:latin typeface="Square721 BT"/>
              </a:rPr>
              <a:t> Reclamações </a:t>
            </a:r>
            <a:r>
              <a:rPr lang="pt-BR" altLang="pt-BR" sz="2800" i="0" dirty="0">
                <a:latin typeface="Square721 BT"/>
              </a:rPr>
              <a:t>sobre interações desnecessárias;</a:t>
            </a:r>
          </a:p>
          <a:p>
            <a:pPr>
              <a:buClrTx/>
              <a:buFontTx/>
              <a:buAutoNum type="arabicPeriod"/>
            </a:pPr>
            <a:r>
              <a:rPr lang="pt-BR" altLang="pt-BR" sz="2800" i="0" dirty="0" smtClean="0">
                <a:latin typeface="Square721 BT"/>
              </a:rPr>
              <a:t> Tempo </a:t>
            </a:r>
            <a:r>
              <a:rPr lang="pt-BR" altLang="pt-BR" sz="2800" i="0" dirty="0">
                <a:latin typeface="Square721 BT"/>
              </a:rPr>
              <a:t>perdido com a falta de habilidade de seguir em frente</a:t>
            </a:r>
          </a:p>
          <a:p>
            <a:pPr>
              <a:buClrTx/>
              <a:buFontTx/>
              <a:buAutoNum type="arabicPeriod"/>
            </a:pPr>
            <a:r>
              <a:rPr lang="pt-BR" altLang="pt-BR" sz="2800" i="0" dirty="0" smtClean="0">
                <a:latin typeface="Square721 BT"/>
              </a:rPr>
              <a:t> Excesso </a:t>
            </a:r>
            <a:r>
              <a:rPr lang="pt-BR" altLang="pt-BR" sz="2800" i="0" dirty="0">
                <a:latin typeface="Square721 BT"/>
              </a:rPr>
              <a:t>de erros no local de trabalho</a:t>
            </a:r>
          </a:p>
          <a:p>
            <a:pPr>
              <a:buClrTx/>
              <a:buFontTx/>
              <a:buAutoNum type="arabicPeriod"/>
            </a:pPr>
            <a:r>
              <a:rPr lang="pt-BR" altLang="pt-BR" sz="2800" i="0" dirty="0" smtClean="0">
                <a:latin typeface="Square721 BT"/>
              </a:rPr>
              <a:t> Essa </a:t>
            </a:r>
            <a:r>
              <a:rPr lang="pt-BR" altLang="pt-BR" sz="2800" i="0" dirty="0">
                <a:latin typeface="Square721 BT"/>
              </a:rPr>
              <a:t>técnica de identificação de problemas tem suas raízes na engenharia industrial.</a:t>
            </a:r>
          </a:p>
        </p:txBody>
      </p:sp>
    </p:spTree>
    <p:extLst>
      <p:ext uri="{BB962C8B-B14F-4D97-AF65-F5344CB8AC3E}">
        <p14:creationId xmlns:p14="http://schemas.microsoft.com/office/powerpoint/2010/main" val="251338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3"/>
          <p:cNvSpPr txBox="1">
            <a:spLocks noChangeArrowheads="1"/>
          </p:cNvSpPr>
          <p:nvPr/>
        </p:nvSpPr>
        <p:spPr bwMode="auto">
          <a:xfrm>
            <a:off x="179512" y="1196752"/>
            <a:ext cx="8930134" cy="581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pt-BR" altLang="pt-BR" sz="3600" b="1" i="1" dirty="0" smtClean="0">
                <a:solidFill>
                  <a:srgbClr val="C00000"/>
                </a:solidFill>
                <a:latin typeface="Calibri" pitchFamily="34" charset="0"/>
              </a:rPr>
              <a:t>Referências Bibliográficas </a:t>
            </a:r>
          </a:p>
          <a:p>
            <a:endParaRPr lang="pt-BR" altLang="pt-BR" b="1" i="1" dirty="0" smtClean="0">
              <a:solidFill>
                <a:srgbClr val="C00000"/>
              </a:solidFill>
              <a:latin typeface="Calibri" pitchFamily="34" charset="0"/>
            </a:endParaRPr>
          </a:p>
          <a:p>
            <a:endParaRPr lang="pt-PT" altLang="pt-BR" sz="1400" dirty="0" smtClean="0"/>
          </a:p>
          <a:p>
            <a:pPr algn="l"/>
            <a:r>
              <a:rPr lang="pt-PT" altLang="pt-BR" b="1" dirty="0" smtClean="0">
                <a:solidFill>
                  <a:schemeClr val="tx1"/>
                </a:solidFill>
                <a:latin typeface="Square721 BT"/>
              </a:rPr>
              <a:t>- SOMMERVILLE, I. Engenharia de software. 8.ed. Addison Wesley, 2007 (Cap. 6  e 7 )</a:t>
            </a:r>
          </a:p>
          <a:p>
            <a:pPr algn="l"/>
            <a:r>
              <a:rPr lang="pt-PT" altLang="pt-BR" b="1" dirty="0" smtClean="0">
                <a:solidFill>
                  <a:schemeClr val="tx1"/>
                </a:solidFill>
                <a:latin typeface="Square721 BT"/>
              </a:rPr>
              <a:t>- WAZLAWICK,  R. S. Análise e Projeto de Sistemas de Informação Orientado a Objetos, 2011 (Cap 1)</a:t>
            </a:r>
          </a:p>
          <a:p>
            <a:pPr algn="l"/>
            <a:r>
              <a:rPr lang="pt-PT" altLang="pt-BR" b="1" dirty="0" smtClean="0">
                <a:solidFill>
                  <a:schemeClr val="tx1"/>
                </a:solidFill>
                <a:latin typeface="Square721 BT"/>
              </a:rPr>
              <a:t>- LARMAN, C. Utilizando UML e padrões: uma introdução à análise e projeto orientados a objetos e ao desenvolvimento iterativo. Bookman, 2007. (Cap. 5 )</a:t>
            </a:r>
          </a:p>
          <a:p>
            <a:endParaRPr lang="pt-BR" altLang="pt-BR" sz="1400" dirty="0" smtClean="0"/>
          </a:p>
          <a:p>
            <a:endParaRPr lang="en-US" altLang="pt-BR" sz="1400" dirty="0" smtClean="0"/>
          </a:p>
          <a:p>
            <a:pPr>
              <a:buFont typeface="Wingdings" pitchFamily="-101" charset="2"/>
              <a:buNone/>
            </a:pPr>
            <a:endParaRPr lang="pt-BR" altLang="pt-BR" sz="1400" dirty="0" smtClean="0"/>
          </a:p>
          <a:p>
            <a:pPr>
              <a:buFontTx/>
              <a:buNone/>
            </a:pPr>
            <a:r>
              <a:rPr lang="pt-BR" altLang="pt-BR" dirty="0" smtClean="0">
                <a:latin typeface="Calibri" pitchFamily="34" charset="0"/>
              </a:rPr>
              <a:t>	</a:t>
            </a:r>
            <a:endParaRPr lang="pt-BR" altLang="pt-BR" b="1" dirty="0" smtClean="0">
              <a:solidFill>
                <a:srgbClr val="C00000"/>
              </a:solidFill>
              <a:latin typeface="Calibri" pitchFamily="34" charset="0"/>
            </a:endParaRPr>
          </a:p>
          <a:p>
            <a:endParaRPr lang="pt-BR" altLang="pt-BR" b="1" dirty="0" smtClean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37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0" y="188640"/>
            <a:ext cx="1967904" cy="65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395536" y="404664"/>
            <a:ext cx="274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Próxima Aula</a:t>
            </a:r>
            <a:endParaRPr lang="pt-BR" sz="3200" b="1" dirty="0"/>
          </a:p>
        </p:txBody>
      </p:sp>
      <p:sp>
        <p:nvSpPr>
          <p:cNvPr id="7" name="Retângulo 1"/>
          <p:cNvSpPr>
            <a:spLocks noChangeArrowheads="1"/>
          </p:cNvSpPr>
          <p:nvPr/>
        </p:nvSpPr>
        <p:spPr bwMode="auto">
          <a:xfrm>
            <a:off x="468313" y="1682805"/>
            <a:ext cx="748823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1pPr>
            <a:lvl2pPr marL="742950" indent="-285750"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9pPr>
          </a:lstStyle>
          <a:p>
            <a:pPr algn="just">
              <a:buFont typeface="Wingdings" pitchFamily="-101" charset="2"/>
              <a:buChar char="ü"/>
            </a:pPr>
            <a:r>
              <a:rPr lang="pt-BR" altLang="pt-BR" sz="2800" b="0" i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Análise de Requisitos</a:t>
            </a:r>
          </a:p>
          <a:p>
            <a:pPr marL="0" indent="0" algn="just"/>
            <a:endParaRPr lang="pt-BR" altLang="pt-BR" sz="2800" b="0" i="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14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4012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Processo de Negócio</a:t>
            </a:r>
            <a:endParaRPr lang="pt-BR" sz="3200" b="1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23850" y="1592932"/>
            <a:ext cx="8207375" cy="513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marL="457200" indent="-457200"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1pPr>
            <a:lvl2pPr marL="742950" indent="-285750"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altLang="pt-BR" sz="2800" dirty="0">
                <a:solidFill>
                  <a:schemeClr val="tx1"/>
                </a:solidFill>
              </a:rPr>
              <a:t>     Precisamos compreender o funcionamento da empresa em relação as suas necessidades de informação e seus processos de negócio, para que possamos conceber, construir e entregar um sistema que satisfaça as reais necessidades de uma área usuária.</a:t>
            </a:r>
          </a:p>
          <a:p>
            <a:pPr algn="just">
              <a:lnSpc>
                <a:spcPct val="150000"/>
              </a:lnSpc>
              <a:buFont typeface="Wingdings" pitchFamily="-101" charset="2"/>
              <a:buNone/>
            </a:pPr>
            <a:r>
              <a:rPr lang="pt-BR" altLang="pt-BR" sz="2800" dirty="0">
                <a:solidFill>
                  <a:schemeClr val="tx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9698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88641"/>
            <a:ext cx="2180406" cy="72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395536" y="385500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/>
              <a:t>Dúvidas ?</a:t>
            </a:r>
            <a:endParaRPr lang="pt-BR" sz="36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09725" y="3368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t-B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altLang="pt-B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</a:br>
            <a:endParaRPr kumimoji="0" lang="en-US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ubtítulo 2"/>
          <p:cNvSpPr>
            <a:spLocks noGrp="1"/>
          </p:cNvSpPr>
          <p:nvPr>
            <p:ph type="subTitle" idx="1"/>
          </p:nvPr>
        </p:nvSpPr>
        <p:spPr>
          <a:xfrm>
            <a:off x="396092" y="6021288"/>
            <a:ext cx="4936902" cy="756608"/>
          </a:xfrm>
        </p:spPr>
        <p:txBody>
          <a:bodyPr>
            <a:normAutofit/>
          </a:bodyPr>
          <a:lstStyle/>
          <a:p>
            <a:pPr algn="just"/>
            <a:r>
              <a:rPr lang="pt-BR" sz="1800" b="1" dirty="0" smtClean="0">
                <a:solidFill>
                  <a:schemeClr val="tx1"/>
                </a:solidFill>
              </a:rPr>
              <a:t>Prof. Ms. Allen Fernando</a:t>
            </a:r>
          </a:p>
          <a:p>
            <a:pPr algn="just"/>
            <a:r>
              <a:rPr lang="pt-BR" sz="1800" b="1" dirty="0">
                <a:solidFill>
                  <a:schemeClr val="tx1"/>
                </a:solidFill>
              </a:rPr>
              <a:t>p</a:t>
            </a:r>
            <a:r>
              <a:rPr lang="pt-BR" sz="1800" b="1" dirty="0" smtClean="0">
                <a:solidFill>
                  <a:schemeClr val="tx1"/>
                </a:solidFill>
              </a:rPr>
              <a:t>rofallen.lima@fiap.com.br</a:t>
            </a:r>
            <a:endParaRPr lang="pt-BR" sz="1800" b="1" dirty="0">
              <a:solidFill>
                <a:schemeClr val="tx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716016" y="5333676"/>
            <a:ext cx="401226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/>
              <a:t>A dúvida é o princípio da sabedoria.</a:t>
            </a:r>
          </a:p>
          <a:p>
            <a:r>
              <a:rPr lang="pt-BR" b="1" dirty="0" smtClean="0"/>
              <a:t>		             Aristóteles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166" y="1271010"/>
            <a:ext cx="3012157" cy="402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8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4012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Processo de Negócio</a:t>
            </a:r>
            <a:endParaRPr lang="pt-BR" sz="3200" b="1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23850" y="1592932"/>
            <a:ext cx="8207375" cy="392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marL="457200" indent="-457200"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1pPr>
            <a:lvl2pPr marL="742950" indent="-285750"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altLang="pt-BR" sz="2800" dirty="0">
                <a:solidFill>
                  <a:schemeClr val="tx1"/>
                </a:solidFill>
              </a:rPr>
              <a:t> Processo de negócio: Conjunto de atividades que entrega um resultado, criando um valor para um cliente interno ou externo de uma empresa. Um conjunto de tarefas iniciado por um evento e dirigido por regras de negócio. 	</a:t>
            </a:r>
          </a:p>
        </p:txBody>
      </p:sp>
    </p:spTree>
    <p:extLst>
      <p:ext uri="{BB962C8B-B14F-4D97-AF65-F5344CB8AC3E}">
        <p14:creationId xmlns:p14="http://schemas.microsoft.com/office/powerpoint/2010/main" val="365039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6311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Exemplo de Processo de Negócio</a:t>
            </a:r>
            <a:endParaRPr lang="pt-BR" sz="3200" b="1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1124744"/>
            <a:ext cx="8984654" cy="62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>
            <a:spAutoFit/>
          </a:bodyPr>
          <a:lstStyle>
            <a:lvl1pPr marL="457200" indent="-457200"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1pPr>
            <a:lvl2pPr marL="742950" indent="-285750"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9pPr>
          </a:lstStyle>
          <a:p>
            <a:pPr marL="914400" lvl="1" indent="-457200" algn="just">
              <a:lnSpc>
                <a:spcPct val="150000"/>
              </a:lnSpc>
              <a:buFont typeface="Wingdings" pitchFamily="-101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</a:rPr>
              <a:t>Ao selecionar a opção de locação de veículos, o sistema deve carregar todos os clientes registrados.</a:t>
            </a:r>
          </a:p>
          <a:p>
            <a:pPr marL="914400" lvl="1" indent="-457200" algn="just">
              <a:lnSpc>
                <a:spcPct val="150000"/>
              </a:lnSpc>
              <a:buFont typeface="Wingdings" pitchFamily="-101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</a:rPr>
              <a:t>Em seguida, o sistema deve apresentar todos os veículos disponíveis. A listagem decorrente disto deve mostrar a descrição do automóvel, seu modelo e marca.</a:t>
            </a:r>
          </a:p>
          <a:p>
            <a:pPr marL="914400" lvl="1" indent="-457200" algn="just">
              <a:lnSpc>
                <a:spcPct val="150000"/>
              </a:lnSpc>
              <a:buFont typeface="Wingdings" pitchFamily="-101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</a:rPr>
              <a:t>A partir dessa listagem o funcionário deve selecionar o cliente.</a:t>
            </a:r>
          </a:p>
          <a:p>
            <a:pPr marL="914400" lvl="1" indent="-457200" algn="just">
              <a:lnSpc>
                <a:spcPct val="150000"/>
              </a:lnSpc>
              <a:buFont typeface="Wingdings" pitchFamily="-101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</a:rPr>
              <a:t>Depois de o cliente ter sido selecionado, deve-se selecionar o automóvel.</a:t>
            </a:r>
            <a:endParaRPr lang="en-US" altLang="pt-BR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BR" altLang="pt-BR" sz="2800" dirty="0">
                <a:solidFill>
                  <a:schemeClr val="tx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1691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5508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Levantamento de Requisitos</a:t>
            </a:r>
            <a:endParaRPr lang="pt-BR" sz="3200" b="1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23850" y="1234976"/>
            <a:ext cx="8207375" cy="533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marL="457200" indent="-457200"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1pPr>
            <a:lvl2pPr marL="742950" indent="-285750"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pt-BR" altLang="pt-BR" sz="2800" u="sng" dirty="0" smtClean="0">
                <a:solidFill>
                  <a:schemeClr val="tx1"/>
                </a:solidFill>
              </a:rPr>
              <a:t>Permite </a:t>
            </a:r>
            <a:r>
              <a:rPr lang="pt-BR" altLang="pt-BR" sz="2800" u="sng" dirty="0">
                <a:solidFill>
                  <a:schemeClr val="tx1"/>
                </a:solidFill>
              </a:rPr>
              <a:t>a Modelagem dos Processos de Negócio que trata:</a:t>
            </a:r>
          </a:p>
          <a:p>
            <a:r>
              <a:rPr lang="pt-BR" altLang="pt-BR" sz="2800" dirty="0" smtClean="0">
                <a:solidFill>
                  <a:schemeClr val="tx1"/>
                </a:solidFill>
              </a:rPr>
              <a:t>		Procedimentos</a:t>
            </a:r>
            <a:endParaRPr lang="pt-BR" altLang="pt-BR" sz="2800" dirty="0">
              <a:solidFill>
                <a:schemeClr val="tx1"/>
              </a:solidFill>
            </a:endParaRPr>
          </a:p>
          <a:p>
            <a:r>
              <a:rPr lang="pt-BR" altLang="pt-BR" sz="2800" dirty="0" smtClean="0">
                <a:solidFill>
                  <a:schemeClr val="tx1"/>
                </a:solidFill>
              </a:rPr>
              <a:t>		Rotinas</a:t>
            </a:r>
            <a:endParaRPr lang="pt-BR" altLang="pt-BR" sz="2800" dirty="0">
              <a:solidFill>
                <a:schemeClr val="tx1"/>
              </a:solidFill>
            </a:endParaRPr>
          </a:p>
          <a:p>
            <a:r>
              <a:rPr lang="pt-BR" altLang="pt-BR" sz="2800" dirty="0" smtClean="0">
                <a:solidFill>
                  <a:schemeClr val="tx1"/>
                </a:solidFill>
              </a:rPr>
              <a:t>		Descrição </a:t>
            </a:r>
            <a:r>
              <a:rPr lang="pt-BR" altLang="pt-BR" sz="2800" dirty="0">
                <a:solidFill>
                  <a:schemeClr val="tx1"/>
                </a:solidFill>
              </a:rPr>
              <a:t>da rotina(processo) do negócio. Business </a:t>
            </a:r>
            <a:r>
              <a:rPr lang="pt-BR" altLang="pt-BR" sz="2800" dirty="0" err="1">
                <a:solidFill>
                  <a:schemeClr val="tx1"/>
                </a:solidFill>
              </a:rPr>
              <a:t>Process</a:t>
            </a:r>
            <a:endParaRPr lang="pt-BR" altLang="pt-BR" sz="2800" dirty="0">
              <a:solidFill>
                <a:schemeClr val="tx1"/>
              </a:solidFill>
            </a:endParaRPr>
          </a:p>
          <a:p>
            <a:endParaRPr lang="pt-BR" altLang="pt-BR" sz="2800" u="sng" dirty="0">
              <a:solidFill>
                <a:schemeClr val="tx1"/>
              </a:solidFill>
            </a:endParaRPr>
          </a:p>
          <a:p>
            <a:pPr marL="0" indent="0"/>
            <a:r>
              <a:rPr lang="pt-BR" altLang="pt-BR" sz="2800" dirty="0" smtClean="0">
                <a:solidFill>
                  <a:schemeClr val="tx1"/>
                </a:solidFill>
              </a:rPr>
              <a:t>2. </a:t>
            </a:r>
            <a:r>
              <a:rPr lang="pt-BR" altLang="pt-BR" sz="2800" u="sng" dirty="0" smtClean="0">
                <a:solidFill>
                  <a:schemeClr val="tx1"/>
                </a:solidFill>
              </a:rPr>
              <a:t>Regras </a:t>
            </a:r>
            <a:r>
              <a:rPr lang="pt-BR" altLang="pt-BR" sz="2800" u="sng" dirty="0">
                <a:solidFill>
                  <a:schemeClr val="tx1"/>
                </a:solidFill>
              </a:rPr>
              <a:t>de Negócio:</a:t>
            </a:r>
          </a:p>
          <a:p>
            <a:r>
              <a:rPr lang="pt-BR" altLang="pt-BR" sz="2800" dirty="0" smtClean="0">
                <a:solidFill>
                  <a:schemeClr val="tx1"/>
                </a:solidFill>
              </a:rPr>
              <a:t>		Normas</a:t>
            </a:r>
            <a:endParaRPr lang="pt-BR" altLang="pt-BR" sz="2800" dirty="0">
              <a:solidFill>
                <a:schemeClr val="tx1"/>
              </a:solidFill>
            </a:endParaRPr>
          </a:p>
          <a:p>
            <a:r>
              <a:rPr lang="pt-BR" altLang="pt-BR" sz="2800" dirty="0" smtClean="0">
                <a:solidFill>
                  <a:schemeClr val="tx1"/>
                </a:solidFill>
              </a:rPr>
              <a:t>		Referências</a:t>
            </a:r>
            <a:endParaRPr lang="pt-BR" altLang="pt-BR" sz="2800" dirty="0">
              <a:solidFill>
                <a:schemeClr val="tx1"/>
              </a:solidFill>
            </a:endParaRPr>
          </a:p>
          <a:p>
            <a:r>
              <a:rPr lang="pt-BR" altLang="pt-BR" sz="2800" dirty="0" smtClean="0">
                <a:solidFill>
                  <a:schemeClr val="tx1"/>
                </a:solidFill>
              </a:rPr>
              <a:t>		Políticas</a:t>
            </a:r>
            <a:endParaRPr lang="pt-BR" altLang="pt-BR" sz="2800" dirty="0">
              <a:solidFill>
                <a:schemeClr val="tx1"/>
              </a:solidFill>
            </a:endParaRPr>
          </a:p>
          <a:p>
            <a:r>
              <a:rPr lang="pt-BR" altLang="pt-BR" sz="2800" dirty="0" smtClean="0">
                <a:solidFill>
                  <a:schemeClr val="tx1"/>
                </a:solidFill>
              </a:rPr>
              <a:t>		Regra </a:t>
            </a:r>
            <a:r>
              <a:rPr lang="pt-BR" altLang="pt-BR" sz="2800" dirty="0">
                <a:solidFill>
                  <a:schemeClr val="tx1"/>
                </a:solidFill>
              </a:rPr>
              <a:t>para execução Procedimentos</a:t>
            </a:r>
          </a:p>
        </p:txBody>
      </p:sp>
    </p:spTree>
    <p:extLst>
      <p:ext uri="{BB962C8B-B14F-4D97-AF65-F5344CB8AC3E}">
        <p14:creationId xmlns:p14="http://schemas.microsoft.com/office/powerpoint/2010/main" val="267477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1482</TotalTime>
  <Words>2278</Words>
  <Application>Microsoft Office PowerPoint</Application>
  <PresentationFormat>Apresentação na tela (4:3)</PresentationFormat>
  <Paragraphs>291</Paragraphs>
  <Slides>60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60</vt:i4>
      </vt:variant>
    </vt:vector>
  </HeadingPairs>
  <TitlesOfParts>
    <vt:vector size="61" baseType="lpstr">
      <vt:lpstr>Executivo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Como levantar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Estrutura da Entrevista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AllenLima</dc:creator>
  <cp:lastModifiedBy>AllenLima</cp:lastModifiedBy>
  <cp:revision>123</cp:revision>
  <dcterms:created xsi:type="dcterms:W3CDTF">2016-02-17T16:44:45Z</dcterms:created>
  <dcterms:modified xsi:type="dcterms:W3CDTF">2018-03-10T18:58:00Z</dcterms:modified>
</cp:coreProperties>
</file>