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385" r:id="rId2"/>
    <p:sldId id="386" r:id="rId3"/>
    <p:sldId id="276" r:id="rId4"/>
    <p:sldId id="345" r:id="rId5"/>
    <p:sldId id="277" r:id="rId6"/>
    <p:sldId id="378" r:id="rId7"/>
    <p:sldId id="346" r:id="rId8"/>
    <p:sldId id="379" r:id="rId9"/>
    <p:sldId id="380" r:id="rId10"/>
    <p:sldId id="381" r:id="rId11"/>
    <p:sldId id="347" r:id="rId12"/>
    <p:sldId id="329" r:id="rId13"/>
    <p:sldId id="348" r:id="rId14"/>
    <p:sldId id="301" r:id="rId15"/>
    <p:sldId id="330" r:id="rId16"/>
    <p:sldId id="331" r:id="rId17"/>
    <p:sldId id="349" r:id="rId18"/>
    <p:sldId id="332" r:id="rId19"/>
    <p:sldId id="350" r:id="rId20"/>
    <p:sldId id="382" r:id="rId21"/>
    <p:sldId id="383" r:id="rId22"/>
    <p:sldId id="384" r:id="rId23"/>
    <p:sldId id="351" r:id="rId24"/>
    <p:sldId id="352" r:id="rId25"/>
    <p:sldId id="353" r:id="rId26"/>
    <p:sldId id="333" r:id="rId27"/>
    <p:sldId id="294" r:id="rId28"/>
    <p:sldId id="387" r:id="rId2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9A29-1173-4987-8426-5C5505D1EDF1}" type="datetimeFigureOut">
              <a:rPr lang="pt-BR" smtClean="0"/>
              <a:t>25/03/2018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E4A7E2-26FD-4DA3-A819-2266E34AC436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9A29-1173-4987-8426-5C5505D1EDF1}" type="datetimeFigureOut">
              <a:rPr lang="pt-BR" smtClean="0"/>
              <a:t>25/03/2018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A7E2-26FD-4DA3-A819-2266E34AC43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9A29-1173-4987-8426-5C5505D1EDF1}" type="datetimeFigureOut">
              <a:rPr lang="pt-BR" smtClean="0"/>
              <a:t>25/03/2018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A7E2-26FD-4DA3-A819-2266E34AC43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9A29-1173-4987-8426-5C5505D1EDF1}" type="datetimeFigureOut">
              <a:rPr lang="pt-BR" smtClean="0"/>
              <a:t>25/03/2018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A7E2-26FD-4DA3-A819-2266E34AC43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9A29-1173-4987-8426-5C5505D1EDF1}" type="datetimeFigureOut">
              <a:rPr lang="pt-BR" smtClean="0"/>
              <a:t>25/03/2018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A7E2-26FD-4DA3-A819-2266E34AC436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9A29-1173-4987-8426-5C5505D1EDF1}" type="datetimeFigureOut">
              <a:rPr lang="pt-BR" smtClean="0"/>
              <a:t>25/03/2018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A7E2-26FD-4DA3-A819-2266E34AC436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9A29-1173-4987-8426-5C5505D1EDF1}" type="datetimeFigureOut">
              <a:rPr lang="pt-BR" smtClean="0"/>
              <a:t>25/03/2018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A7E2-26FD-4DA3-A819-2266E34AC436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9A29-1173-4987-8426-5C5505D1EDF1}" type="datetimeFigureOut">
              <a:rPr lang="pt-BR" smtClean="0"/>
              <a:t>25/03/2018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A7E2-26FD-4DA3-A819-2266E34AC43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9A29-1173-4987-8426-5C5505D1EDF1}" type="datetimeFigureOut">
              <a:rPr lang="pt-BR" smtClean="0"/>
              <a:t>25/03/2018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A7E2-26FD-4DA3-A819-2266E34AC43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9A29-1173-4987-8426-5C5505D1EDF1}" type="datetimeFigureOut">
              <a:rPr lang="pt-BR" smtClean="0"/>
              <a:t>25/03/2018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A7E2-26FD-4DA3-A819-2266E34AC43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9A29-1173-4987-8426-5C5505D1EDF1}" type="datetimeFigureOut">
              <a:rPr lang="pt-BR" smtClean="0"/>
              <a:t>25/03/2018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A7E2-26FD-4DA3-A819-2266E34AC43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8CE9A29-1173-4987-8426-5C5505D1EDF1}" type="datetimeFigureOut">
              <a:rPr lang="pt-BR" smtClean="0"/>
              <a:t>25/03/2018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EE4A7E2-26FD-4DA3-A819-2266E34AC436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uestoesdeconcursos.com.br/provas/fumarc-2011-prodemge-analista-de-tecnologia-da-informacao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questoesdeconcursos.com.br/pesquisar?ss=312&amp;di=100" TargetMode="External"/><Relationship Id="rId4" Type="http://schemas.openxmlformats.org/officeDocument/2006/relationships/hyperlink" Target="http://www.questoesdeconcursos.com.br/pesquisar/disciplina/engenharia-de-software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 rot="20289215">
            <a:off x="2221139" y="3262654"/>
            <a:ext cx="6986328" cy="913219"/>
          </a:xfrm>
          <a:prstGeom prst="rect">
            <a:avLst/>
          </a:prstGeom>
        </p:spPr>
        <p:txBody>
          <a:bodyPr vert="horz" lIns="45720" tIns="0" rIns="45720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800" b="1" kern="1200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effectLst/>
              </a:rPr>
              <a:t>DESIGN DE SOFTWARE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467544" y="5766355"/>
            <a:ext cx="4143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Prof. Allen Fernando</a:t>
            </a:r>
          </a:p>
          <a:p>
            <a:r>
              <a:rPr lang="pt-BR" sz="2400" b="1" dirty="0"/>
              <a:t>p</a:t>
            </a:r>
            <a:r>
              <a:rPr lang="pt-BR" sz="2400" b="1" dirty="0" smtClean="0"/>
              <a:t>rofallen.lima@fiap.com.br</a:t>
            </a:r>
            <a:endParaRPr lang="pt-BR" sz="2400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784819" y="5469031"/>
            <a:ext cx="18213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 smtClean="0"/>
              <a:t>1 </a:t>
            </a:r>
            <a:r>
              <a:rPr lang="pt-BR" sz="2400" b="1" dirty="0" smtClean="0"/>
              <a:t>TIN</a:t>
            </a:r>
            <a:endParaRPr lang="pt-BR" sz="2400" b="1" dirty="0"/>
          </a:p>
          <a:p>
            <a:pPr algn="ctr"/>
            <a:r>
              <a:rPr lang="pt-BR" sz="2400" b="1" dirty="0" smtClean="0"/>
              <a:t>1° Semestre</a:t>
            </a:r>
          </a:p>
          <a:p>
            <a:pPr algn="ctr"/>
            <a:r>
              <a:rPr lang="pt-BR" sz="2400" b="1" dirty="0" smtClean="0"/>
              <a:t>2018</a:t>
            </a:r>
          </a:p>
        </p:txBody>
      </p:sp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60648"/>
            <a:ext cx="1944216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617120"/>
            <a:ext cx="3711801" cy="333592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012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88640"/>
            <a:ext cx="1676350" cy="55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395536" y="404664"/>
            <a:ext cx="45304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Requisitos de Domínio</a:t>
            </a:r>
            <a:endParaRPr lang="pt-BR" sz="3200" b="1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>
          <a:xfrm>
            <a:off x="323850" y="1484784"/>
            <a:ext cx="8229600" cy="3517886"/>
          </a:xfrm>
          <a:prstGeom prst="rect">
            <a:avLst/>
          </a:prstGeom>
        </p:spPr>
        <p:txBody>
          <a:bodyPr vert="horz" lIns="91440" tIns="45720" rIns="91440" bIns="0" rtlCol="0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65760" indent="-256032" algn="just">
              <a:lnSpc>
                <a:spcPct val="150000"/>
              </a:lnSpc>
              <a:buFont typeface="Wingdings 3"/>
              <a:buNone/>
              <a:defRPr/>
            </a:pPr>
            <a:r>
              <a:rPr lang="pt-BR" b="1" dirty="0" smtClean="0">
                <a:solidFill>
                  <a:schemeClr val="tx1"/>
                </a:solidFill>
                <a:latin typeface="+mn-lt"/>
              </a:rPr>
              <a:t>Exemplo de requisito de domínio:</a:t>
            </a:r>
            <a:r>
              <a:rPr lang="pt-BR" dirty="0" smtClean="0">
                <a:solidFill>
                  <a:schemeClr val="tx1"/>
                </a:solidFill>
                <a:latin typeface="+mn-lt"/>
              </a:rPr>
              <a:t>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pt-BR" dirty="0" smtClean="0">
                <a:solidFill>
                  <a:schemeClr val="tx1"/>
                </a:solidFill>
                <a:latin typeface="+mn-lt"/>
              </a:rPr>
              <a:t>O cálculo da média final de cada aluno é dado pela fórmula:     (Nota1 * 2 + Nota2 +3)/5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pt-BR" dirty="0" smtClean="0">
                <a:solidFill>
                  <a:schemeClr val="tx1"/>
                </a:solidFill>
                <a:latin typeface="+mn-lt"/>
              </a:rPr>
              <a:t>Um aluno pode se matricular em uma disciplina desde que ele tenha sido aprovado nas disciplinas consideradas pré-requisitos.</a:t>
            </a:r>
            <a:endParaRPr lang="pt-BR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1353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88640"/>
            <a:ext cx="1676350" cy="55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3"/>
          <p:cNvSpPr>
            <a:spLocks noGrp="1"/>
          </p:cNvSpPr>
          <p:nvPr>
            <p:ph type="ctrTitle"/>
          </p:nvPr>
        </p:nvSpPr>
        <p:spPr>
          <a:xfrm>
            <a:off x="685800" y="2071688"/>
            <a:ext cx="7772400" cy="15875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5400" dirty="0" err="1" smtClean="0">
                <a:solidFill>
                  <a:srgbClr val="FF0000"/>
                </a:solidFill>
              </a:rPr>
              <a:t>Requisitos</a:t>
            </a:r>
            <a:r>
              <a:rPr lang="en-US" sz="5400" dirty="0" smtClean="0">
                <a:solidFill>
                  <a:srgbClr val="FF0000"/>
                </a:solidFill>
              </a:rPr>
              <a:t> </a:t>
            </a:r>
            <a:r>
              <a:rPr lang="en-US" sz="5400" dirty="0" err="1" smtClean="0">
                <a:solidFill>
                  <a:srgbClr val="FF0000"/>
                </a:solidFill>
              </a:rPr>
              <a:t>Funcionais</a:t>
            </a:r>
            <a:r>
              <a:rPr lang="en-US" sz="5400" dirty="0" smtClean="0">
                <a:solidFill>
                  <a:srgbClr val="FF0000"/>
                </a:solidFill>
              </a:rPr>
              <a:t/>
            </a:r>
            <a:br>
              <a:rPr lang="en-US" sz="5400" dirty="0" smtClean="0">
                <a:solidFill>
                  <a:srgbClr val="FF0000"/>
                </a:solidFill>
              </a:rPr>
            </a:br>
            <a:endParaRPr lang="en-US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91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88640"/>
            <a:ext cx="1676350" cy="55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395536" y="404664"/>
            <a:ext cx="4280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Análise de Requisitos</a:t>
            </a:r>
            <a:endParaRPr lang="pt-BR" sz="3200" b="1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68313" y="1720850"/>
            <a:ext cx="82296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65125" indent="-255588" algn="l">
              <a:lnSpc>
                <a:spcPct val="150000"/>
              </a:lnSpc>
              <a:buFont typeface="Wingdings 3" pitchFamily="18" charset="2"/>
              <a:buNone/>
            </a:pPr>
            <a:r>
              <a:rPr lang="pt-BR" altLang="pt-BR" b="1" dirty="0" smtClean="0">
                <a:solidFill>
                  <a:srgbClr val="C00000"/>
                </a:solidFill>
                <a:latin typeface="+mn-lt"/>
              </a:rPr>
              <a:t>Requisitos Funcionais (RF)</a:t>
            </a:r>
          </a:p>
          <a:p>
            <a:pPr marL="365125" indent="-255588" algn="just">
              <a:buFont typeface="Wingdings 3" pitchFamily="18" charset="2"/>
              <a:buNone/>
            </a:pPr>
            <a:r>
              <a:rPr lang="pt-BR" altLang="pt-BR" b="1" dirty="0" smtClean="0">
                <a:latin typeface="+mn-lt"/>
                <a:cs typeface="Arial" charset="0"/>
              </a:rPr>
              <a:t>	</a:t>
            </a:r>
            <a:r>
              <a:rPr lang="pt-BR" altLang="pt-BR" b="1" dirty="0" smtClean="0">
                <a:solidFill>
                  <a:schemeClr val="tx1"/>
                </a:solidFill>
                <a:latin typeface="+mn-lt"/>
                <a:cs typeface="Arial" charset="0"/>
              </a:rPr>
              <a:t>São requisitos que descrevem as funções ou serviços que o software deverá desempenhar. </a:t>
            </a:r>
          </a:p>
          <a:p>
            <a:pPr marL="365125" indent="-255588" algn="just">
              <a:lnSpc>
                <a:spcPct val="150000"/>
              </a:lnSpc>
              <a:buFont typeface="Wingdings 3" pitchFamily="18" charset="2"/>
              <a:buNone/>
            </a:pPr>
            <a:r>
              <a:rPr lang="pt-BR" altLang="pt-BR" b="1" dirty="0" smtClean="0">
                <a:solidFill>
                  <a:srgbClr val="FF0000"/>
                </a:solidFill>
                <a:latin typeface="+mn-lt"/>
                <a:cs typeface="Arial" charset="0"/>
              </a:rPr>
              <a:t>       </a:t>
            </a:r>
            <a:endParaRPr lang="pt-BR" altLang="pt-BR" b="1" dirty="0" smtClean="0">
              <a:latin typeface="+mn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77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88640"/>
            <a:ext cx="1676350" cy="55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395536" y="404664"/>
            <a:ext cx="4338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Requisitos Funcionais</a:t>
            </a:r>
            <a:endParaRPr lang="pt-BR" sz="3200" b="1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-108520" y="1340768"/>
            <a:ext cx="8856984" cy="420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620713" lvl="1" algn="l">
              <a:spcBef>
                <a:spcPts val="325"/>
              </a:spcBef>
              <a:buFont typeface="Verdana" pitchFamily="34" charset="0"/>
              <a:buNone/>
            </a:pPr>
            <a:r>
              <a:rPr lang="pt-BR" altLang="pt-BR" sz="2200" dirty="0" smtClean="0">
                <a:solidFill>
                  <a:schemeClr val="tx1"/>
                </a:solidFill>
                <a:latin typeface="+mn-lt"/>
                <a:cs typeface="Arial" charset="0"/>
              </a:rPr>
              <a:t>RF01 -  O sistema deverá permitir o cadastro de clientes </a:t>
            </a:r>
            <a:r>
              <a:rPr lang="pt-BR" altLang="pt-BR" sz="2200" b="1" dirty="0" smtClean="0">
                <a:solidFill>
                  <a:srgbClr val="C00000"/>
                </a:solidFill>
                <a:latin typeface="+mn-lt"/>
                <a:cs typeface="Arial" charset="0"/>
              </a:rPr>
              <a:t>ou</a:t>
            </a:r>
            <a:r>
              <a:rPr lang="pt-BR" altLang="pt-BR" sz="2200" dirty="0" smtClean="0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</a:p>
          <a:p>
            <a:pPr marL="620713" lvl="1" algn="l">
              <a:spcBef>
                <a:spcPts val="325"/>
              </a:spcBef>
              <a:buFont typeface="Verdana" pitchFamily="34" charset="0"/>
              <a:buNone/>
            </a:pPr>
            <a:r>
              <a:rPr lang="pt-BR" altLang="pt-BR" sz="2200" dirty="0" smtClean="0">
                <a:solidFill>
                  <a:schemeClr val="tx1"/>
                </a:solidFill>
                <a:latin typeface="+mn-lt"/>
                <a:cs typeface="Arial" charset="0"/>
              </a:rPr>
              <a:t>RF01 - Cadastrar Cliente</a:t>
            </a:r>
          </a:p>
          <a:p>
            <a:pPr marL="620713" lvl="1" algn="l">
              <a:lnSpc>
                <a:spcPct val="150000"/>
              </a:lnSpc>
              <a:spcBef>
                <a:spcPts val="325"/>
              </a:spcBef>
              <a:buFont typeface="Wingdings" pitchFamily="-101" charset="2"/>
              <a:buChar char="q"/>
            </a:pPr>
            <a:endParaRPr lang="pt-BR" altLang="pt-BR" sz="2200" dirty="0" smtClean="0">
              <a:solidFill>
                <a:schemeClr val="tx1"/>
              </a:solidFill>
              <a:latin typeface="+mn-lt"/>
              <a:cs typeface="Arial" charset="0"/>
            </a:endParaRPr>
          </a:p>
          <a:p>
            <a:pPr marL="620713" lvl="1" algn="l">
              <a:spcBef>
                <a:spcPts val="325"/>
              </a:spcBef>
              <a:buFont typeface="Verdana" pitchFamily="34" charset="0"/>
              <a:buNone/>
            </a:pPr>
            <a:r>
              <a:rPr lang="pt-BR" altLang="pt-BR" sz="2200" dirty="0" smtClean="0">
                <a:solidFill>
                  <a:schemeClr val="tx1"/>
                </a:solidFill>
                <a:latin typeface="+mn-lt"/>
                <a:cs typeface="Arial" charset="0"/>
              </a:rPr>
              <a:t>RF02 - O sistema deverá permitir a geração de relatórios sobre o desempenho de vendas no semestre </a:t>
            </a:r>
            <a:r>
              <a:rPr lang="pt-BR" altLang="pt-BR" sz="2200" b="1" dirty="0" smtClean="0">
                <a:solidFill>
                  <a:srgbClr val="C00000"/>
                </a:solidFill>
                <a:latin typeface="+mn-lt"/>
                <a:cs typeface="Arial" charset="0"/>
              </a:rPr>
              <a:t>ou</a:t>
            </a:r>
            <a:r>
              <a:rPr lang="pt-BR" altLang="pt-BR" sz="2200" dirty="0" smtClean="0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</a:p>
          <a:p>
            <a:pPr marL="620713" lvl="1" algn="l">
              <a:spcBef>
                <a:spcPts val="325"/>
              </a:spcBef>
              <a:buFont typeface="Verdana" pitchFamily="34" charset="0"/>
              <a:buNone/>
            </a:pPr>
            <a:r>
              <a:rPr lang="pt-BR" altLang="pt-BR" sz="2200" dirty="0" smtClean="0">
                <a:solidFill>
                  <a:schemeClr val="tx1"/>
                </a:solidFill>
                <a:latin typeface="+mn-lt"/>
                <a:cs typeface="Arial" charset="0"/>
              </a:rPr>
              <a:t>RF02 - Gerar relatórios sobre o desempenho de vendas no semestre</a:t>
            </a:r>
          </a:p>
          <a:p>
            <a:pPr marL="620713" lvl="1" algn="l">
              <a:spcBef>
                <a:spcPts val="325"/>
              </a:spcBef>
              <a:buFont typeface="Verdana" pitchFamily="34" charset="0"/>
              <a:buNone/>
            </a:pPr>
            <a:endParaRPr lang="pt-BR" altLang="pt-BR" sz="2200" dirty="0" smtClean="0">
              <a:solidFill>
                <a:schemeClr val="tx1"/>
              </a:solidFill>
              <a:latin typeface="+mn-lt"/>
              <a:cs typeface="Arial" charset="0"/>
            </a:endParaRPr>
          </a:p>
          <a:p>
            <a:pPr marL="620713" lvl="1" algn="l">
              <a:spcBef>
                <a:spcPts val="325"/>
              </a:spcBef>
              <a:buFont typeface="Verdana" pitchFamily="34" charset="0"/>
              <a:buNone/>
            </a:pPr>
            <a:r>
              <a:rPr lang="pt-BR" altLang="pt-BR" sz="2200" dirty="0" smtClean="0">
                <a:solidFill>
                  <a:schemeClr val="tx1"/>
                </a:solidFill>
                <a:latin typeface="+mn-lt"/>
                <a:cs typeface="Arial" charset="0"/>
              </a:rPr>
              <a:t>RF03 - O sistema deverá permitir o pagamento das compras com cartão de crédito  </a:t>
            </a:r>
            <a:r>
              <a:rPr lang="pt-BR" altLang="pt-BR" sz="2200" b="1" dirty="0" smtClean="0">
                <a:solidFill>
                  <a:srgbClr val="C00000"/>
                </a:solidFill>
                <a:latin typeface="+mn-lt"/>
                <a:cs typeface="Arial" charset="0"/>
              </a:rPr>
              <a:t>ou</a:t>
            </a:r>
            <a:r>
              <a:rPr lang="pt-BR" altLang="pt-BR" sz="2200" dirty="0" smtClean="0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</a:p>
          <a:p>
            <a:pPr marL="620713" lvl="1" algn="l">
              <a:spcBef>
                <a:spcPts val="325"/>
              </a:spcBef>
              <a:buFont typeface="Verdana" pitchFamily="34" charset="0"/>
              <a:buNone/>
            </a:pPr>
            <a:r>
              <a:rPr lang="pt-BR" altLang="pt-BR" sz="2200" dirty="0" smtClean="0">
                <a:solidFill>
                  <a:schemeClr val="tx1"/>
                </a:solidFill>
                <a:latin typeface="+mn-lt"/>
                <a:cs typeface="Arial" charset="0"/>
              </a:rPr>
              <a:t>RF03 – Registrar Pagamento das compras com cartão de crédito</a:t>
            </a:r>
          </a:p>
        </p:txBody>
      </p:sp>
    </p:spTree>
    <p:extLst>
      <p:ext uri="{BB962C8B-B14F-4D97-AF65-F5344CB8AC3E}">
        <p14:creationId xmlns:p14="http://schemas.microsoft.com/office/powerpoint/2010/main" val="283920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88640"/>
            <a:ext cx="1676350" cy="55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3"/>
          <p:cNvSpPr>
            <a:spLocks noGrp="1"/>
          </p:cNvSpPr>
          <p:nvPr>
            <p:ph type="ctrTitle"/>
          </p:nvPr>
        </p:nvSpPr>
        <p:spPr>
          <a:xfrm>
            <a:off x="685800" y="2444750"/>
            <a:ext cx="7772400" cy="841375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5400" dirty="0" err="1" smtClean="0">
                <a:solidFill>
                  <a:srgbClr val="FF0000"/>
                </a:solidFill>
              </a:rPr>
              <a:t>Requisitos</a:t>
            </a:r>
            <a:r>
              <a:rPr lang="en-US" sz="5400" dirty="0" smtClean="0">
                <a:solidFill>
                  <a:srgbClr val="FF0000"/>
                </a:solidFill>
              </a:rPr>
              <a:t> </a:t>
            </a:r>
            <a:br>
              <a:rPr lang="en-US" sz="5400" dirty="0" smtClean="0">
                <a:solidFill>
                  <a:srgbClr val="FF0000"/>
                </a:solidFill>
              </a:rPr>
            </a:br>
            <a:r>
              <a:rPr lang="en-US" sz="5400" dirty="0" err="1" smtClean="0">
                <a:solidFill>
                  <a:srgbClr val="FF0000"/>
                </a:solidFill>
              </a:rPr>
              <a:t>Não-Funcionais</a:t>
            </a:r>
            <a:endParaRPr lang="en-US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89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88640"/>
            <a:ext cx="1676350" cy="55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395537" y="404664"/>
            <a:ext cx="55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Análise de Requisitos</a:t>
            </a:r>
            <a:endParaRPr lang="pt-BR" sz="3200" b="1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23850" y="1844675"/>
            <a:ext cx="8229600" cy="289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65125" indent="-255588" algn="l">
              <a:lnSpc>
                <a:spcPct val="150000"/>
              </a:lnSpc>
              <a:buFont typeface="Wingdings 3" pitchFamily="18" charset="2"/>
              <a:buNone/>
            </a:pPr>
            <a:r>
              <a:rPr lang="pt-BR" altLang="pt-BR" b="1" dirty="0" smtClean="0">
                <a:solidFill>
                  <a:srgbClr val="C00000"/>
                </a:solidFill>
                <a:latin typeface="+mn-lt"/>
              </a:rPr>
              <a:t>Requisitos Não-Funcionais</a:t>
            </a:r>
          </a:p>
          <a:p>
            <a:pPr marL="365125" indent="-255588" algn="just">
              <a:lnSpc>
                <a:spcPct val="150000"/>
              </a:lnSpc>
              <a:buFont typeface="Wingdings 3" pitchFamily="18" charset="2"/>
              <a:buNone/>
            </a:pPr>
            <a:r>
              <a:rPr lang="pt-BR" altLang="pt-BR" dirty="0" smtClean="0">
                <a:latin typeface="+mn-lt"/>
                <a:cs typeface="Arial" charset="0"/>
              </a:rPr>
              <a:t>	</a:t>
            </a:r>
            <a:r>
              <a:rPr lang="pt-BR" altLang="pt-BR" b="1" dirty="0" smtClean="0">
                <a:solidFill>
                  <a:schemeClr val="tx1"/>
                </a:solidFill>
                <a:latin typeface="+mn-lt"/>
                <a:cs typeface="Arial" charset="0"/>
              </a:rPr>
              <a:t>São requisitos que expressam condições que o software deve atender ou qualidades específicas que o software deve ter. Esses requisitos colocam restrições no sistema.</a:t>
            </a:r>
          </a:p>
        </p:txBody>
      </p:sp>
    </p:spTree>
    <p:extLst>
      <p:ext uri="{BB962C8B-B14F-4D97-AF65-F5344CB8AC3E}">
        <p14:creationId xmlns:p14="http://schemas.microsoft.com/office/powerpoint/2010/main" val="39830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88640"/>
            <a:ext cx="1676350" cy="55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395536" y="404664"/>
            <a:ext cx="52148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Requisitos Não Funcionais</a:t>
            </a:r>
            <a:endParaRPr lang="pt-BR" sz="3200" b="1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>
          <a:xfrm>
            <a:off x="35496" y="1658356"/>
            <a:ext cx="8424863" cy="3930884"/>
          </a:xfrm>
          <a:prstGeom prst="rect">
            <a:avLst/>
          </a:prstGeom>
        </p:spPr>
        <p:txBody>
          <a:bodyPr vert="horz" wrap="square" lIns="91440" tIns="45720" rIns="91440" bIns="0" rtlCol="0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621792" lvl="1" algn="just">
              <a:lnSpc>
                <a:spcPct val="150000"/>
              </a:lnSpc>
              <a:spcBef>
                <a:spcPts val="324"/>
              </a:spcBef>
              <a:buFont typeface="Verdana"/>
              <a:buNone/>
              <a:defRPr/>
            </a:pPr>
            <a:r>
              <a:rPr lang="pt-BR" sz="240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RNF01 - O sistema deve ser compatível com os browsers IE (versão 8 ou superior) e Firefox (versão 6 ou superior).</a:t>
            </a:r>
          </a:p>
          <a:p>
            <a:pPr marL="621792" lvl="1" algn="just">
              <a:lnSpc>
                <a:spcPct val="150000"/>
              </a:lnSpc>
              <a:spcBef>
                <a:spcPts val="324"/>
              </a:spcBef>
              <a:buFont typeface="Verdana"/>
              <a:buNone/>
              <a:defRPr/>
            </a:pPr>
            <a:endParaRPr lang="pt-BR" sz="2400" dirty="0" smtClean="0">
              <a:solidFill>
                <a:schemeClr val="tx1"/>
              </a:solidFill>
              <a:latin typeface="+mn-lt"/>
              <a:cs typeface="Arial" pitchFamily="34" charset="0"/>
            </a:endParaRPr>
          </a:p>
          <a:p>
            <a:pPr marL="621792" lvl="1" algn="just">
              <a:lnSpc>
                <a:spcPct val="150000"/>
              </a:lnSpc>
              <a:spcBef>
                <a:spcPts val="324"/>
              </a:spcBef>
              <a:buFont typeface="Verdana"/>
              <a:buNone/>
              <a:defRPr/>
            </a:pPr>
            <a:r>
              <a:rPr lang="pt-BR" sz="240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RNF02 -O sistema deve garantir que o tempo de resposta das consultas não seja maior do que 5 segundos.</a:t>
            </a:r>
          </a:p>
        </p:txBody>
      </p:sp>
    </p:spTree>
    <p:extLst>
      <p:ext uri="{BB962C8B-B14F-4D97-AF65-F5344CB8AC3E}">
        <p14:creationId xmlns:p14="http://schemas.microsoft.com/office/powerpoint/2010/main" val="304391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88640"/>
            <a:ext cx="1676350" cy="55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395536" y="404664"/>
            <a:ext cx="42226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Regras de Requisitos</a:t>
            </a:r>
            <a:endParaRPr lang="pt-BR" sz="3200" b="1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>
          <a:xfrm>
            <a:off x="323850" y="1484313"/>
            <a:ext cx="8424863" cy="4555093"/>
          </a:xfrm>
          <a:prstGeom prst="rect">
            <a:avLst/>
          </a:prstGeom>
        </p:spPr>
        <p:txBody>
          <a:bodyPr vert="horz" wrap="square" lIns="91440" tIns="45720" rIns="91440" bIns="0" rtlCol="0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36042" lvl="1" algn="just">
              <a:lnSpc>
                <a:spcPct val="150000"/>
              </a:lnSpc>
              <a:spcBef>
                <a:spcPts val="324"/>
              </a:spcBef>
              <a:buFontTx/>
              <a:buNone/>
              <a:defRPr/>
            </a:pPr>
            <a:r>
              <a:rPr lang="pt-BR" sz="2400" b="1" dirty="0" smtClean="0">
                <a:solidFill>
                  <a:srgbClr val="FF0000"/>
                </a:solidFill>
                <a:latin typeface="+mn-lt"/>
                <a:cs typeface="Arial" pitchFamily="34" charset="0"/>
              </a:rPr>
              <a:t>Regras de Negócio (Restrição):</a:t>
            </a:r>
            <a:r>
              <a:rPr lang="pt-BR" sz="2400" dirty="0" smtClean="0">
                <a:solidFill>
                  <a:srgbClr val="FF0000"/>
                </a:solidFill>
                <a:latin typeface="+mn-lt"/>
                <a:cs typeface="Arial" pitchFamily="34" charset="0"/>
              </a:rPr>
              <a:t> </a:t>
            </a:r>
          </a:p>
          <a:p>
            <a:pPr marL="621792" lvl="1" algn="just">
              <a:lnSpc>
                <a:spcPct val="150000"/>
              </a:lnSpc>
              <a:spcBef>
                <a:spcPts val="324"/>
              </a:spcBef>
              <a:defRPr/>
            </a:pPr>
            <a:r>
              <a:rPr lang="pt-BR" sz="2400" b="1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- Algo que limita/restringe o sistema. Está dentro do nosso controle e muitas vezes é utilizado para evitar um risco, ou seja, acaba sendo uma resposta a um risco.</a:t>
            </a:r>
          </a:p>
          <a:p>
            <a:pPr marL="621792" lvl="1" algn="just">
              <a:lnSpc>
                <a:spcPct val="150000"/>
              </a:lnSpc>
              <a:spcBef>
                <a:spcPts val="324"/>
              </a:spcBef>
              <a:defRPr/>
            </a:pPr>
            <a:r>
              <a:rPr lang="pt-BR" sz="2400" b="1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- Nos exemplos, seria uma maneira de minimizar o risco do sistema não funcionar em versões inferiores dos browsers IE e Firefox.</a:t>
            </a:r>
          </a:p>
        </p:txBody>
      </p:sp>
    </p:spTree>
    <p:extLst>
      <p:ext uri="{BB962C8B-B14F-4D97-AF65-F5344CB8AC3E}">
        <p14:creationId xmlns:p14="http://schemas.microsoft.com/office/powerpoint/2010/main" val="111378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88640"/>
            <a:ext cx="1676350" cy="55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395536" y="404664"/>
            <a:ext cx="5823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Tipos de Requisitos (FURPS+)</a:t>
            </a:r>
            <a:endParaRPr lang="pt-BR" sz="3200" b="1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49250" y="1638300"/>
            <a:ext cx="7247086" cy="4670425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414726" indent="-414726" algn="l">
              <a:lnSpc>
                <a:spcPct val="150000"/>
              </a:lnSpc>
              <a:buFont typeface="Wingdings 3"/>
              <a:buNone/>
              <a:defRPr/>
            </a:pPr>
            <a:endParaRPr lang="en-GB" b="1" u="sng" dirty="0" smtClean="0">
              <a:solidFill>
                <a:srgbClr val="0070C0"/>
              </a:solidFill>
              <a:latin typeface="+mn-lt"/>
            </a:endParaRPr>
          </a:p>
          <a:p>
            <a:pPr marL="360000" indent="-414726" algn="l">
              <a:spcBef>
                <a:spcPts val="0"/>
              </a:spcBef>
              <a:buFont typeface="Wingdings 3"/>
              <a:buNone/>
              <a:defRPr/>
            </a:pPr>
            <a:r>
              <a:rPr lang="en-GB" sz="2800" b="1" u="sng" dirty="0" smtClean="0">
                <a:solidFill>
                  <a:srgbClr val="C00000"/>
                </a:solidFill>
                <a:latin typeface="+mn-lt"/>
                <a:cs typeface="Times New Roman" panose="02020603050405020304" pitchFamily="18" charset="0"/>
              </a:rPr>
              <a:t>F</a:t>
            </a:r>
            <a:r>
              <a:rPr lang="en-US" sz="2800" b="1" dirty="0" err="1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unctionality</a:t>
            </a:r>
            <a:r>
              <a:rPr lang="en-US" sz="2800" b="1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-</a:t>
            </a:r>
            <a:r>
              <a:rPr lang="en-US" sz="28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latin typeface="+mn-lt"/>
                <a:cs typeface="Times New Roman" panose="02020603050405020304" pitchFamily="18" charset="0"/>
              </a:rPr>
              <a:t>Funcionalidade</a:t>
            </a:r>
            <a:r>
              <a:rPr lang="en-US" sz="2800" b="1" dirty="0" smtClean="0">
                <a:solidFill>
                  <a:srgbClr val="C00000"/>
                </a:solidFill>
                <a:latin typeface="+mn-lt"/>
                <a:cs typeface="Times New Roman" panose="02020603050405020304" pitchFamily="18" charset="0"/>
              </a:rPr>
              <a:t>         –     RF</a:t>
            </a:r>
          </a:p>
          <a:p>
            <a:pPr marL="360000" indent="-414726" algn="l">
              <a:spcBef>
                <a:spcPts val="0"/>
              </a:spcBef>
              <a:buFont typeface="Wingdings 3"/>
              <a:buNone/>
              <a:defRPr/>
            </a:pPr>
            <a:endParaRPr lang="en-US" sz="2800" b="1" dirty="0" smtClean="0">
              <a:solidFill>
                <a:srgbClr val="C00000"/>
              </a:solidFill>
              <a:latin typeface="+mn-lt"/>
              <a:cs typeface="Times New Roman" panose="02020603050405020304" pitchFamily="18" charset="0"/>
            </a:endParaRPr>
          </a:p>
          <a:p>
            <a:pPr marL="360000" indent="-414726" algn="l">
              <a:spcBef>
                <a:spcPts val="0"/>
              </a:spcBef>
              <a:buSzPct val="50000"/>
              <a:buFont typeface="Wingdings 3"/>
              <a:buNone/>
              <a:tabLst>
                <a:tab pos="732971" algn="l"/>
                <a:tab pos="1562424" algn="l"/>
                <a:tab pos="2391876" algn="l"/>
                <a:tab pos="3221328" algn="l"/>
                <a:tab pos="4050780" algn="l"/>
                <a:tab pos="4880232" algn="l"/>
                <a:tab pos="5709685" algn="l"/>
                <a:tab pos="6539137" algn="l"/>
                <a:tab pos="7368589" algn="l"/>
                <a:tab pos="8198041" algn="l"/>
                <a:tab pos="9027494" algn="l"/>
              </a:tabLst>
              <a:defRPr/>
            </a:pPr>
            <a:r>
              <a:rPr lang="en-GB" sz="2800" b="1" u="sng" dirty="0" smtClean="0">
                <a:solidFill>
                  <a:srgbClr val="C00000"/>
                </a:solidFill>
                <a:latin typeface="+mn-lt"/>
                <a:cs typeface="Times New Roman" panose="02020603050405020304" pitchFamily="18" charset="0"/>
              </a:rPr>
              <a:t>U</a:t>
            </a:r>
            <a:r>
              <a:rPr lang="en-US" sz="2800" b="1" dirty="0" err="1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sability</a:t>
            </a:r>
            <a:r>
              <a:rPr lang="en-US" sz="2800" b="1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– </a:t>
            </a:r>
            <a:r>
              <a:rPr lang="en-US" sz="2800" b="1" dirty="0" smtClean="0">
                <a:solidFill>
                  <a:srgbClr val="C00000"/>
                </a:solidFill>
                <a:latin typeface="+mn-lt"/>
                <a:cs typeface="Times New Roman" panose="02020603050405020304" pitchFamily="18" charset="0"/>
              </a:rPr>
              <a:t>U</a:t>
            </a:r>
            <a:r>
              <a:rPr lang="en-GB" sz="2800" b="1" dirty="0" err="1" smtClean="0">
                <a:solidFill>
                  <a:srgbClr val="C00000"/>
                </a:solidFill>
                <a:latin typeface="+mn-lt"/>
                <a:cs typeface="Times New Roman" panose="02020603050405020304" pitchFamily="18" charset="0"/>
              </a:rPr>
              <a:t>sabilidade</a:t>
            </a:r>
            <a:endParaRPr lang="en-GB" sz="2800" b="1" dirty="0" smtClean="0">
              <a:solidFill>
                <a:srgbClr val="C00000"/>
              </a:solidFill>
              <a:latin typeface="+mn-lt"/>
              <a:cs typeface="Times New Roman" panose="02020603050405020304" pitchFamily="18" charset="0"/>
            </a:endParaRPr>
          </a:p>
          <a:p>
            <a:pPr marL="360000" indent="-414726" algn="l">
              <a:spcBef>
                <a:spcPts val="0"/>
              </a:spcBef>
              <a:buSzPct val="50000"/>
              <a:buFont typeface="Wingdings 3"/>
              <a:buNone/>
              <a:tabLst>
                <a:tab pos="732971" algn="l"/>
                <a:tab pos="1562424" algn="l"/>
                <a:tab pos="2391876" algn="l"/>
                <a:tab pos="3221328" algn="l"/>
                <a:tab pos="4050780" algn="l"/>
                <a:tab pos="4880232" algn="l"/>
                <a:tab pos="5709685" algn="l"/>
                <a:tab pos="6539137" algn="l"/>
                <a:tab pos="7368589" algn="l"/>
                <a:tab pos="8198041" algn="l"/>
                <a:tab pos="9027494" algn="l"/>
              </a:tabLst>
              <a:defRPr/>
            </a:pPr>
            <a:r>
              <a:rPr lang="en-US" sz="2800" b="1" u="sng" dirty="0" smtClean="0">
                <a:solidFill>
                  <a:srgbClr val="C00000"/>
                </a:solidFill>
                <a:latin typeface="+mn-lt"/>
                <a:cs typeface="Times New Roman" panose="02020603050405020304" pitchFamily="18" charset="0"/>
              </a:rPr>
              <a:t>R</a:t>
            </a:r>
            <a:r>
              <a:rPr lang="en-US" sz="2800" b="1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eliability - </a:t>
            </a:r>
            <a:r>
              <a:rPr lang="en-GB" sz="2800" b="1" dirty="0" err="1" smtClean="0">
                <a:solidFill>
                  <a:srgbClr val="C00000"/>
                </a:solidFill>
                <a:latin typeface="+mn-lt"/>
                <a:cs typeface="Times New Roman" panose="02020603050405020304" pitchFamily="18" charset="0"/>
              </a:rPr>
              <a:t>Confiabilidade</a:t>
            </a:r>
            <a:endParaRPr lang="en-GB" sz="2800" b="1" dirty="0" smtClean="0">
              <a:solidFill>
                <a:srgbClr val="C00000"/>
              </a:solidFill>
              <a:latin typeface="+mn-lt"/>
              <a:cs typeface="Times New Roman" panose="02020603050405020304" pitchFamily="18" charset="0"/>
            </a:endParaRPr>
          </a:p>
          <a:p>
            <a:pPr marL="360000" indent="-414726" algn="l">
              <a:spcBef>
                <a:spcPts val="0"/>
              </a:spcBef>
              <a:buSzPct val="50000"/>
              <a:buFont typeface="Wingdings 3"/>
              <a:buNone/>
              <a:tabLst>
                <a:tab pos="732971" algn="l"/>
                <a:tab pos="1562424" algn="l"/>
                <a:tab pos="2391876" algn="l"/>
                <a:tab pos="3221328" algn="l"/>
                <a:tab pos="4050780" algn="l"/>
                <a:tab pos="4880232" algn="l"/>
                <a:tab pos="5709685" algn="l"/>
                <a:tab pos="6539137" algn="l"/>
                <a:tab pos="7368589" algn="l"/>
                <a:tab pos="8198041" algn="l"/>
                <a:tab pos="9027494" algn="l"/>
              </a:tabLst>
              <a:defRPr/>
            </a:pPr>
            <a:r>
              <a:rPr lang="en-US" sz="2800" b="1" u="sng" dirty="0" smtClean="0">
                <a:solidFill>
                  <a:srgbClr val="C00000"/>
                </a:solidFill>
                <a:latin typeface="+mn-lt"/>
                <a:cs typeface="Times New Roman" panose="02020603050405020304" pitchFamily="18" charset="0"/>
              </a:rPr>
              <a:t>P</a:t>
            </a:r>
            <a:r>
              <a:rPr lang="en-US" sz="2800" b="1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erformance - </a:t>
            </a:r>
            <a:r>
              <a:rPr lang="en-GB" sz="2800" b="1" dirty="0" err="1" smtClean="0">
                <a:solidFill>
                  <a:srgbClr val="C00000"/>
                </a:solidFill>
                <a:latin typeface="+mn-lt"/>
                <a:cs typeface="Times New Roman" panose="02020603050405020304" pitchFamily="18" charset="0"/>
              </a:rPr>
              <a:t>Desempenho</a:t>
            </a:r>
            <a:endParaRPr lang="en-GB" sz="2800" b="1" dirty="0" smtClean="0">
              <a:solidFill>
                <a:srgbClr val="C00000"/>
              </a:solidFill>
              <a:latin typeface="+mn-lt"/>
              <a:cs typeface="Times New Roman" panose="02020603050405020304" pitchFamily="18" charset="0"/>
            </a:endParaRPr>
          </a:p>
          <a:p>
            <a:pPr marL="360000" indent="-414726" algn="l">
              <a:spcBef>
                <a:spcPts val="0"/>
              </a:spcBef>
              <a:buSzPct val="50000"/>
              <a:buFont typeface="Wingdings 3"/>
              <a:buNone/>
              <a:tabLst>
                <a:tab pos="732971" algn="l"/>
                <a:tab pos="1562424" algn="l"/>
                <a:tab pos="2391876" algn="l"/>
                <a:tab pos="3221328" algn="l"/>
                <a:tab pos="4050780" algn="l"/>
                <a:tab pos="4880232" algn="l"/>
                <a:tab pos="5709685" algn="l"/>
                <a:tab pos="6539137" algn="l"/>
                <a:tab pos="7368589" algn="l"/>
                <a:tab pos="8198041" algn="l"/>
                <a:tab pos="9027494" algn="l"/>
              </a:tabLst>
              <a:defRPr/>
            </a:pPr>
            <a:r>
              <a:rPr lang="pt-BR" sz="2800" b="1" u="sng" dirty="0" err="1" smtClean="0">
                <a:solidFill>
                  <a:srgbClr val="C00000"/>
                </a:solidFill>
                <a:latin typeface="+mn-lt"/>
                <a:cs typeface="Times New Roman" panose="02020603050405020304" pitchFamily="18" charset="0"/>
              </a:rPr>
              <a:t>S</a:t>
            </a:r>
            <a:r>
              <a:rPr lang="pt-BR" sz="2800" b="1" dirty="0" err="1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upportability</a:t>
            </a:r>
            <a:r>
              <a:rPr lang="pt-BR" sz="2800" b="1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- </a:t>
            </a:r>
            <a:r>
              <a:rPr lang="pt-BR" sz="2800" b="1" dirty="0" smtClean="0">
                <a:solidFill>
                  <a:srgbClr val="C00000"/>
                </a:solidFill>
                <a:latin typeface="+mn-lt"/>
                <a:cs typeface="Times New Roman" panose="02020603050405020304" pitchFamily="18" charset="0"/>
              </a:rPr>
              <a:t>S</a:t>
            </a:r>
            <a:r>
              <a:rPr lang="en-GB" sz="2800" b="1" dirty="0" err="1" smtClean="0">
                <a:solidFill>
                  <a:srgbClr val="C00000"/>
                </a:solidFill>
                <a:latin typeface="+mn-lt"/>
                <a:cs typeface="Times New Roman" panose="02020603050405020304" pitchFamily="18" charset="0"/>
              </a:rPr>
              <a:t>uportabilidade</a:t>
            </a:r>
            <a:r>
              <a:rPr lang="en-GB" sz="2800" b="1" dirty="0" smtClean="0">
                <a:solidFill>
                  <a:srgbClr val="C00000"/>
                </a:solidFill>
                <a:latin typeface="+mn-lt"/>
                <a:cs typeface="Times New Roman" panose="02020603050405020304" pitchFamily="18" charset="0"/>
              </a:rPr>
              <a:t> </a:t>
            </a:r>
          </a:p>
          <a:p>
            <a:pPr marL="164162" indent="-164162" algn="l">
              <a:lnSpc>
                <a:spcPct val="101000"/>
              </a:lnSpc>
              <a:spcBef>
                <a:spcPct val="0"/>
              </a:spcBef>
              <a:spcAft>
                <a:spcPts val="1293"/>
              </a:spcAft>
              <a:buSzPct val="50000"/>
              <a:buFont typeface="Wingdings 3"/>
              <a:buBlip>
                <a:blip r:embed="rId3"/>
              </a:buBlip>
              <a:tabLst>
                <a:tab pos="732971" algn="l"/>
                <a:tab pos="1562424" algn="l"/>
                <a:tab pos="2391876" algn="l"/>
                <a:tab pos="3221328" algn="l"/>
                <a:tab pos="4050780" algn="l"/>
                <a:tab pos="4880232" algn="l"/>
                <a:tab pos="5709685" algn="l"/>
                <a:tab pos="6539137" algn="l"/>
                <a:tab pos="7368589" algn="l"/>
                <a:tab pos="8198041" algn="l"/>
                <a:tab pos="9027494" algn="l"/>
              </a:tabLst>
              <a:defRPr/>
            </a:pPr>
            <a:endParaRPr lang="en-GB" sz="1500" dirty="0">
              <a:latin typeface="+mn-lt"/>
            </a:endParaRPr>
          </a:p>
        </p:txBody>
      </p:sp>
      <p:sp>
        <p:nvSpPr>
          <p:cNvPr id="2" name="Chave direita 1"/>
          <p:cNvSpPr/>
          <p:nvPr/>
        </p:nvSpPr>
        <p:spPr>
          <a:xfrm>
            <a:off x="6218733" y="2996952"/>
            <a:ext cx="297483" cy="1728192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6660232" y="3573016"/>
            <a:ext cx="10081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indent="-414726">
              <a:defRPr/>
            </a:pPr>
            <a:r>
              <a:rPr lang="en-US" sz="2400" b="1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RNF</a:t>
            </a:r>
            <a:endParaRPr lang="en-US" sz="2400" b="1" dirty="0">
              <a:solidFill>
                <a:srgbClr val="C000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88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88640"/>
            <a:ext cx="1676350" cy="55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395536" y="404664"/>
            <a:ext cx="4253408" cy="755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65760" indent="-256032">
              <a:lnSpc>
                <a:spcPct val="150000"/>
              </a:lnSpc>
              <a:buFont typeface="Wingdings 3"/>
              <a:buNone/>
              <a:defRPr/>
            </a:pPr>
            <a:r>
              <a:rPr lang="pt-BR" sz="3200" b="1" dirty="0"/>
              <a:t>Requisitos – FURPS+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>
          <a:xfrm>
            <a:off x="323850" y="1484784"/>
            <a:ext cx="8229600" cy="4696670"/>
          </a:xfrm>
          <a:prstGeom prst="rect">
            <a:avLst/>
          </a:prstGeom>
        </p:spPr>
        <p:txBody>
          <a:bodyPr vert="horz" lIns="91440" tIns="45720" rIns="91440" bIns="0" rtlCol="0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65760" indent="-256032" algn="just">
              <a:lnSpc>
                <a:spcPct val="150000"/>
              </a:lnSpc>
              <a:buFont typeface="Wingdings 3"/>
              <a:buNone/>
              <a:defRPr/>
            </a:pPr>
            <a:r>
              <a:rPr lang="pt-BR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No processo de desenvolvimento de software, os requisitos são categorizados de acordo com o modelo FURPS+, </a:t>
            </a:r>
            <a:r>
              <a:rPr lang="pt-BR" dirty="0" err="1" smtClean="0">
                <a:solidFill>
                  <a:schemeClr val="tx1"/>
                </a:solidFill>
                <a:latin typeface="+mn-lt"/>
                <a:cs typeface="Arial" pitchFamily="34" charset="0"/>
              </a:rPr>
              <a:t>mneumônico</a:t>
            </a:r>
            <a:r>
              <a:rPr lang="pt-BR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 com o seguinte significado:</a:t>
            </a:r>
          </a:p>
          <a:p>
            <a:pPr marL="365760" indent="-256032" algn="just">
              <a:lnSpc>
                <a:spcPct val="150000"/>
              </a:lnSpc>
              <a:buFont typeface="Wingdings 3"/>
              <a:buNone/>
              <a:defRPr/>
            </a:pPr>
            <a:endParaRPr lang="pt-BR" dirty="0" smtClean="0">
              <a:solidFill>
                <a:schemeClr val="tx1"/>
              </a:solidFill>
              <a:latin typeface="+mn-lt"/>
              <a:cs typeface="Arial" pitchFamily="34" charset="0"/>
            </a:endParaRPr>
          </a:p>
          <a:p>
            <a:pPr marL="365760" indent="-256032" algn="just">
              <a:lnSpc>
                <a:spcPct val="150000"/>
              </a:lnSpc>
              <a:buFont typeface="Wingdings 3"/>
              <a:buNone/>
              <a:defRPr/>
            </a:pPr>
            <a:r>
              <a:rPr lang="pt-BR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>F</a:t>
            </a:r>
            <a:r>
              <a:rPr lang="pt-B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>uncionalidade:</a:t>
            </a:r>
            <a:r>
              <a:rPr lang="pt-BR" sz="200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 </a:t>
            </a:r>
            <a:r>
              <a:rPr lang="pt-BR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determina o que o sistema deve executar.</a:t>
            </a:r>
          </a:p>
          <a:p>
            <a:pPr marL="0" lvl="1">
              <a:lnSpc>
                <a:spcPct val="150000"/>
              </a:lnSpc>
              <a:spcBef>
                <a:spcPts val="324"/>
              </a:spcBef>
              <a:buFont typeface="Verdana"/>
              <a:buChar char="◦"/>
              <a:defRPr/>
            </a:pPr>
            <a:r>
              <a:rPr lang="en-GB" sz="2000" b="1" dirty="0" smtClean="0">
                <a:solidFill>
                  <a:srgbClr val="0070C0"/>
                </a:solidFill>
                <a:latin typeface="+mn-lt"/>
                <a:cs typeface="Arial" pitchFamily="34" charset="0"/>
              </a:rPr>
              <a:t>“</a:t>
            </a:r>
            <a:r>
              <a:rPr lang="en-GB" sz="2000" b="1" dirty="0" err="1" smtClean="0">
                <a:solidFill>
                  <a:srgbClr val="0070C0"/>
                </a:solidFill>
                <a:latin typeface="+mn-lt"/>
                <a:cs typeface="Arial" pitchFamily="34" charset="0"/>
              </a:rPr>
              <a:t>Cadastrar</a:t>
            </a:r>
            <a:r>
              <a:rPr lang="en-GB" sz="2000" b="1" dirty="0" smtClean="0">
                <a:solidFill>
                  <a:srgbClr val="0070C0"/>
                </a:solidFill>
                <a:latin typeface="+mn-lt"/>
                <a:cs typeface="Arial" pitchFamily="34" charset="0"/>
              </a:rPr>
              <a:t> </a:t>
            </a:r>
            <a:r>
              <a:rPr lang="en-GB" sz="2000" b="1" dirty="0" err="1" smtClean="0">
                <a:solidFill>
                  <a:srgbClr val="0070C0"/>
                </a:solidFill>
                <a:latin typeface="+mn-lt"/>
                <a:cs typeface="Arial" pitchFamily="34" charset="0"/>
              </a:rPr>
              <a:t>Usuário</a:t>
            </a:r>
            <a:r>
              <a:rPr lang="en-GB" sz="2000" b="1" dirty="0" smtClean="0">
                <a:solidFill>
                  <a:srgbClr val="0070C0"/>
                </a:solidFill>
                <a:latin typeface="+mn-lt"/>
                <a:cs typeface="Arial" pitchFamily="34" charset="0"/>
              </a:rPr>
              <a:t>”, “</a:t>
            </a:r>
            <a:r>
              <a:rPr lang="en-GB" sz="2000" b="1" dirty="0" err="1" smtClean="0">
                <a:solidFill>
                  <a:srgbClr val="0070C0"/>
                </a:solidFill>
                <a:latin typeface="+mn-lt"/>
                <a:cs typeface="Arial" pitchFamily="34" charset="0"/>
              </a:rPr>
              <a:t>Listar</a:t>
            </a:r>
            <a:r>
              <a:rPr lang="en-GB" sz="2000" b="1" dirty="0" smtClean="0">
                <a:solidFill>
                  <a:srgbClr val="0070C0"/>
                </a:solidFill>
                <a:latin typeface="+mn-lt"/>
                <a:cs typeface="Arial" pitchFamily="34" charset="0"/>
              </a:rPr>
              <a:t> </a:t>
            </a:r>
            <a:r>
              <a:rPr lang="en-GB" sz="2000" b="1" dirty="0" err="1" smtClean="0">
                <a:solidFill>
                  <a:srgbClr val="0070C0"/>
                </a:solidFill>
                <a:latin typeface="+mn-lt"/>
                <a:cs typeface="Arial" pitchFamily="34" charset="0"/>
              </a:rPr>
              <a:t>Notícias</a:t>
            </a:r>
            <a:r>
              <a:rPr lang="en-GB" sz="2000" b="1" dirty="0" smtClean="0">
                <a:solidFill>
                  <a:srgbClr val="0070C0"/>
                </a:solidFill>
                <a:latin typeface="+mn-lt"/>
                <a:cs typeface="Arial" pitchFamily="34" charset="0"/>
              </a:rPr>
              <a:t>”; </a:t>
            </a:r>
          </a:p>
          <a:p>
            <a:pPr marL="0" lvl="1">
              <a:lnSpc>
                <a:spcPct val="150000"/>
              </a:lnSpc>
              <a:spcBef>
                <a:spcPts val="324"/>
              </a:spcBef>
              <a:buFont typeface="Verdana"/>
              <a:buNone/>
              <a:defRPr/>
            </a:pPr>
            <a:r>
              <a:rPr lang="en-GB" sz="2000" b="1" dirty="0" smtClean="0">
                <a:solidFill>
                  <a:srgbClr val="0070C0"/>
                </a:solidFill>
                <a:latin typeface="+mn-lt"/>
                <a:cs typeface="Arial" pitchFamily="34" charset="0"/>
              </a:rPr>
              <a:t>    </a:t>
            </a:r>
            <a:r>
              <a:rPr lang="en-GB" sz="2000" b="1" dirty="0" err="1" smtClean="0">
                <a:solidFill>
                  <a:srgbClr val="0070C0"/>
                </a:solidFill>
                <a:latin typeface="+mn-lt"/>
                <a:cs typeface="Arial" pitchFamily="34" charset="0"/>
              </a:rPr>
              <a:t>ou</a:t>
            </a:r>
            <a:r>
              <a:rPr lang="en-GB" sz="2000" b="1" dirty="0" smtClean="0">
                <a:solidFill>
                  <a:srgbClr val="0070C0"/>
                </a:solidFill>
                <a:latin typeface="+mn-lt"/>
                <a:cs typeface="Arial" pitchFamily="34" charset="0"/>
              </a:rPr>
              <a:t> </a:t>
            </a:r>
            <a:r>
              <a:rPr lang="en-GB" sz="2000" b="1" dirty="0" err="1" smtClean="0">
                <a:solidFill>
                  <a:srgbClr val="0070C0"/>
                </a:solidFill>
                <a:latin typeface="+mn-lt"/>
                <a:cs typeface="Arial" pitchFamily="34" charset="0"/>
              </a:rPr>
              <a:t>seja</a:t>
            </a:r>
            <a:r>
              <a:rPr lang="en-GB" sz="2000" b="1" dirty="0" smtClean="0">
                <a:solidFill>
                  <a:srgbClr val="0070C0"/>
                </a:solidFill>
                <a:latin typeface="+mn-lt"/>
                <a:cs typeface="Arial" pitchFamily="34" charset="0"/>
              </a:rPr>
              <a:t>, REQUISITOS FUNCIONAIS</a:t>
            </a:r>
          </a:p>
          <a:p>
            <a:pPr marL="365760" indent="-256032" algn="just">
              <a:lnSpc>
                <a:spcPct val="150000"/>
              </a:lnSpc>
              <a:buFont typeface="Wingdings 3"/>
              <a:buChar char=""/>
              <a:defRPr/>
            </a:pPr>
            <a:endParaRPr lang="pt-BR" sz="1600" dirty="0" smtClean="0"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08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88640"/>
            <a:ext cx="1460326" cy="48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AllenLima\Desktop\Fiap\Avatar Allen\28342260_1579207032176030_1174526719_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301" y="2019250"/>
            <a:ext cx="4626028" cy="450609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o explicativo retangular com cantos arredondados 4"/>
          <p:cNvSpPr/>
          <p:nvPr/>
        </p:nvSpPr>
        <p:spPr>
          <a:xfrm>
            <a:off x="1619672" y="1052736"/>
            <a:ext cx="6984776" cy="1512168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b="1" dirty="0">
                <a:solidFill>
                  <a:schemeClr val="tx1"/>
                </a:solidFill>
              </a:rPr>
              <a:t>Requisitos Funcionais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b="1" dirty="0">
                <a:solidFill>
                  <a:schemeClr val="tx1"/>
                </a:solidFill>
              </a:rPr>
              <a:t>Requisitos Não Funcionais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b="1" dirty="0">
                <a:solidFill>
                  <a:schemeClr val="tx1"/>
                </a:solidFill>
              </a:rPr>
              <a:t>Regras de Negócio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292080" y="6488668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 smtClean="0"/>
              <a:t>Ox</a:t>
            </a:r>
            <a:r>
              <a:rPr lang="pt-BR" b="1" dirty="0" smtClean="0"/>
              <a:t> </a:t>
            </a:r>
            <a:r>
              <a:rPr lang="pt-BR" b="1" dirty="0" err="1" smtClean="0"/>
              <a:t>Gênius</a:t>
            </a:r>
            <a:endParaRPr lang="pt-BR" b="1" dirty="0" smtClean="0"/>
          </a:p>
        </p:txBody>
      </p:sp>
      <p:sp>
        <p:nvSpPr>
          <p:cNvPr id="2" name="Retângulo 1"/>
          <p:cNvSpPr/>
          <p:nvPr/>
        </p:nvSpPr>
        <p:spPr>
          <a:xfrm>
            <a:off x="179512" y="188640"/>
            <a:ext cx="60500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Aula de </a:t>
            </a:r>
            <a:r>
              <a:rPr lang="pt-BR" sz="2800" b="1" dirty="0" smtClean="0"/>
              <a:t>hoje: Análise de Requisitos</a:t>
            </a:r>
            <a:endParaRPr lang="pt-BR" sz="2800" dirty="0"/>
          </a:p>
        </p:txBody>
      </p:sp>
      <p:pic>
        <p:nvPicPr>
          <p:cNvPr id="7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031" y="6091893"/>
            <a:ext cx="540001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27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88640"/>
            <a:ext cx="1676350" cy="55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395536" y="404664"/>
            <a:ext cx="4253408" cy="755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65760" indent="-256032">
              <a:lnSpc>
                <a:spcPct val="150000"/>
              </a:lnSpc>
              <a:buFont typeface="Wingdings 3"/>
              <a:buNone/>
              <a:defRPr/>
            </a:pPr>
            <a:r>
              <a:rPr lang="pt-BR" sz="3200" b="1" dirty="0"/>
              <a:t>Requisitos – FURPS+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457200" y="1600200"/>
            <a:ext cx="8229600" cy="48531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65760" indent="-256032" algn="just">
              <a:lnSpc>
                <a:spcPct val="150000"/>
              </a:lnSpc>
              <a:buFont typeface="Wingdings 3"/>
              <a:buNone/>
              <a:defRPr/>
            </a:pPr>
            <a:r>
              <a:rPr lang="en-US" sz="2600" b="1" dirty="0" smtClean="0">
                <a:solidFill>
                  <a:srgbClr val="C00000"/>
                </a:solidFill>
                <a:latin typeface="+mn-lt"/>
              </a:rPr>
              <a:t>U = Usability</a:t>
            </a:r>
            <a:endParaRPr lang="pt-BR" sz="26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itchFamily="34" charset="0"/>
            </a:endParaRPr>
          </a:p>
          <a:p>
            <a:pPr marL="365760" indent="-256032" algn="just">
              <a:lnSpc>
                <a:spcPct val="150000"/>
              </a:lnSpc>
              <a:buFont typeface="Wingdings 3"/>
              <a:buNone/>
              <a:defRPr/>
            </a:pPr>
            <a:r>
              <a:rPr lang="pt-BR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>U</a:t>
            </a:r>
            <a:r>
              <a:rPr lang="pt-BR" sz="2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>sabilidade:</a:t>
            </a:r>
            <a:r>
              <a:rPr lang="pt-BR" sz="260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 fatores humanos, recursos de ajuda, documentação.</a:t>
            </a:r>
          </a:p>
          <a:p>
            <a:pPr marL="0" lvl="1">
              <a:lnSpc>
                <a:spcPct val="150000"/>
              </a:lnSpc>
              <a:spcBef>
                <a:spcPts val="324"/>
              </a:spcBef>
              <a:buFont typeface="Verdana"/>
              <a:buChar char="◦"/>
              <a:defRPr/>
            </a:pPr>
            <a:r>
              <a:rPr lang="en-GB" b="1" dirty="0" smtClean="0">
                <a:solidFill>
                  <a:srgbClr val="0070C0"/>
                </a:solidFill>
                <a:latin typeface="+mn-lt"/>
                <a:cs typeface="Arial" pitchFamily="34" charset="0"/>
              </a:rPr>
              <a:t>“</a:t>
            </a:r>
            <a:r>
              <a:rPr lang="en-GB" b="1" dirty="0" err="1" smtClean="0">
                <a:solidFill>
                  <a:srgbClr val="0070C0"/>
                </a:solidFill>
                <a:latin typeface="+mn-lt"/>
                <a:cs typeface="Arial" pitchFamily="34" charset="0"/>
              </a:rPr>
              <a:t>Os</a:t>
            </a:r>
            <a:r>
              <a:rPr lang="en-GB" b="1" dirty="0" smtClean="0">
                <a:solidFill>
                  <a:srgbClr val="0070C0"/>
                </a:solidFill>
                <a:latin typeface="+mn-lt"/>
                <a:cs typeface="Arial" pitchFamily="34" charset="0"/>
              </a:rPr>
              <a:t> </a:t>
            </a:r>
            <a:r>
              <a:rPr lang="en-GB" b="1" dirty="0" err="1" smtClean="0">
                <a:solidFill>
                  <a:srgbClr val="0070C0"/>
                </a:solidFill>
                <a:latin typeface="+mn-lt"/>
                <a:cs typeface="Arial" pitchFamily="34" charset="0"/>
              </a:rPr>
              <a:t>botões</a:t>
            </a:r>
            <a:r>
              <a:rPr lang="en-GB" b="1" dirty="0" smtClean="0">
                <a:solidFill>
                  <a:srgbClr val="0070C0"/>
                </a:solidFill>
                <a:latin typeface="+mn-lt"/>
                <a:cs typeface="Arial" pitchFamily="34" charset="0"/>
              </a:rPr>
              <a:t> </a:t>
            </a:r>
            <a:r>
              <a:rPr lang="en-GB" b="1" dirty="0" err="1" smtClean="0">
                <a:solidFill>
                  <a:srgbClr val="0070C0"/>
                </a:solidFill>
                <a:latin typeface="+mn-lt"/>
                <a:cs typeface="Arial" pitchFamily="34" charset="0"/>
              </a:rPr>
              <a:t>devem</a:t>
            </a:r>
            <a:r>
              <a:rPr lang="en-GB" b="1" dirty="0" smtClean="0">
                <a:solidFill>
                  <a:srgbClr val="0070C0"/>
                </a:solidFill>
                <a:latin typeface="+mn-lt"/>
                <a:cs typeface="Arial" pitchFamily="34" charset="0"/>
              </a:rPr>
              <a:t> </a:t>
            </a:r>
            <a:r>
              <a:rPr lang="en-GB" b="1" dirty="0" err="1" smtClean="0">
                <a:solidFill>
                  <a:srgbClr val="0070C0"/>
                </a:solidFill>
                <a:latin typeface="+mn-lt"/>
                <a:cs typeface="Arial" pitchFamily="34" charset="0"/>
              </a:rPr>
              <a:t>ser</a:t>
            </a:r>
            <a:r>
              <a:rPr lang="en-GB" b="1" dirty="0" smtClean="0">
                <a:solidFill>
                  <a:srgbClr val="0070C0"/>
                </a:solidFill>
                <a:latin typeface="+mn-lt"/>
                <a:cs typeface="Arial" pitchFamily="34" charset="0"/>
              </a:rPr>
              <a:t> </a:t>
            </a:r>
            <a:r>
              <a:rPr lang="en-GB" b="1" dirty="0" err="1" smtClean="0">
                <a:solidFill>
                  <a:srgbClr val="0070C0"/>
                </a:solidFill>
                <a:latin typeface="+mn-lt"/>
                <a:cs typeface="Arial" pitchFamily="34" charset="0"/>
              </a:rPr>
              <a:t>acompanhados</a:t>
            </a:r>
            <a:r>
              <a:rPr lang="en-GB" b="1" dirty="0" smtClean="0">
                <a:solidFill>
                  <a:srgbClr val="0070C0"/>
                </a:solidFill>
                <a:latin typeface="+mn-lt"/>
                <a:cs typeface="Arial" pitchFamily="34" charset="0"/>
              </a:rPr>
              <a:t> de </a:t>
            </a:r>
            <a:r>
              <a:rPr lang="en-GB" b="1" dirty="0" err="1" smtClean="0">
                <a:solidFill>
                  <a:srgbClr val="0070C0"/>
                </a:solidFill>
                <a:latin typeface="+mn-lt"/>
                <a:cs typeface="Arial" pitchFamily="34" charset="0"/>
              </a:rPr>
              <a:t>desenhos</a:t>
            </a:r>
            <a:r>
              <a:rPr lang="en-GB" b="1" dirty="0" smtClean="0">
                <a:solidFill>
                  <a:srgbClr val="0070C0"/>
                </a:solidFill>
                <a:latin typeface="+mn-lt"/>
                <a:cs typeface="Arial" pitchFamily="34" charset="0"/>
              </a:rPr>
              <a:t>”;</a:t>
            </a:r>
          </a:p>
          <a:p>
            <a:pPr marL="0" lvl="1">
              <a:lnSpc>
                <a:spcPct val="150000"/>
              </a:lnSpc>
              <a:spcBef>
                <a:spcPts val="324"/>
              </a:spcBef>
              <a:buFont typeface="Verdana"/>
              <a:buChar char="◦"/>
              <a:defRPr/>
            </a:pPr>
            <a:endParaRPr lang="en-GB" b="1" dirty="0" smtClean="0">
              <a:solidFill>
                <a:srgbClr val="0070C0"/>
              </a:solidFill>
              <a:latin typeface="+mn-lt"/>
              <a:cs typeface="Arial" pitchFamily="34" charset="0"/>
            </a:endParaRPr>
          </a:p>
          <a:p>
            <a:pPr marL="0" lvl="1" algn="l">
              <a:lnSpc>
                <a:spcPct val="150000"/>
              </a:lnSpc>
              <a:spcBef>
                <a:spcPts val="324"/>
              </a:spcBef>
              <a:defRPr/>
            </a:pPr>
            <a:r>
              <a:rPr lang="en-US" sz="2400" b="1" dirty="0" smtClean="0">
                <a:solidFill>
                  <a:srgbClr val="C00000"/>
                </a:solidFill>
                <a:latin typeface="+mn-lt"/>
              </a:rPr>
              <a:t>R = Reliability</a:t>
            </a:r>
            <a:endParaRPr lang="en-GB" sz="2400" b="1" dirty="0" smtClean="0">
              <a:solidFill>
                <a:srgbClr val="C00000"/>
              </a:solidFill>
              <a:latin typeface="+mn-lt"/>
            </a:endParaRPr>
          </a:p>
          <a:p>
            <a:pPr marL="365760" indent="-256032" algn="just">
              <a:lnSpc>
                <a:spcPct val="150000"/>
              </a:lnSpc>
              <a:buFont typeface="Wingdings 3"/>
              <a:buNone/>
              <a:defRPr/>
            </a:pPr>
            <a:r>
              <a:rPr lang="pt-B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>Confiabilidade:</a:t>
            </a:r>
            <a:r>
              <a:rPr lang="pt-BR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 frequência de falhas, capacidade de recuperação, previsibilidade.</a:t>
            </a:r>
          </a:p>
          <a:p>
            <a:pPr marL="0" lvl="1">
              <a:lnSpc>
                <a:spcPct val="150000"/>
              </a:lnSpc>
              <a:spcBef>
                <a:spcPts val="324"/>
              </a:spcBef>
              <a:buFont typeface="Verdana"/>
              <a:buChar char="◦"/>
              <a:defRPr/>
            </a:pPr>
            <a:r>
              <a:rPr lang="en-GB" b="1" dirty="0" smtClean="0">
                <a:solidFill>
                  <a:srgbClr val="0070C0"/>
                </a:solidFill>
                <a:latin typeface="+mn-lt"/>
                <a:cs typeface="Arial" pitchFamily="34" charset="0"/>
              </a:rPr>
              <a:t>“A </a:t>
            </a:r>
            <a:r>
              <a:rPr lang="en-GB" b="1" dirty="0" err="1" smtClean="0">
                <a:solidFill>
                  <a:srgbClr val="0070C0"/>
                </a:solidFill>
                <a:latin typeface="+mn-lt"/>
                <a:cs typeface="Arial" pitchFamily="34" charset="0"/>
              </a:rPr>
              <a:t>tolerância</a:t>
            </a:r>
            <a:r>
              <a:rPr lang="en-GB" b="1" dirty="0" smtClean="0">
                <a:solidFill>
                  <a:srgbClr val="0070C0"/>
                </a:solidFill>
                <a:latin typeface="+mn-lt"/>
                <a:cs typeface="Arial" pitchFamily="34" charset="0"/>
              </a:rPr>
              <a:t> é de 1 </a:t>
            </a:r>
            <a:r>
              <a:rPr lang="en-GB" b="1" dirty="0" err="1" smtClean="0">
                <a:solidFill>
                  <a:srgbClr val="0070C0"/>
                </a:solidFill>
                <a:latin typeface="+mn-lt"/>
                <a:cs typeface="Arial" pitchFamily="34" charset="0"/>
              </a:rPr>
              <a:t>falha</a:t>
            </a:r>
            <a:r>
              <a:rPr lang="en-GB" b="1" dirty="0" smtClean="0">
                <a:solidFill>
                  <a:srgbClr val="0070C0"/>
                </a:solidFill>
                <a:latin typeface="+mn-lt"/>
                <a:cs typeface="Arial" pitchFamily="34" charset="0"/>
              </a:rPr>
              <a:t> a </a:t>
            </a:r>
            <a:r>
              <a:rPr lang="en-GB" b="1" dirty="0" err="1" smtClean="0">
                <a:solidFill>
                  <a:srgbClr val="0070C0"/>
                </a:solidFill>
                <a:latin typeface="+mn-lt"/>
                <a:cs typeface="Arial" pitchFamily="34" charset="0"/>
              </a:rPr>
              <a:t>cada</a:t>
            </a:r>
            <a:r>
              <a:rPr lang="en-GB" b="1" dirty="0" smtClean="0">
                <a:solidFill>
                  <a:srgbClr val="0070C0"/>
                </a:solidFill>
                <a:latin typeface="+mn-lt"/>
                <a:cs typeface="Arial" pitchFamily="34" charset="0"/>
              </a:rPr>
              <a:t> 30 </a:t>
            </a:r>
            <a:r>
              <a:rPr lang="en-GB" b="1" dirty="0" err="1" smtClean="0">
                <a:solidFill>
                  <a:srgbClr val="0070C0"/>
                </a:solidFill>
                <a:latin typeface="+mn-lt"/>
                <a:cs typeface="Arial" pitchFamily="34" charset="0"/>
              </a:rPr>
              <a:t>dias</a:t>
            </a:r>
            <a:r>
              <a:rPr lang="en-GB" b="1" dirty="0" smtClean="0">
                <a:solidFill>
                  <a:srgbClr val="0070C0"/>
                </a:solidFill>
                <a:latin typeface="+mn-lt"/>
                <a:cs typeface="Arial" pitchFamily="34" charset="0"/>
              </a:rPr>
              <a:t>”;</a:t>
            </a:r>
          </a:p>
        </p:txBody>
      </p:sp>
    </p:spTree>
    <p:extLst>
      <p:ext uri="{BB962C8B-B14F-4D97-AF65-F5344CB8AC3E}">
        <p14:creationId xmlns:p14="http://schemas.microsoft.com/office/powerpoint/2010/main" val="163560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88640"/>
            <a:ext cx="1676350" cy="55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395536" y="404664"/>
            <a:ext cx="4253408" cy="755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65760" indent="-256032">
              <a:lnSpc>
                <a:spcPct val="150000"/>
              </a:lnSpc>
              <a:buFont typeface="Wingdings 3"/>
              <a:buNone/>
              <a:defRPr/>
            </a:pPr>
            <a:r>
              <a:rPr lang="pt-BR" sz="3200" b="1" dirty="0"/>
              <a:t>Requisitos – FURPS+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>
          <a:xfrm>
            <a:off x="323850" y="1447800"/>
            <a:ext cx="8496300" cy="6100131"/>
          </a:xfrm>
          <a:prstGeom prst="rect">
            <a:avLst/>
          </a:prstGeom>
        </p:spPr>
        <p:txBody>
          <a:bodyPr vert="horz" wrap="square" lIns="91440" tIns="45720" rIns="91440" bIns="0" rtlCol="0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65760" indent="-256032" algn="l">
              <a:lnSpc>
                <a:spcPct val="150000"/>
              </a:lnSpc>
              <a:buFont typeface="Wingdings 3"/>
              <a:buNone/>
              <a:defRPr/>
            </a:pPr>
            <a:r>
              <a:rPr lang="pt-BR" b="1" dirty="0" smtClean="0">
                <a:solidFill>
                  <a:srgbClr val="C00000"/>
                </a:solidFill>
                <a:latin typeface="+mn-lt"/>
              </a:rPr>
              <a:t>P = </a:t>
            </a:r>
            <a:r>
              <a:rPr lang="en-US" b="1" dirty="0" smtClean="0">
                <a:solidFill>
                  <a:srgbClr val="C00000"/>
                </a:solidFill>
                <a:latin typeface="+mn-lt"/>
              </a:rPr>
              <a:t>Performance </a:t>
            </a:r>
            <a:endParaRPr lang="en-GB" b="1" dirty="0" smtClean="0">
              <a:solidFill>
                <a:srgbClr val="C00000"/>
              </a:solidFill>
              <a:latin typeface="+mn-lt"/>
            </a:endParaRPr>
          </a:p>
          <a:p>
            <a:pPr marL="365760" indent="-256032" algn="just">
              <a:lnSpc>
                <a:spcPct val="150000"/>
              </a:lnSpc>
              <a:buFont typeface="Wingdings 3"/>
              <a:buNone/>
              <a:defRPr/>
            </a:pPr>
            <a:r>
              <a:rPr lang="pt-B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>Desempenho:</a:t>
            </a:r>
            <a:r>
              <a:rPr lang="pt-BR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 tempos de resposta, fluxo de vazão, precisão, disponibilidade, uso de recursos.</a:t>
            </a:r>
          </a:p>
          <a:p>
            <a:pPr marL="0" lvl="1">
              <a:lnSpc>
                <a:spcPct val="150000"/>
              </a:lnSpc>
              <a:spcBef>
                <a:spcPts val="324"/>
              </a:spcBef>
              <a:buFont typeface="Verdana"/>
              <a:buChar char="◦"/>
              <a:defRPr/>
            </a:pPr>
            <a:r>
              <a:rPr lang="en-GB" sz="2000" b="1" dirty="0" smtClean="0">
                <a:solidFill>
                  <a:srgbClr val="0070C0"/>
                </a:solidFill>
                <a:latin typeface="+mn-lt"/>
                <a:cs typeface="Arial" pitchFamily="34" charset="0"/>
              </a:rPr>
              <a:t>“A </a:t>
            </a:r>
            <a:r>
              <a:rPr lang="en-GB" sz="2000" b="1" dirty="0" err="1" smtClean="0">
                <a:solidFill>
                  <a:srgbClr val="0070C0"/>
                </a:solidFill>
                <a:latin typeface="+mn-lt"/>
                <a:cs typeface="Arial" pitchFamily="34" charset="0"/>
              </a:rPr>
              <a:t>página</a:t>
            </a:r>
            <a:r>
              <a:rPr lang="en-GB" sz="2000" b="1" dirty="0" smtClean="0">
                <a:solidFill>
                  <a:srgbClr val="0070C0"/>
                </a:solidFill>
                <a:latin typeface="+mn-lt"/>
                <a:cs typeface="Arial" pitchFamily="34" charset="0"/>
              </a:rPr>
              <a:t> de </a:t>
            </a:r>
            <a:r>
              <a:rPr lang="en-GB" sz="2000" b="1" dirty="0" err="1" smtClean="0">
                <a:solidFill>
                  <a:srgbClr val="0070C0"/>
                </a:solidFill>
                <a:latin typeface="+mn-lt"/>
                <a:cs typeface="Arial" pitchFamily="34" charset="0"/>
              </a:rPr>
              <a:t>consulta</a:t>
            </a:r>
            <a:r>
              <a:rPr lang="en-GB" sz="2000" b="1" dirty="0" smtClean="0">
                <a:solidFill>
                  <a:srgbClr val="0070C0"/>
                </a:solidFill>
                <a:latin typeface="+mn-lt"/>
                <a:cs typeface="Arial" pitchFamily="34" charset="0"/>
              </a:rPr>
              <a:t> de </a:t>
            </a:r>
            <a:r>
              <a:rPr lang="en-GB" sz="2000" b="1" dirty="0" err="1" smtClean="0">
                <a:solidFill>
                  <a:srgbClr val="0070C0"/>
                </a:solidFill>
                <a:latin typeface="+mn-lt"/>
                <a:cs typeface="Arial" pitchFamily="34" charset="0"/>
              </a:rPr>
              <a:t>produtos</a:t>
            </a:r>
            <a:r>
              <a:rPr lang="en-GB" sz="2000" b="1" dirty="0" smtClean="0">
                <a:solidFill>
                  <a:srgbClr val="0070C0"/>
                </a:solidFill>
                <a:latin typeface="+mn-lt"/>
                <a:cs typeface="Arial" pitchFamily="34" charset="0"/>
              </a:rPr>
              <a:t> </a:t>
            </a:r>
            <a:r>
              <a:rPr lang="en-GB" sz="2000" b="1" dirty="0" err="1" smtClean="0">
                <a:solidFill>
                  <a:srgbClr val="0070C0"/>
                </a:solidFill>
                <a:latin typeface="+mn-lt"/>
                <a:cs typeface="Arial" pitchFamily="34" charset="0"/>
              </a:rPr>
              <a:t>não</a:t>
            </a:r>
            <a:r>
              <a:rPr lang="en-GB" sz="2000" b="1" dirty="0" smtClean="0">
                <a:solidFill>
                  <a:srgbClr val="0070C0"/>
                </a:solidFill>
                <a:latin typeface="+mn-lt"/>
                <a:cs typeface="Arial" pitchFamily="34" charset="0"/>
              </a:rPr>
              <a:t> </a:t>
            </a:r>
            <a:r>
              <a:rPr lang="en-GB" sz="2000" b="1" dirty="0" err="1" smtClean="0">
                <a:solidFill>
                  <a:srgbClr val="0070C0"/>
                </a:solidFill>
                <a:latin typeface="+mn-lt"/>
                <a:cs typeface="Arial" pitchFamily="34" charset="0"/>
              </a:rPr>
              <a:t>pode</a:t>
            </a:r>
            <a:r>
              <a:rPr lang="en-GB" sz="2000" b="1" dirty="0" smtClean="0">
                <a:solidFill>
                  <a:srgbClr val="0070C0"/>
                </a:solidFill>
                <a:latin typeface="+mn-lt"/>
                <a:cs typeface="Arial" pitchFamily="34" charset="0"/>
              </a:rPr>
              <a:t> </a:t>
            </a:r>
            <a:r>
              <a:rPr lang="en-GB" sz="2000" b="1" dirty="0" err="1" smtClean="0">
                <a:solidFill>
                  <a:srgbClr val="0070C0"/>
                </a:solidFill>
                <a:latin typeface="+mn-lt"/>
                <a:cs typeface="Arial" pitchFamily="34" charset="0"/>
              </a:rPr>
              <a:t>demorar</a:t>
            </a:r>
            <a:r>
              <a:rPr lang="en-GB" sz="2000" b="1" dirty="0" smtClean="0">
                <a:solidFill>
                  <a:srgbClr val="0070C0"/>
                </a:solidFill>
                <a:latin typeface="+mn-lt"/>
                <a:cs typeface="Arial" pitchFamily="34" charset="0"/>
              </a:rPr>
              <a:t> </a:t>
            </a:r>
            <a:r>
              <a:rPr lang="en-GB" sz="2000" b="1" dirty="0" err="1" smtClean="0">
                <a:solidFill>
                  <a:srgbClr val="0070C0"/>
                </a:solidFill>
                <a:latin typeface="+mn-lt"/>
                <a:cs typeface="Arial" pitchFamily="34" charset="0"/>
              </a:rPr>
              <a:t>mais</a:t>
            </a:r>
            <a:r>
              <a:rPr lang="en-GB" sz="2000" b="1" dirty="0" smtClean="0">
                <a:solidFill>
                  <a:srgbClr val="0070C0"/>
                </a:solidFill>
                <a:latin typeface="+mn-lt"/>
                <a:cs typeface="Arial" pitchFamily="34" charset="0"/>
              </a:rPr>
              <a:t> que 3 </a:t>
            </a:r>
            <a:r>
              <a:rPr lang="en-GB" sz="2000" b="1" dirty="0" err="1" smtClean="0">
                <a:solidFill>
                  <a:srgbClr val="0070C0"/>
                </a:solidFill>
                <a:latin typeface="+mn-lt"/>
                <a:cs typeface="Arial" pitchFamily="34" charset="0"/>
              </a:rPr>
              <a:t>segundos</a:t>
            </a:r>
            <a:r>
              <a:rPr lang="en-GB" sz="2000" b="1" dirty="0" smtClean="0">
                <a:solidFill>
                  <a:srgbClr val="0070C0"/>
                </a:solidFill>
                <a:latin typeface="+mn-lt"/>
                <a:cs typeface="Arial" pitchFamily="34" charset="0"/>
              </a:rPr>
              <a:t> para </a:t>
            </a:r>
            <a:r>
              <a:rPr lang="en-GB" sz="2000" b="1" dirty="0" err="1" smtClean="0">
                <a:solidFill>
                  <a:srgbClr val="0070C0"/>
                </a:solidFill>
                <a:latin typeface="+mn-lt"/>
                <a:cs typeface="Arial" pitchFamily="34" charset="0"/>
              </a:rPr>
              <a:t>processar</a:t>
            </a:r>
            <a:r>
              <a:rPr lang="en-GB" sz="2000" b="1" dirty="0" smtClean="0">
                <a:solidFill>
                  <a:srgbClr val="0070C0"/>
                </a:solidFill>
                <a:latin typeface="+mn-lt"/>
                <a:cs typeface="Arial" pitchFamily="34" charset="0"/>
              </a:rPr>
              <a:t>”;</a:t>
            </a:r>
          </a:p>
          <a:p>
            <a:pPr marL="365760" indent="-256032" algn="just">
              <a:lnSpc>
                <a:spcPct val="150000"/>
              </a:lnSpc>
              <a:buFont typeface="Wingdings 3"/>
              <a:buNone/>
              <a:defRPr/>
            </a:pPr>
            <a:r>
              <a:rPr lang="pt-BR" b="1" dirty="0" smtClean="0">
                <a:solidFill>
                  <a:srgbClr val="C00000"/>
                </a:solidFill>
                <a:latin typeface="+mn-lt"/>
              </a:rPr>
              <a:t>S = </a:t>
            </a:r>
            <a:r>
              <a:rPr lang="pt-BR" b="1" dirty="0" err="1" smtClean="0">
                <a:solidFill>
                  <a:srgbClr val="C00000"/>
                </a:solidFill>
                <a:latin typeface="+mn-lt"/>
              </a:rPr>
              <a:t>Supportability</a:t>
            </a:r>
            <a:r>
              <a:rPr lang="pt-BR" b="1" dirty="0" smtClean="0">
                <a:solidFill>
                  <a:srgbClr val="C00000"/>
                </a:solidFill>
                <a:latin typeface="+mn-lt"/>
              </a:rPr>
              <a:t> </a:t>
            </a:r>
            <a:endParaRPr lang="en-GB" b="1" dirty="0" smtClean="0">
              <a:solidFill>
                <a:srgbClr val="C00000"/>
              </a:solidFill>
              <a:latin typeface="+mn-lt"/>
            </a:endParaRPr>
          </a:p>
          <a:p>
            <a:pPr marL="109728" algn="just">
              <a:lnSpc>
                <a:spcPct val="150000"/>
              </a:lnSpc>
              <a:defRPr/>
            </a:pPr>
            <a:r>
              <a:rPr lang="pt-B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>Facilidade de suporte: </a:t>
            </a:r>
            <a:r>
              <a:rPr lang="pt-BR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facilidade de adaptação e de manutenção, internacionalização, configurabilidade.</a:t>
            </a:r>
          </a:p>
          <a:p>
            <a:pPr marL="0" lvl="1">
              <a:lnSpc>
                <a:spcPct val="150000"/>
              </a:lnSpc>
              <a:spcBef>
                <a:spcPts val="324"/>
              </a:spcBef>
              <a:buFont typeface="Verdana"/>
              <a:buChar char="◦"/>
              <a:defRPr/>
            </a:pPr>
            <a:r>
              <a:rPr lang="en-GB" sz="2000" b="1" dirty="0" smtClean="0">
                <a:solidFill>
                  <a:srgbClr val="0070C0"/>
                </a:solidFill>
                <a:latin typeface="+mn-lt"/>
                <a:cs typeface="Arial" pitchFamily="34" charset="0"/>
              </a:rPr>
              <a:t>“O website </a:t>
            </a:r>
            <a:r>
              <a:rPr lang="en-GB" sz="2000" b="1" dirty="0" err="1" smtClean="0">
                <a:solidFill>
                  <a:srgbClr val="0070C0"/>
                </a:solidFill>
                <a:latin typeface="+mn-lt"/>
                <a:cs typeface="Arial" pitchFamily="34" charset="0"/>
              </a:rPr>
              <a:t>deve</a:t>
            </a:r>
            <a:r>
              <a:rPr lang="en-GB" sz="2000" b="1" dirty="0" smtClean="0">
                <a:solidFill>
                  <a:srgbClr val="0070C0"/>
                </a:solidFill>
                <a:latin typeface="+mn-lt"/>
                <a:cs typeface="Arial" pitchFamily="34" charset="0"/>
              </a:rPr>
              <a:t> </a:t>
            </a:r>
            <a:r>
              <a:rPr lang="en-GB" sz="2000" b="1" dirty="0" err="1" smtClean="0">
                <a:solidFill>
                  <a:srgbClr val="0070C0"/>
                </a:solidFill>
                <a:latin typeface="+mn-lt"/>
                <a:cs typeface="Arial" pitchFamily="34" charset="0"/>
              </a:rPr>
              <a:t>ser</a:t>
            </a:r>
            <a:r>
              <a:rPr lang="en-GB" sz="2000" b="1" dirty="0" smtClean="0">
                <a:solidFill>
                  <a:srgbClr val="0070C0"/>
                </a:solidFill>
                <a:latin typeface="+mn-lt"/>
                <a:cs typeface="Arial" pitchFamily="34" charset="0"/>
              </a:rPr>
              <a:t> </a:t>
            </a:r>
            <a:r>
              <a:rPr lang="en-GB" sz="2000" b="1" dirty="0" err="1" smtClean="0">
                <a:solidFill>
                  <a:srgbClr val="0070C0"/>
                </a:solidFill>
                <a:latin typeface="+mn-lt"/>
                <a:cs typeface="Arial" pitchFamily="34" charset="0"/>
              </a:rPr>
              <a:t>trilíngüe</a:t>
            </a:r>
            <a:r>
              <a:rPr lang="en-GB" sz="2000" b="1" dirty="0" smtClean="0">
                <a:solidFill>
                  <a:srgbClr val="0070C0"/>
                </a:solidFill>
                <a:latin typeface="+mn-lt"/>
                <a:cs typeface="Arial" pitchFamily="34" charset="0"/>
              </a:rPr>
              <a:t> (</a:t>
            </a:r>
            <a:r>
              <a:rPr lang="en-GB" sz="2000" b="1" dirty="0" err="1" smtClean="0">
                <a:solidFill>
                  <a:srgbClr val="0070C0"/>
                </a:solidFill>
                <a:latin typeface="+mn-lt"/>
                <a:cs typeface="Arial" pitchFamily="34" charset="0"/>
              </a:rPr>
              <a:t>Português</a:t>
            </a:r>
            <a:r>
              <a:rPr lang="en-GB" sz="2000" b="1" dirty="0" smtClean="0">
                <a:solidFill>
                  <a:srgbClr val="0070C0"/>
                </a:solidFill>
                <a:latin typeface="+mn-lt"/>
                <a:cs typeface="Arial" pitchFamily="34" charset="0"/>
              </a:rPr>
              <a:t>, </a:t>
            </a:r>
            <a:r>
              <a:rPr lang="en-GB" sz="2000" b="1" dirty="0" err="1" smtClean="0">
                <a:solidFill>
                  <a:srgbClr val="0070C0"/>
                </a:solidFill>
                <a:latin typeface="+mn-lt"/>
                <a:cs typeface="Arial" pitchFamily="34" charset="0"/>
              </a:rPr>
              <a:t>Inglês</a:t>
            </a:r>
            <a:r>
              <a:rPr lang="en-GB" sz="2000" b="1" dirty="0" smtClean="0">
                <a:solidFill>
                  <a:srgbClr val="0070C0"/>
                </a:solidFill>
                <a:latin typeface="+mn-lt"/>
                <a:cs typeface="Arial" pitchFamily="34" charset="0"/>
              </a:rPr>
              <a:t> e </a:t>
            </a:r>
            <a:r>
              <a:rPr lang="en-GB" sz="2000" b="1" dirty="0" err="1" smtClean="0">
                <a:solidFill>
                  <a:srgbClr val="0070C0"/>
                </a:solidFill>
                <a:latin typeface="+mn-lt"/>
                <a:cs typeface="Arial" pitchFamily="34" charset="0"/>
              </a:rPr>
              <a:t>Espanhol</a:t>
            </a:r>
            <a:r>
              <a:rPr lang="en-GB" sz="2000" b="1" dirty="0" smtClean="0">
                <a:solidFill>
                  <a:srgbClr val="0070C0"/>
                </a:solidFill>
                <a:latin typeface="+mn-lt"/>
                <a:cs typeface="Arial" pitchFamily="34" charset="0"/>
              </a:rPr>
              <a:t>)”;</a:t>
            </a:r>
          </a:p>
          <a:p>
            <a:pPr marL="365760" indent="-256032" algn="just">
              <a:lnSpc>
                <a:spcPct val="150000"/>
              </a:lnSpc>
              <a:buFont typeface="Wingdings 3"/>
              <a:buChar char=""/>
              <a:defRPr/>
            </a:pPr>
            <a:endParaRPr lang="pt-BR" sz="2000" dirty="0" smtClean="0">
              <a:latin typeface="+mn-lt"/>
              <a:cs typeface="Arial" pitchFamily="34" charset="0"/>
            </a:endParaRPr>
          </a:p>
          <a:p>
            <a:pPr marL="365760" indent="-256032" algn="just">
              <a:lnSpc>
                <a:spcPct val="150000"/>
              </a:lnSpc>
              <a:buFont typeface="Wingdings 3"/>
              <a:buChar char=""/>
              <a:defRPr/>
            </a:pPr>
            <a:endParaRPr lang="pt-BR" sz="2000" dirty="0" smtClean="0"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58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88640"/>
            <a:ext cx="1676350" cy="55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395536" y="260648"/>
            <a:ext cx="4253408" cy="755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65760" indent="-256032">
              <a:lnSpc>
                <a:spcPct val="150000"/>
              </a:lnSpc>
              <a:buFont typeface="Wingdings 3"/>
              <a:buNone/>
              <a:defRPr/>
            </a:pPr>
            <a:r>
              <a:rPr lang="pt-BR" sz="3200" b="1" dirty="0"/>
              <a:t>Requisitos – FURPS+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251520" y="1340768"/>
            <a:ext cx="8733134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164162" indent="-164162">
              <a:lnSpc>
                <a:spcPct val="101000"/>
              </a:lnSpc>
              <a:spcBef>
                <a:spcPct val="0"/>
              </a:spcBef>
              <a:spcAft>
                <a:spcPts val="1293"/>
              </a:spcAft>
              <a:buSzPct val="50000"/>
              <a:buFont typeface="Wingdings 3"/>
              <a:buNone/>
              <a:tabLst>
                <a:tab pos="732971" algn="l"/>
                <a:tab pos="1562424" algn="l"/>
                <a:tab pos="2391876" algn="l"/>
                <a:tab pos="3221328" algn="l"/>
                <a:tab pos="4050780" algn="l"/>
                <a:tab pos="4880232" algn="l"/>
                <a:tab pos="5709685" algn="l"/>
                <a:tab pos="6539137" algn="l"/>
                <a:tab pos="7368589" algn="l"/>
                <a:tab pos="8198041" algn="l"/>
                <a:tab pos="9027494" algn="l"/>
              </a:tabLst>
              <a:defRPr/>
            </a:pPr>
            <a:r>
              <a:rPr lang="en-GB" sz="1800" b="1" dirty="0" smtClean="0">
                <a:solidFill>
                  <a:srgbClr val="C00000"/>
                </a:solidFill>
                <a:latin typeface="+mn-lt"/>
              </a:rPr>
              <a:t>+</a:t>
            </a:r>
            <a:r>
              <a:rPr lang="en-GB" sz="1800" b="1" dirty="0" smtClean="0">
                <a:latin typeface="+mn-lt"/>
              </a:rPr>
              <a:t> </a:t>
            </a:r>
            <a:r>
              <a:rPr lang="en-GB" sz="1800" dirty="0" smtClean="0">
                <a:latin typeface="+mn-lt"/>
              </a:rPr>
              <a:t>: </a:t>
            </a:r>
            <a:r>
              <a:rPr lang="en-GB" sz="1800" dirty="0" err="1" smtClean="0">
                <a:solidFill>
                  <a:schemeClr val="tx1"/>
                </a:solidFill>
                <a:latin typeface="+mn-lt"/>
              </a:rPr>
              <a:t>Outras</a:t>
            </a:r>
            <a:r>
              <a:rPr lang="en-GB" sz="18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1800" dirty="0" err="1" smtClean="0">
                <a:solidFill>
                  <a:schemeClr val="tx1"/>
                </a:solidFill>
                <a:latin typeface="+mn-lt"/>
              </a:rPr>
              <a:t>características</a:t>
            </a:r>
            <a:r>
              <a:rPr lang="en-GB" sz="180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en-GB" sz="1800" dirty="0" err="1" smtClean="0">
                <a:solidFill>
                  <a:schemeClr val="tx1"/>
                </a:solidFill>
                <a:latin typeface="+mn-lt"/>
              </a:rPr>
              <a:t>geralmente</a:t>
            </a:r>
            <a:r>
              <a:rPr lang="en-GB" sz="18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1800" dirty="0" err="1" smtClean="0">
                <a:solidFill>
                  <a:schemeClr val="tx1"/>
                </a:solidFill>
                <a:latin typeface="+mn-lt"/>
              </a:rPr>
              <a:t>restrições</a:t>
            </a:r>
            <a:r>
              <a:rPr lang="en-GB" sz="18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1800" dirty="0" smtClean="0">
                <a:latin typeface="+mn-lt"/>
              </a:rPr>
              <a:t>(</a:t>
            </a:r>
            <a:r>
              <a:rPr lang="en-GB" sz="1800" b="1" dirty="0" smtClean="0">
                <a:solidFill>
                  <a:srgbClr val="FF0000"/>
                </a:solidFill>
                <a:latin typeface="+mn-lt"/>
              </a:rPr>
              <a:t>NÃO FUNCIONAIS</a:t>
            </a:r>
            <a:r>
              <a:rPr lang="en-GB" sz="1800" dirty="0" smtClean="0">
                <a:latin typeface="+mn-lt"/>
              </a:rPr>
              <a:t>)</a:t>
            </a:r>
          </a:p>
          <a:p>
            <a:pPr marL="781932" lvl="1" indent="-285720" algn="l">
              <a:lnSpc>
                <a:spcPct val="91000"/>
              </a:lnSpc>
              <a:spcBef>
                <a:spcPts val="590"/>
              </a:spcBef>
              <a:spcAft>
                <a:spcPts val="658"/>
              </a:spcAft>
              <a:buSzPct val="47000"/>
              <a:buFont typeface="Verdana"/>
              <a:buBlip>
                <a:blip r:embed="rId3"/>
              </a:buBlip>
              <a:tabLst>
                <a:tab pos="732971" algn="l"/>
                <a:tab pos="1562424" algn="l"/>
                <a:tab pos="2391876" algn="l"/>
                <a:tab pos="3221328" algn="l"/>
                <a:tab pos="4050780" algn="l"/>
                <a:tab pos="4880232" algn="l"/>
                <a:tab pos="5709685" algn="l"/>
                <a:tab pos="6539137" algn="l"/>
                <a:tab pos="7368589" algn="l"/>
                <a:tab pos="8198041" algn="l"/>
                <a:tab pos="9027494" algn="l"/>
              </a:tabLst>
              <a:defRPr/>
            </a:pPr>
            <a:r>
              <a:rPr lang="en-GB" sz="1800" b="1" dirty="0" err="1" smtClean="0">
                <a:solidFill>
                  <a:srgbClr val="C00000"/>
                </a:solidFill>
                <a:latin typeface="+mn-lt"/>
              </a:rPr>
              <a:t>Requisitos</a:t>
            </a:r>
            <a:r>
              <a:rPr lang="en-GB" sz="1800" b="1" dirty="0" smtClean="0">
                <a:solidFill>
                  <a:srgbClr val="C00000"/>
                </a:solidFill>
                <a:latin typeface="+mn-lt"/>
              </a:rPr>
              <a:t> de Design</a:t>
            </a:r>
            <a:r>
              <a:rPr lang="en-GB" sz="1800" b="1" dirty="0" smtClean="0">
                <a:solidFill>
                  <a:schemeClr val="tx1"/>
                </a:solidFill>
                <a:latin typeface="+mn-lt"/>
              </a:rPr>
              <a:t>: </a:t>
            </a:r>
            <a:r>
              <a:rPr lang="en-GB" sz="1800" b="1" dirty="0" err="1" smtClean="0">
                <a:solidFill>
                  <a:schemeClr val="tx1"/>
                </a:solidFill>
                <a:latin typeface="+mn-lt"/>
              </a:rPr>
              <a:t>restrições</a:t>
            </a:r>
            <a:r>
              <a:rPr lang="en-GB" sz="1800" b="1" dirty="0" smtClean="0">
                <a:solidFill>
                  <a:schemeClr val="tx1"/>
                </a:solidFill>
                <a:latin typeface="+mn-lt"/>
              </a:rPr>
              <a:t> de </a:t>
            </a:r>
            <a:r>
              <a:rPr lang="en-GB" sz="1800" b="1" dirty="0" err="1" smtClean="0">
                <a:solidFill>
                  <a:schemeClr val="tx1"/>
                </a:solidFill>
                <a:latin typeface="+mn-lt"/>
              </a:rPr>
              <a:t>modelagem</a:t>
            </a:r>
            <a:r>
              <a:rPr lang="en-GB" sz="1800" b="1" dirty="0" smtClean="0">
                <a:solidFill>
                  <a:schemeClr val="tx1"/>
                </a:solidFill>
                <a:latin typeface="+mn-lt"/>
              </a:rPr>
              <a:t> do </a:t>
            </a:r>
            <a:r>
              <a:rPr lang="en-GB" sz="1800" b="1" dirty="0" err="1" smtClean="0">
                <a:solidFill>
                  <a:schemeClr val="tx1"/>
                </a:solidFill>
                <a:latin typeface="+mn-lt"/>
              </a:rPr>
              <a:t>sistema</a:t>
            </a:r>
            <a:endParaRPr lang="en-GB" sz="1800" b="1" dirty="0" smtClean="0">
              <a:solidFill>
                <a:schemeClr val="tx1"/>
              </a:solidFill>
              <a:latin typeface="+mn-lt"/>
            </a:endParaRPr>
          </a:p>
          <a:p>
            <a:pPr marL="1173618" lvl="2" indent="-195843" algn="l">
              <a:lnSpc>
                <a:spcPct val="91000"/>
              </a:lnSpc>
              <a:spcBef>
                <a:spcPts val="590"/>
              </a:spcBef>
              <a:spcAft>
                <a:spcPts val="658"/>
              </a:spcAft>
              <a:buSzPct val="93000"/>
              <a:buFont typeface="Wingdings 2"/>
              <a:buBlip>
                <a:blip r:embed="rId4"/>
              </a:buBlip>
              <a:tabLst>
                <a:tab pos="732971" algn="l"/>
                <a:tab pos="1562424" algn="l"/>
                <a:tab pos="2391876" algn="l"/>
                <a:tab pos="3221328" algn="l"/>
                <a:tab pos="4050780" algn="l"/>
                <a:tab pos="4880232" algn="l"/>
                <a:tab pos="5709685" algn="l"/>
                <a:tab pos="6539137" algn="l"/>
                <a:tab pos="7368589" algn="l"/>
                <a:tab pos="8198041" algn="l"/>
                <a:tab pos="9027494" algn="l"/>
              </a:tabLst>
              <a:defRPr/>
            </a:pPr>
            <a:r>
              <a:rPr lang="en-GB" sz="1800" dirty="0" smtClean="0">
                <a:solidFill>
                  <a:schemeClr val="tx1"/>
                </a:solidFill>
                <a:latin typeface="+mn-lt"/>
              </a:rPr>
              <a:t>“O banco de dados </a:t>
            </a:r>
            <a:r>
              <a:rPr lang="en-GB" sz="1800" dirty="0" err="1" smtClean="0">
                <a:solidFill>
                  <a:schemeClr val="tx1"/>
                </a:solidFill>
                <a:latin typeface="+mn-lt"/>
              </a:rPr>
              <a:t>usado</a:t>
            </a:r>
            <a:r>
              <a:rPr lang="en-GB" sz="18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1800" dirty="0" err="1" smtClean="0">
                <a:solidFill>
                  <a:schemeClr val="tx1"/>
                </a:solidFill>
                <a:latin typeface="+mn-lt"/>
              </a:rPr>
              <a:t>deve</a:t>
            </a:r>
            <a:r>
              <a:rPr lang="en-GB" sz="18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1800" dirty="0" err="1" smtClean="0">
                <a:solidFill>
                  <a:schemeClr val="tx1"/>
                </a:solidFill>
                <a:latin typeface="+mn-lt"/>
              </a:rPr>
              <a:t>ser</a:t>
            </a:r>
            <a:r>
              <a:rPr lang="en-GB" sz="18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1800" dirty="0" err="1" smtClean="0">
                <a:solidFill>
                  <a:schemeClr val="tx1"/>
                </a:solidFill>
                <a:latin typeface="+mn-lt"/>
              </a:rPr>
              <a:t>relacional</a:t>
            </a:r>
            <a:r>
              <a:rPr lang="en-GB" sz="1800" dirty="0" smtClean="0">
                <a:solidFill>
                  <a:schemeClr val="tx1"/>
                </a:solidFill>
                <a:latin typeface="+mn-lt"/>
              </a:rPr>
              <a:t>”;</a:t>
            </a:r>
          </a:p>
          <a:p>
            <a:pPr marL="781932" lvl="1" indent="-285720" algn="l">
              <a:lnSpc>
                <a:spcPct val="91000"/>
              </a:lnSpc>
              <a:spcBef>
                <a:spcPts val="590"/>
              </a:spcBef>
              <a:spcAft>
                <a:spcPts val="658"/>
              </a:spcAft>
              <a:buSzPct val="47000"/>
              <a:buFont typeface="Verdana"/>
              <a:buBlip>
                <a:blip r:embed="rId3"/>
              </a:buBlip>
              <a:tabLst>
                <a:tab pos="732971" algn="l"/>
                <a:tab pos="1562424" algn="l"/>
                <a:tab pos="2391876" algn="l"/>
                <a:tab pos="3221328" algn="l"/>
                <a:tab pos="4050780" algn="l"/>
                <a:tab pos="4880232" algn="l"/>
                <a:tab pos="5709685" algn="l"/>
                <a:tab pos="6539137" algn="l"/>
                <a:tab pos="7368589" algn="l"/>
                <a:tab pos="8198041" algn="l"/>
                <a:tab pos="9027494" algn="l"/>
              </a:tabLst>
              <a:defRPr/>
            </a:pPr>
            <a:r>
              <a:rPr lang="en-GB" sz="1800" b="1" dirty="0" err="1" smtClean="0">
                <a:solidFill>
                  <a:srgbClr val="C00000"/>
                </a:solidFill>
                <a:latin typeface="+mn-lt"/>
              </a:rPr>
              <a:t>Requisitos</a:t>
            </a:r>
            <a:r>
              <a:rPr lang="en-GB" sz="1800" b="1" dirty="0" smtClean="0">
                <a:solidFill>
                  <a:srgbClr val="C00000"/>
                </a:solidFill>
                <a:latin typeface="+mn-lt"/>
              </a:rPr>
              <a:t> de </a:t>
            </a:r>
            <a:r>
              <a:rPr lang="en-GB" sz="1800" b="1" dirty="0" err="1" smtClean="0">
                <a:solidFill>
                  <a:srgbClr val="C00000"/>
                </a:solidFill>
                <a:latin typeface="+mn-lt"/>
              </a:rPr>
              <a:t>Implementação</a:t>
            </a:r>
            <a:r>
              <a:rPr lang="en-GB" sz="1800" b="1" dirty="0" smtClean="0">
                <a:solidFill>
                  <a:schemeClr val="tx1"/>
                </a:solidFill>
                <a:latin typeface="+mn-lt"/>
              </a:rPr>
              <a:t>: </a:t>
            </a:r>
            <a:r>
              <a:rPr lang="en-GB" sz="1800" b="1" dirty="0" err="1" smtClean="0">
                <a:solidFill>
                  <a:schemeClr val="tx1"/>
                </a:solidFill>
                <a:latin typeface="+mn-lt"/>
              </a:rPr>
              <a:t>restrições</a:t>
            </a:r>
            <a:r>
              <a:rPr lang="en-GB" sz="1800" b="1" dirty="0" smtClean="0">
                <a:solidFill>
                  <a:schemeClr val="tx1"/>
                </a:solidFill>
                <a:latin typeface="+mn-lt"/>
              </a:rPr>
              <a:t> a </a:t>
            </a:r>
            <a:r>
              <a:rPr lang="en-GB" sz="1800" b="1" dirty="0" err="1" smtClean="0">
                <a:solidFill>
                  <a:schemeClr val="tx1"/>
                </a:solidFill>
                <a:latin typeface="+mn-lt"/>
              </a:rPr>
              <a:t>respeito</a:t>
            </a:r>
            <a:r>
              <a:rPr lang="en-GB" sz="1800" b="1" dirty="0" smtClean="0">
                <a:solidFill>
                  <a:schemeClr val="tx1"/>
                </a:solidFill>
                <a:latin typeface="+mn-lt"/>
              </a:rPr>
              <a:t> das </a:t>
            </a:r>
            <a:r>
              <a:rPr lang="en-GB" sz="1800" b="1" dirty="0" err="1" smtClean="0">
                <a:solidFill>
                  <a:schemeClr val="tx1"/>
                </a:solidFill>
                <a:latin typeface="+mn-lt"/>
              </a:rPr>
              <a:t>tecnologias</a:t>
            </a:r>
            <a:r>
              <a:rPr lang="en-GB" sz="1800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1800" b="1" dirty="0" err="1" smtClean="0">
                <a:solidFill>
                  <a:schemeClr val="tx1"/>
                </a:solidFill>
                <a:latin typeface="+mn-lt"/>
              </a:rPr>
              <a:t>utilizadas</a:t>
            </a:r>
            <a:endParaRPr lang="en-GB" sz="1800" b="1" dirty="0" smtClean="0">
              <a:solidFill>
                <a:schemeClr val="tx1"/>
              </a:solidFill>
              <a:latin typeface="+mn-lt"/>
            </a:endParaRPr>
          </a:p>
          <a:p>
            <a:pPr marL="1173618" lvl="2" indent="-195843" algn="l">
              <a:lnSpc>
                <a:spcPct val="91000"/>
              </a:lnSpc>
              <a:spcBef>
                <a:spcPts val="590"/>
              </a:spcBef>
              <a:spcAft>
                <a:spcPts val="658"/>
              </a:spcAft>
              <a:buSzPct val="93000"/>
              <a:buFont typeface="Wingdings 2"/>
              <a:buBlip>
                <a:blip r:embed="rId4"/>
              </a:buBlip>
              <a:tabLst>
                <a:tab pos="732971" algn="l"/>
                <a:tab pos="1562424" algn="l"/>
                <a:tab pos="2391876" algn="l"/>
                <a:tab pos="3221328" algn="l"/>
                <a:tab pos="4050780" algn="l"/>
                <a:tab pos="4880232" algn="l"/>
                <a:tab pos="5709685" algn="l"/>
                <a:tab pos="6539137" algn="l"/>
                <a:tab pos="7368589" algn="l"/>
                <a:tab pos="8198041" algn="l"/>
                <a:tab pos="9027494" algn="l"/>
              </a:tabLst>
              <a:defRPr/>
            </a:pPr>
            <a:r>
              <a:rPr lang="en-GB" sz="1800" dirty="0" smtClean="0">
                <a:solidFill>
                  <a:schemeClr val="tx1"/>
                </a:solidFill>
                <a:latin typeface="+mn-lt"/>
              </a:rPr>
              <a:t>“A </a:t>
            </a:r>
            <a:r>
              <a:rPr lang="en-GB" sz="1800" dirty="0" err="1" smtClean="0">
                <a:solidFill>
                  <a:schemeClr val="tx1"/>
                </a:solidFill>
                <a:latin typeface="+mn-lt"/>
              </a:rPr>
              <a:t>linguagem</a:t>
            </a:r>
            <a:r>
              <a:rPr lang="en-GB" sz="1800" dirty="0" smtClean="0">
                <a:solidFill>
                  <a:schemeClr val="tx1"/>
                </a:solidFill>
                <a:latin typeface="+mn-lt"/>
              </a:rPr>
              <a:t> de </a:t>
            </a:r>
            <a:r>
              <a:rPr lang="en-GB" sz="1800" dirty="0" err="1" smtClean="0">
                <a:solidFill>
                  <a:schemeClr val="tx1"/>
                </a:solidFill>
                <a:latin typeface="+mn-lt"/>
              </a:rPr>
              <a:t>desenvolvimento</a:t>
            </a:r>
            <a:r>
              <a:rPr lang="en-GB" sz="18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1800" dirty="0" err="1" smtClean="0">
                <a:solidFill>
                  <a:schemeClr val="tx1"/>
                </a:solidFill>
                <a:latin typeface="+mn-lt"/>
              </a:rPr>
              <a:t>deve</a:t>
            </a:r>
            <a:r>
              <a:rPr lang="en-GB" sz="18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1800" dirty="0" err="1" smtClean="0">
                <a:solidFill>
                  <a:schemeClr val="tx1"/>
                </a:solidFill>
                <a:latin typeface="+mn-lt"/>
              </a:rPr>
              <a:t>ser</a:t>
            </a:r>
            <a:r>
              <a:rPr lang="en-GB" sz="1800" dirty="0" smtClean="0">
                <a:solidFill>
                  <a:schemeClr val="tx1"/>
                </a:solidFill>
                <a:latin typeface="+mn-lt"/>
              </a:rPr>
              <a:t> PHP, </a:t>
            </a:r>
            <a:r>
              <a:rPr lang="en-GB" sz="1800" dirty="0" err="1" smtClean="0">
                <a:solidFill>
                  <a:schemeClr val="tx1"/>
                </a:solidFill>
                <a:latin typeface="+mn-lt"/>
              </a:rPr>
              <a:t>versão</a:t>
            </a:r>
            <a:r>
              <a:rPr lang="en-GB" sz="1800" dirty="0" smtClean="0">
                <a:solidFill>
                  <a:schemeClr val="tx1"/>
                </a:solidFill>
                <a:latin typeface="+mn-lt"/>
              </a:rPr>
              <a:t> 5.2.6 </a:t>
            </a:r>
            <a:r>
              <a:rPr lang="en-GB" sz="1800" dirty="0" err="1" smtClean="0">
                <a:solidFill>
                  <a:schemeClr val="tx1"/>
                </a:solidFill>
                <a:latin typeface="+mn-lt"/>
              </a:rPr>
              <a:t>ou</a:t>
            </a:r>
            <a:r>
              <a:rPr lang="en-GB" sz="1800" dirty="0" smtClean="0">
                <a:solidFill>
                  <a:schemeClr val="tx1"/>
                </a:solidFill>
                <a:latin typeface="+mn-lt"/>
              </a:rPr>
              <a:t> superior”;</a:t>
            </a:r>
          </a:p>
          <a:p>
            <a:pPr marL="781932" lvl="1" indent="-285720" algn="l">
              <a:lnSpc>
                <a:spcPct val="91000"/>
              </a:lnSpc>
              <a:spcBef>
                <a:spcPts val="590"/>
              </a:spcBef>
              <a:spcAft>
                <a:spcPts val="658"/>
              </a:spcAft>
              <a:buSzPct val="47000"/>
              <a:buFont typeface="Verdana"/>
              <a:buBlip>
                <a:blip r:embed="rId3"/>
              </a:buBlip>
              <a:tabLst>
                <a:tab pos="732971" algn="l"/>
                <a:tab pos="1562424" algn="l"/>
                <a:tab pos="2391876" algn="l"/>
                <a:tab pos="3221328" algn="l"/>
                <a:tab pos="4050780" algn="l"/>
                <a:tab pos="4880232" algn="l"/>
                <a:tab pos="5709685" algn="l"/>
                <a:tab pos="6539137" algn="l"/>
                <a:tab pos="7368589" algn="l"/>
                <a:tab pos="8198041" algn="l"/>
                <a:tab pos="9027494" algn="l"/>
              </a:tabLst>
              <a:defRPr/>
            </a:pPr>
            <a:r>
              <a:rPr lang="en-GB" sz="1800" b="1" dirty="0" err="1" smtClean="0">
                <a:solidFill>
                  <a:srgbClr val="C00000"/>
                </a:solidFill>
                <a:latin typeface="+mn-lt"/>
              </a:rPr>
              <a:t>Requisitos</a:t>
            </a:r>
            <a:r>
              <a:rPr lang="en-GB" sz="1800" b="1" dirty="0" smtClean="0">
                <a:solidFill>
                  <a:srgbClr val="C00000"/>
                </a:solidFill>
                <a:latin typeface="+mn-lt"/>
              </a:rPr>
              <a:t> de Interface</a:t>
            </a:r>
            <a:r>
              <a:rPr lang="en-GB" sz="1800" b="1" dirty="0" smtClean="0">
                <a:solidFill>
                  <a:schemeClr val="tx1"/>
                </a:solidFill>
                <a:latin typeface="+mn-lt"/>
              </a:rPr>
              <a:t>: </a:t>
            </a:r>
            <a:r>
              <a:rPr lang="en-GB" sz="1800" b="1" dirty="0" err="1" smtClean="0">
                <a:solidFill>
                  <a:schemeClr val="tx1"/>
                </a:solidFill>
                <a:latin typeface="+mn-lt"/>
              </a:rPr>
              <a:t>especifica</a:t>
            </a:r>
            <a:r>
              <a:rPr lang="en-GB" sz="1800" b="1" dirty="0" smtClean="0">
                <a:solidFill>
                  <a:schemeClr val="tx1"/>
                </a:solidFill>
                <a:latin typeface="+mn-lt"/>
              </a:rPr>
              <a:t> um item </a:t>
            </a:r>
            <a:r>
              <a:rPr lang="en-GB" sz="1800" b="1" dirty="0" err="1" smtClean="0">
                <a:solidFill>
                  <a:schemeClr val="tx1"/>
                </a:solidFill>
                <a:latin typeface="+mn-lt"/>
              </a:rPr>
              <a:t>externo</a:t>
            </a:r>
            <a:r>
              <a:rPr lang="en-GB" sz="1800" b="1" dirty="0" smtClean="0">
                <a:solidFill>
                  <a:schemeClr val="tx1"/>
                </a:solidFill>
                <a:latin typeface="+mn-lt"/>
              </a:rPr>
              <a:t> a </a:t>
            </a:r>
            <a:r>
              <a:rPr lang="en-GB" sz="1800" b="1" dirty="0" err="1" smtClean="0">
                <a:solidFill>
                  <a:schemeClr val="tx1"/>
                </a:solidFill>
                <a:latin typeface="+mn-lt"/>
              </a:rPr>
              <a:t>qual</a:t>
            </a:r>
            <a:r>
              <a:rPr lang="en-GB" sz="1800" b="1" dirty="0" smtClean="0">
                <a:solidFill>
                  <a:schemeClr val="tx1"/>
                </a:solidFill>
                <a:latin typeface="+mn-lt"/>
              </a:rPr>
              <a:t> o </a:t>
            </a:r>
            <a:r>
              <a:rPr lang="en-GB" sz="1800" b="1" dirty="0" err="1" smtClean="0">
                <a:solidFill>
                  <a:schemeClr val="tx1"/>
                </a:solidFill>
                <a:latin typeface="+mn-lt"/>
              </a:rPr>
              <a:t>sistema</a:t>
            </a:r>
            <a:r>
              <a:rPr lang="en-GB" sz="1800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1800" b="1" dirty="0" err="1" smtClean="0">
                <a:solidFill>
                  <a:schemeClr val="tx1"/>
                </a:solidFill>
                <a:latin typeface="+mn-lt"/>
              </a:rPr>
              <a:t>deve</a:t>
            </a:r>
            <a:r>
              <a:rPr lang="en-GB" sz="1800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1800" b="1" dirty="0" err="1" smtClean="0">
                <a:solidFill>
                  <a:schemeClr val="tx1"/>
                </a:solidFill>
                <a:latin typeface="+mn-lt"/>
              </a:rPr>
              <a:t>interagir</a:t>
            </a:r>
            <a:endParaRPr lang="en-GB" sz="1800" b="1" dirty="0" smtClean="0">
              <a:solidFill>
                <a:schemeClr val="tx1"/>
              </a:solidFill>
              <a:latin typeface="+mn-lt"/>
            </a:endParaRPr>
          </a:p>
          <a:p>
            <a:pPr marL="1173618" lvl="2" indent="-195843" algn="l">
              <a:lnSpc>
                <a:spcPct val="91000"/>
              </a:lnSpc>
              <a:spcBef>
                <a:spcPts val="590"/>
              </a:spcBef>
              <a:spcAft>
                <a:spcPts val="658"/>
              </a:spcAft>
              <a:buSzPct val="93000"/>
              <a:buFont typeface="Wingdings 2"/>
              <a:buBlip>
                <a:blip r:embed="rId4"/>
              </a:buBlip>
              <a:tabLst>
                <a:tab pos="732971" algn="l"/>
                <a:tab pos="1562424" algn="l"/>
                <a:tab pos="2391876" algn="l"/>
                <a:tab pos="3221328" algn="l"/>
                <a:tab pos="4050780" algn="l"/>
                <a:tab pos="4880232" algn="l"/>
                <a:tab pos="5709685" algn="l"/>
                <a:tab pos="6539137" algn="l"/>
                <a:tab pos="7368589" algn="l"/>
                <a:tab pos="8198041" algn="l"/>
                <a:tab pos="9027494" algn="l"/>
              </a:tabLst>
              <a:defRPr/>
            </a:pPr>
            <a:r>
              <a:rPr lang="en-GB" sz="1800" dirty="0" smtClean="0">
                <a:solidFill>
                  <a:schemeClr val="tx1"/>
                </a:solidFill>
                <a:latin typeface="+mn-lt"/>
              </a:rPr>
              <a:t>“O </a:t>
            </a:r>
            <a:r>
              <a:rPr lang="en-GB" sz="1800" dirty="0" err="1" smtClean="0">
                <a:solidFill>
                  <a:schemeClr val="tx1"/>
                </a:solidFill>
                <a:latin typeface="+mn-lt"/>
              </a:rPr>
              <a:t>sistema</a:t>
            </a:r>
            <a:r>
              <a:rPr lang="en-GB" sz="1800" dirty="0" smtClean="0">
                <a:solidFill>
                  <a:schemeClr val="tx1"/>
                </a:solidFill>
                <a:latin typeface="+mn-lt"/>
              </a:rPr>
              <a:t> X </a:t>
            </a:r>
            <a:r>
              <a:rPr lang="en-GB" sz="1800" dirty="0" err="1" smtClean="0">
                <a:solidFill>
                  <a:schemeClr val="tx1"/>
                </a:solidFill>
                <a:latin typeface="+mn-lt"/>
              </a:rPr>
              <a:t>deve</a:t>
            </a:r>
            <a:r>
              <a:rPr lang="en-GB" sz="18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1800" dirty="0" err="1" smtClean="0">
                <a:solidFill>
                  <a:schemeClr val="tx1"/>
                </a:solidFill>
                <a:latin typeface="+mn-lt"/>
              </a:rPr>
              <a:t>conversar</a:t>
            </a:r>
            <a:r>
              <a:rPr lang="en-GB" sz="1800" dirty="0" smtClean="0">
                <a:solidFill>
                  <a:schemeClr val="tx1"/>
                </a:solidFill>
                <a:latin typeface="+mn-lt"/>
              </a:rPr>
              <a:t> com Y </a:t>
            </a:r>
            <a:r>
              <a:rPr lang="en-GB" sz="1800" dirty="0" err="1" smtClean="0">
                <a:solidFill>
                  <a:schemeClr val="tx1"/>
                </a:solidFill>
                <a:latin typeface="+mn-lt"/>
              </a:rPr>
              <a:t>utilizando</a:t>
            </a:r>
            <a:r>
              <a:rPr lang="en-GB" sz="18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1800" dirty="0" err="1" smtClean="0">
                <a:solidFill>
                  <a:schemeClr val="tx1"/>
                </a:solidFill>
                <a:latin typeface="+mn-lt"/>
              </a:rPr>
              <a:t>Webservices</a:t>
            </a:r>
            <a:r>
              <a:rPr lang="en-GB" sz="1800" dirty="0" smtClean="0">
                <a:solidFill>
                  <a:schemeClr val="tx1"/>
                </a:solidFill>
                <a:latin typeface="+mn-lt"/>
              </a:rPr>
              <a:t>”;</a:t>
            </a:r>
          </a:p>
          <a:p>
            <a:pPr marL="781932" lvl="1" indent="-285720" algn="l">
              <a:lnSpc>
                <a:spcPct val="91000"/>
              </a:lnSpc>
              <a:spcBef>
                <a:spcPts val="590"/>
              </a:spcBef>
              <a:spcAft>
                <a:spcPts val="658"/>
              </a:spcAft>
              <a:buSzPct val="47000"/>
              <a:buFont typeface="Verdana"/>
              <a:buBlip>
                <a:blip r:embed="rId3"/>
              </a:buBlip>
              <a:tabLst>
                <a:tab pos="732971" algn="l"/>
                <a:tab pos="1562424" algn="l"/>
                <a:tab pos="2391876" algn="l"/>
                <a:tab pos="3221328" algn="l"/>
                <a:tab pos="4050780" algn="l"/>
                <a:tab pos="4880232" algn="l"/>
                <a:tab pos="5709685" algn="l"/>
                <a:tab pos="6539137" algn="l"/>
                <a:tab pos="7368589" algn="l"/>
                <a:tab pos="8198041" algn="l"/>
                <a:tab pos="9027494" algn="l"/>
              </a:tabLst>
              <a:defRPr/>
            </a:pPr>
            <a:r>
              <a:rPr lang="en-GB" sz="1800" b="1" dirty="0" err="1" smtClean="0">
                <a:solidFill>
                  <a:srgbClr val="C00000"/>
                </a:solidFill>
                <a:latin typeface="+mn-lt"/>
              </a:rPr>
              <a:t>Requisitos</a:t>
            </a:r>
            <a:r>
              <a:rPr lang="en-GB" sz="1800" b="1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en-GB" sz="1800" b="1" dirty="0" err="1" smtClean="0">
                <a:solidFill>
                  <a:srgbClr val="C00000"/>
                </a:solidFill>
                <a:latin typeface="+mn-lt"/>
              </a:rPr>
              <a:t>Físicos</a:t>
            </a:r>
            <a:r>
              <a:rPr lang="en-GB" sz="1800" b="1" dirty="0" smtClean="0">
                <a:solidFill>
                  <a:schemeClr val="tx1"/>
                </a:solidFill>
                <a:latin typeface="+mn-lt"/>
              </a:rPr>
              <a:t>: </a:t>
            </a:r>
            <a:r>
              <a:rPr lang="en-GB" sz="1800" b="1" dirty="0" err="1" smtClean="0">
                <a:solidFill>
                  <a:schemeClr val="tx1"/>
                </a:solidFill>
                <a:latin typeface="+mn-lt"/>
              </a:rPr>
              <a:t>restrições</a:t>
            </a:r>
            <a:r>
              <a:rPr lang="en-GB" sz="1800" b="1" dirty="0" smtClean="0">
                <a:solidFill>
                  <a:schemeClr val="tx1"/>
                </a:solidFill>
                <a:latin typeface="+mn-lt"/>
              </a:rPr>
              <a:t> de hardware e </a:t>
            </a:r>
            <a:r>
              <a:rPr lang="en-GB" sz="1800" b="1" dirty="0" err="1" smtClean="0">
                <a:solidFill>
                  <a:schemeClr val="tx1"/>
                </a:solidFill>
                <a:latin typeface="+mn-lt"/>
              </a:rPr>
              <a:t>infraestrutura</a:t>
            </a:r>
            <a:endParaRPr lang="en-GB" sz="1800" b="1" dirty="0" smtClean="0">
              <a:solidFill>
                <a:schemeClr val="tx1"/>
              </a:solidFill>
              <a:latin typeface="+mn-lt"/>
            </a:endParaRPr>
          </a:p>
          <a:p>
            <a:pPr marL="1173618" lvl="2" indent="-195843" algn="l">
              <a:lnSpc>
                <a:spcPct val="91000"/>
              </a:lnSpc>
              <a:spcBef>
                <a:spcPts val="590"/>
              </a:spcBef>
              <a:spcAft>
                <a:spcPts val="658"/>
              </a:spcAft>
              <a:buSzPct val="93000"/>
              <a:buFont typeface="Wingdings 2"/>
              <a:buBlip>
                <a:blip r:embed="rId4"/>
              </a:buBlip>
              <a:tabLst>
                <a:tab pos="732971" algn="l"/>
                <a:tab pos="1562424" algn="l"/>
                <a:tab pos="2391876" algn="l"/>
                <a:tab pos="3221328" algn="l"/>
                <a:tab pos="4050780" algn="l"/>
                <a:tab pos="4880232" algn="l"/>
                <a:tab pos="5709685" algn="l"/>
                <a:tab pos="6539137" algn="l"/>
                <a:tab pos="7368589" algn="l"/>
                <a:tab pos="8198041" algn="l"/>
                <a:tab pos="9027494" algn="l"/>
              </a:tabLst>
              <a:defRPr/>
            </a:pPr>
            <a:r>
              <a:rPr lang="en-GB" sz="1800" dirty="0" smtClean="0">
                <a:solidFill>
                  <a:schemeClr val="tx1"/>
                </a:solidFill>
                <a:latin typeface="+mn-lt"/>
              </a:rPr>
              <a:t>“O </a:t>
            </a:r>
            <a:r>
              <a:rPr lang="en-GB" sz="1800" dirty="0" err="1" smtClean="0">
                <a:solidFill>
                  <a:schemeClr val="tx1"/>
                </a:solidFill>
                <a:latin typeface="+mn-lt"/>
              </a:rPr>
              <a:t>sistema</a:t>
            </a:r>
            <a:r>
              <a:rPr lang="en-GB" sz="18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1800" dirty="0" err="1" smtClean="0">
                <a:solidFill>
                  <a:schemeClr val="tx1"/>
                </a:solidFill>
                <a:latin typeface="+mn-lt"/>
              </a:rPr>
              <a:t>deve</a:t>
            </a:r>
            <a:r>
              <a:rPr lang="en-GB" sz="18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1800" dirty="0" err="1" smtClean="0">
                <a:solidFill>
                  <a:schemeClr val="tx1"/>
                </a:solidFill>
                <a:latin typeface="+mn-lt"/>
              </a:rPr>
              <a:t>ser</a:t>
            </a:r>
            <a:r>
              <a:rPr lang="en-GB" sz="18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1800" dirty="0" err="1" smtClean="0">
                <a:solidFill>
                  <a:schemeClr val="tx1"/>
                </a:solidFill>
                <a:latin typeface="+mn-lt"/>
              </a:rPr>
              <a:t>armazenado</a:t>
            </a:r>
            <a:r>
              <a:rPr lang="en-GB" sz="18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1800" dirty="0" err="1" smtClean="0">
                <a:solidFill>
                  <a:schemeClr val="tx1"/>
                </a:solidFill>
                <a:latin typeface="+mn-lt"/>
              </a:rPr>
              <a:t>em</a:t>
            </a:r>
            <a:r>
              <a:rPr lang="en-GB" sz="18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1800" dirty="0" err="1" smtClean="0">
                <a:solidFill>
                  <a:schemeClr val="tx1"/>
                </a:solidFill>
                <a:latin typeface="+mn-lt"/>
              </a:rPr>
              <a:t>dois</a:t>
            </a:r>
            <a:r>
              <a:rPr lang="en-GB" sz="18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1800" dirty="0" err="1" smtClean="0">
                <a:solidFill>
                  <a:schemeClr val="tx1"/>
                </a:solidFill>
                <a:latin typeface="+mn-lt"/>
              </a:rPr>
              <a:t>servidores</a:t>
            </a:r>
            <a:r>
              <a:rPr lang="en-GB" sz="1800" dirty="0" smtClean="0">
                <a:solidFill>
                  <a:schemeClr val="tx1"/>
                </a:solidFill>
                <a:latin typeface="+mn-lt"/>
              </a:rPr>
              <a:t>, de forma </a:t>
            </a:r>
            <a:r>
              <a:rPr lang="en-GB" sz="1800" dirty="0" err="1" smtClean="0">
                <a:solidFill>
                  <a:schemeClr val="tx1"/>
                </a:solidFill>
                <a:latin typeface="+mn-lt"/>
              </a:rPr>
              <a:t>redundante</a:t>
            </a:r>
            <a:r>
              <a:rPr lang="en-GB" sz="1800" dirty="0" smtClean="0">
                <a:solidFill>
                  <a:schemeClr val="tx1"/>
                </a:solidFill>
                <a:latin typeface="+mn-lt"/>
              </a:rPr>
              <a:t>”;</a:t>
            </a:r>
          </a:p>
          <a:p>
            <a:pPr marL="342865" indent="-342865">
              <a:buFont typeface="Wingdings 3"/>
              <a:buChar char=""/>
              <a:defRPr/>
            </a:pPr>
            <a:endParaRPr lang="pt-BR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817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88640"/>
            <a:ext cx="1676350" cy="55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2"/>
          <p:cNvSpPr txBox="1">
            <a:spLocks/>
          </p:cNvSpPr>
          <p:nvPr/>
        </p:nvSpPr>
        <p:spPr bwMode="auto">
          <a:xfrm>
            <a:off x="107504" y="836712"/>
            <a:ext cx="8856663" cy="576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>
              <a:buFontTx/>
              <a:buNone/>
            </a:pPr>
            <a:r>
              <a:rPr lang="pt-BR" altLang="pt-BR" sz="1300" dirty="0" smtClean="0">
                <a:solidFill>
                  <a:schemeClr val="tx1"/>
                </a:solidFill>
                <a:latin typeface="+mn-lt"/>
              </a:rPr>
              <a:t>Prova: </a:t>
            </a:r>
            <a:r>
              <a:rPr lang="pt-BR" altLang="pt-BR" sz="1300" dirty="0" smtClean="0">
                <a:solidFill>
                  <a:schemeClr val="tx1"/>
                </a:solidFill>
                <a:latin typeface="+mn-lt"/>
                <a:hlinkClick r:id="rId3"/>
              </a:rPr>
              <a:t>FUMARC - 2011 - PRODEMGE - </a:t>
            </a:r>
            <a:r>
              <a:rPr lang="pt-BR" altLang="pt-BR" sz="1300" dirty="0" smtClean="0">
                <a:solidFill>
                  <a:schemeClr val="tx1"/>
                </a:solidFill>
                <a:latin typeface="+mn-lt"/>
              </a:rPr>
              <a:t>Companhia de Tecnologia da Informação do Estado de Minas Gerais</a:t>
            </a:r>
          </a:p>
          <a:p>
            <a:pPr algn="l">
              <a:buFontTx/>
              <a:buNone/>
            </a:pPr>
            <a:r>
              <a:rPr lang="pt-BR" altLang="pt-BR" sz="1300" dirty="0" smtClean="0">
                <a:solidFill>
                  <a:schemeClr val="tx1"/>
                </a:solidFill>
                <a:latin typeface="+mn-lt"/>
              </a:rPr>
              <a:t>Cargo:  </a:t>
            </a:r>
            <a:r>
              <a:rPr lang="pt-BR" altLang="pt-BR" sz="1300" dirty="0" smtClean="0">
                <a:solidFill>
                  <a:schemeClr val="tx1"/>
                </a:solidFill>
                <a:latin typeface="+mn-lt"/>
                <a:hlinkClick r:id="rId3"/>
              </a:rPr>
              <a:t>Analista de Tecnologia da Informação</a:t>
            </a:r>
            <a:r>
              <a:rPr lang="en-US" altLang="pt-BR" sz="1300" dirty="0" smtClean="0">
                <a:solidFill>
                  <a:schemeClr val="tx1"/>
                </a:solidFill>
                <a:latin typeface="+mn-lt"/>
              </a:rPr>
              <a:t>  </a:t>
            </a:r>
            <a:r>
              <a:rPr lang="pt-BR" altLang="pt-BR" sz="1300" dirty="0" smtClean="0">
                <a:solidFill>
                  <a:schemeClr val="tx1"/>
                </a:solidFill>
                <a:latin typeface="+mn-lt"/>
              </a:rPr>
              <a:t>Disciplina: </a:t>
            </a:r>
            <a:r>
              <a:rPr lang="pt-BR" altLang="pt-BR" sz="1300" dirty="0" smtClean="0">
                <a:solidFill>
                  <a:schemeClr val="tx1"/>
                </a:solidFill>
                <a:latin typeface="+mn-lt"/>
                <a:hlinkClick r:id="rId4"/>
              </a:rPr>
              <a:t>Engenharia de Software</a:t>
            </a:r>
            <a:r>
              <a:rPr lang="pt-BR" altLang="pt-BR" sz="1300" dirty="0" smtClean="0">
                <a:solidFill>
                  <a:schemeClr val="tx1"/>
                </a:solidFill>
                <a:latin typeface="+mn-lt"/>
              </a:rPr>
              <a:t> | Assuntos: </a:t>
            </a:r>
            <a:r>
              <a:rPr lang="pt-BR" altLang="pt-BR" sz="1300" dirty="0" smtClean="0">
                <a:solidFill>
                  <a:schemeClr val="tx1"/>
                </a:solidFill>
                <a:latin typeface="+mn-lt"/>
                <a:hlinkClick r:id="rId5" tooltip="Veja mais questões em Análise de Requisitos."/>
              </a:rPr>
              <a:t>Análise de Requisitos</a:t>
            </a:r>
            <a:r>
              <a:rPr lang="pt-BR" altLang="pt-BR" sz="1300" dirty="0" smtClean="0">
                <a:solidFill>
                  <a:schemeClr val="tx1"/>
                </a:solidFill>
                <a:latin typeface="+mn-lt"/>
              </a:rPr>
              <a:t>; </a:t>
            </a:r>
          </a:p>
          <a:p>
            <a:pPr algn="l">
              <a:buFontTx/>
              <a:buNone/>
            </a:pPr>
            <a:endParaRPr lang="en-US" altLang="pt-BR" sz="1300" dirty="0" smtClean="0">
              <a:solidFill>
                <a:schemeClr val="tx1"/>
              </a:solidFill>
              <a:latin typeface="+mn-lt"/>
            </a:endParaRPr>
          </a:p>
          <a:p>
            <a:pPr algn="l">
              <a:buFontTx/>
              <a:buNone/>
            </a:pPr>
            <a:r>
              <a:rPr lang="pt-BR" altLang="pt-BR" sz="1800" b="1" dirty="0" smtClean="0">
                <a:solidFill>
                  <a:schemeClr val="tx1"/>
                </a:solidFill>
                <a:latin typeface="+mn-lt"/>
              </a:rPr>
              <a:t>Em relação aos tipos de requisitos de software, analise os itens a seguir e coloque (V) para a assertiva verdadeira e (F) para a assertiva falsa.</a:t>
            </a:r>
            <a:r>
              <a:rPr lang="pt-BR" altLang="pt-BR" sz="1800" dirty="0" smtClean="0">
                <a:solidFill>
                  <a:schemeClr val="tx1"/>
                </a:solidFill>
                <a:latin typeface="+mn-lt"/>
              </a:rPr>
              <a:t/>
            </a:r>
            <a:br>
              <a:rPr lang="pt-BR" altLang="pt-BR" sz="1800" dirty="0" smtClean="0">
                <a:solidFill>
                  <a:schemeClr val="tx1"/>
                </a:solidFill>
                <a:latin typeface="+mn-lt"/>
              </a:rPr>
            </a:br>
            <a:r>
              <a:rPr lang="pt-BR" altLang="pt-BR" sz="1800" dirty="0" smtClean="0">
                <a:solidFill>
                  <a:schemeClr val="tx1"/>
                </a:solidFill>
                <a:latin typeface="+mn-lt"/>
              </a:rPr>
              <a:t>(  ) Requisitos de sistema são declarações, em uma linguagem natural com diagramas, de quais serviços são esperados do sistema. </a:t>
            </a:r>
            <a:br>
              <a:rPr lang="pt-BR" altLang="pt-BR" sz="1800" dirty="0" smtClean="0">
                <a:solidFill>
                  <a:schemeClr val="tx1"/>
                </a:solidFill>
                <a:latin typeface="+mn-lt"/>
              </a:rPr>
            </a:br>
            <a:r>
              <a:rPr lang="pt-BR" altLang="pt-BR" sz="1800" dirty="0" smtClean="0">
                <a:solidFill>
                  <a:schemeClr val="tx1"/>
                </a:solidFill>
                <a:latin typeface="+mn-lt"/>
              </a:rPr>
              <a:t>(  ) Requisitos funcionais são declarações de serviços que o sistema deve fornecer, como o sistema deve reagir a entradas </a:t>
            </a:r>
            <a:r>
              <a:rPr lang="pt-BR" altLang="pt-BR" sz="1800" dirty="0" err="1" smtClean="0">
                <a:solidFill>
                  <a:schemeClr val="tx1"/>
                </a:solidFill>
                <a:latin typeface="+mn-lt"/>
              </a:rPr>
              <a:t>específIcas</a:t>
            </a:r>
            <a:r>
              <a:rPr lang="pt-BR" altLang="pt-BR" sz="1800" dirty="0" smtClean="0">
                <a:solidFill>
                  <a:schemeClr val="tx1"/>
                </a:solidFill>
                <a:latin typeface="+mn-lt"/>
              </a:rPr>
              <a:t> e como deve se comportar em determinadas situações. </a:t>
            </a:r>
            <a:br>
              <a:rPr lang="pt-BR" altLang="pt-BR" sz="1800" dirty="0" smtClean="0">
                <a:solidFill>
                  <a:schemeClr val="tx1"/>
                </a:solidFill>
                <a:latin typeface="+mn-lt"/>
              </a:rPr>
            </a:br>
            <a:r>
              <a:rPr lang="pt-BR" altLang="pt-BR" sz="1800" dirty="0" smtClean="0">
                <a:solidFill>
                  <a:schemeClr val="tx1"/>
                </a:solidFill>
                <a:latin typeface="+mn-lt"/>
              </a:rPr>
              <a:t>(  ) Requisitos de usuário definem, detalhadamente, as funções, os serviços e as restrições operacionais do sistema. </a:t>
            </a:r>
            <a:br>
              <a:rPr lang="pt-BR" altLang="pt-BR" sz="1800" dirty="0" smtClean="0">
                <a:solidFill>
                  <a:schemeClr val="tx1"/>
                </a:solidFill>
                <a:latin typeface="+mn-lt"/>
              </a:rPr>
            </a:br>
            <a:r>
              <a:rPr lang="pt-BR" altLang="pt-BR" sz="1800" dirty="0" smtClean="0">
                <a:solidFill>
                  <a:schemeClr val="tx1"/>
                </a:solidFill>
                <a:latin typeface="+mn-lt"/>
              </a:rPr>
              <a:t>(  ) Requisitos de domínio são provenientes do domínio da aplicação do sistema e refletem as características e as restrições desse domínio. </a:t>
            </a:r>
            <a:br>
              <a:rPr lang="pt-BR" altLang="pt-BR" sz="1800" dirty="0" smtClean="0">
                <a:solidFill>
                  <a:schemeClr val="tx1"/>
                </a:solidFill>
                <a:latin typeface="+mn-lt"/>
              </a:rPr>
            </a:br>
            <a:r>
              <a:rPr lang="pt-BR" altLang="pt-BR" sz="1800" b="1" dirty="0" smtClean="0">
                <a:solidFill>
                  <a:schemeClr val="tx1"/>
                </a:solidFill>
                <a:latin typeface="+mn-lt"/>
              </a:rPr>
              <a:t>Assinale a opção com a sequência CORRETA, na ordem de cima para baixo.</a:t>
            </a:r>
            <a:endParaRPr lang="en-US" altLang="pt-BR" sz="1800" dirty="0" smtClean="0">
              <a:solidFill>
                <a:schemeClr val="tx1"/>
              </a:solidFill>
              <a:latin typeface="+mn-lt"/>
            </a:endParaRPr>
          </a:p>
          <a:p>
            <a:pPr algn="l">
              <a:buFontTx/>
              <a:buNone/>
            </a:pPr>
            <a:r>
              <a:rPr lang="en-US" altLang="pt-BR" sz="1800" dirty="0" smtClean="0">
                <a:solidFill>
                  <a:schemeClr val="tx1"/>
                </a:solidFill>
                <a:latin typeface="+mn-lt"/>
              </a:rPr>
              <a:t>a) V, V, F, V. </a:t>
            </a:r>
          </a:p>
          <a:p>
            <a:pPr algn="l">
              <a:buFontTx/>
              <a:buNone/>
            </a:pPr>
            <a:r>
              <a:rPr lang="en-US" altLang="pt-BR" sz="1800" dirty="0" smtClean="0">
                <a:solidFill>
                  <a:schemeClr val="tx1"/>
                </a:solidFill>
                <a:latin typeface="+mn-lt"/>
              </a:rPr>
              <a:t>b) V, F, V, F. </a:t>
            </a:r>
          </a:p>
          <a:p>
            <a:pPr algn="l">
              <a:buFontTx/>
              <a:buNone/>
            </a:pPr>
            <a:r>
              <a:rPr lang="en-US" altLang="pt-BR" sz="1800" dirty="0" smtClean="0">
                <a:solidFill>
                  <a:schemeClr val="tx1"/>
                </a:solidFill>
                <a:latin typeface="+mn-lt"/>
              </a:rPr>
              <a:t>c) F, V, V, V. </a:t>
            </a:r>
          </a:p>
          <a:p>
            <a:pPr algn="l">
              <a:buFontTx/>
              <a:buNone/>
            </a:pPr>
            <a:r>
              <a:rPr lang="en-US" altLang="pt-BR" sz="1800" dirty="0" smtClean="0">
                <a:solidFill>
                  <a:schemeClr val="tx1"/>
                </a:solidFill>
                <a:latin typeface="+mn-lt"/>
              </a:rPr>
              <a:t>d) F, V, F, V</a:t>
            </a:r>
          </a:p>
          <a:p>
            <a:pPr algn="l">
              <a:buFontTx/>
              <a:buNone/>
            </a:pPr>
            <a:endParaRPr lang="en-US" altLang="pt-BR" sz="1100" dirty="0" smtClean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8241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88640"/>
            <a:ext cx="1676350" cy="55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395536" y="404664"/>
            <a:ext cx="5346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None/>
              <a:defRPr/>
            </a:pPr>
            <a:r>
              <a:rPr lang="en-US" altLang="pt-BR" sz="3200" b="1" dirty="0" err="1"/>
              <a:t>Exercícios</a:t>
            </a:r>
            <a:r>
              <a:rPr lang="en-US" altLang="pt-BR" sz="3200" b="1" dirty="0"/>
              <a:t> </a:t>
            </a:r>
            <a:r>
              <a:rPr lang="en-US" altLang="pt-BR" sz="3200" b="1" dirty="0" err="1"/>
              <a:t>Complementares</a:t>
            </a:r>
            <a:endParaRPr lang="en-US" altLang="pt-BR" sz="3200" b="1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altLang="pt-BR" sz="2000" dirty="0" smtClean="0">
              <a:solidFill>
                <a:schemeClr val="tx1"/>
              </a:solidFill>
              <a:latin typeface="+mn-lt"/>
            </a:endParaRPr>
          </a:p>
          <a:p>
            <a:pPr algn="l">
              <a:defRPr/>
            </a:pPr>
            <a:endParaRPr lang="en-US" altLang="pt-BR" sz="2000" dirty="0" smtClean="0">
              <a:solidFill>
                <a:schemeClr val="tx1"/>
              </a:solidFill>
              <a:latin typeface="+mn-lt"/>
            </a:endParaRPr>
          </a:p>
          <a:p>
            <a:pPr algn="l">
              <a:defRPr/>
            </a:pPr>
            <a:r>
              <a:rPr lang="en-US" altLang="pt-BR" dirty="0" smtClean="0">
                <a:solidFill>
                  <a:schemeClr val="tx1"/>
                </a:solidFill>
                <a:latin typeface="+mn-lt"/>
              </a:rPr>
              <a:t>- </a:t>
            </a:r>
            <a:r>
              <a:rPr lang="en-US" altLang="pt-BR" dirty="0" err="1" smtClean="0">
                <a:solidFill>
                  <a:schemeClr val="tx1"/>
                </a:solidFill>
                <a:latin typeface="+mn-lt"/>
              </a:rPr>
              <a:t>Identifique</a:t>
            </a:r>
            <a:r>
              <a:rPr lang="en-US" altLang="pt-BR" dirty="0" smtClean="0">
                <a:solidFill>
                  <a:schemeClr val="tx1"/>
                </a:solidFill>
                <a:latin typeface="+mn-lt"/>
              </a:rPr>
              <a:t> 3 </a:t>
            </a:r>
            <a:r>
              <a:rPr lang="en-US" altLang="pt-BR" dirty="0" err="1" smtClean="0">
                <a:solidFill>
                  <a:schemeClr val="tx1"/>
                </a:solidFill>
                <a:latin typeface="+mn-lt"/>
              </a:rPr>
              <a:t>Requisitos</a:t>
            </a:r>
            <a:r>
              <a:rPr lang="en-US" altLang="pt-BR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pt-BR" dirty="0" err="1" smtClean="0">
                <a:solidFill>
                  <a:schemeClr val="tx1"/>
                </a:solidFill>
                <a:latin typeface="+mn-lt"/>
              </a:rPr>
              <a:t>Funcionais</a:t>
            </a:r>
            <a:r>
              <a:rPr lang="en-US" altLang="pt-BR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en-US" altLang="pt-BR" dirty="0" err="1" smtClean="0">
                <a:solidFill>
                  <a:schemeClr val="tx1"/>
                </a:solidFill>
                <a:latin typeface="+mn-lt"/>
              </a:rPr>
              <a:t>relacione</a:t>
            </a:r>
            <a:r>
              <a:rPr lang="en-US" altLang="pt-BR" dirty="0" smtClean="0">
                <a:solidFill>
                  <a:schemeClr val="tx1"/>
                </a:solidFill>
                <a:latin typeface="+mn-lt"/>
              </a:rPr>
              <a:t> a um </a:t>
            </a:r>
            <a:r>
              <a:rPr lang="en-US" altLang="pt-BR" dirty="0" err="1" smtClean="0">
                <a:solidFill>
                  <a:schemeClr val="tx1"/>
                </a:solidFill>
                <a:latin typeface="+mn-lt"/>
              </a:rPr>
              <a:t>processo</a:t>
            </a:r>
            <a:r>
              <a:rPr lang="en-US" altLang="pt-BR" dirty="0" smtClean="0">
                <a:solidFill>
                  <a:schemeClr val="tx1"/>
                </a:solidFill>
                <a:latin typeface="+mn-lt"/>
              </a:rPr>
              <a:t> de </a:t>
            </a:r>
            <a:r>
              <a:rPr lang="en-US" altLang="pt-BR" dirty="0" err="1" smtClean="0">
                <a:solidFill>
                  <a:schemeClr val="tx1"/>
                </a:solidFill>
                <a:latin typeface="+mn-lt"/>
              </a:rPr>
              <a:t>negócio</a:t>
            </a:r>
            <a:endParaRPr lang="en-US" altLang="pt-BR" dirty="0" smtClean="0">
              <a:solidFill>
                <a:schemeClr val="tx1"/>
              </a:solidFill>
              <a:latin typeface="+mn-lt"/>
            </a:endParaRPr>
          </a:p>
          <a:p>
            <a:pPr algn="l">
              <a:defRPr/>
            </a:pPr>
            <a:endParaRPr lang="en-US" altLang="pt-BR" dirty="0" smtClean="0">
              <a:solidFill>
                <a:schemeClr val="tx1"/>
              </a:solidFill>
              <a:latin typeface="+mn-lt"/>
            </a:endParaRPr>
          </a:p>
          <a:p>
            <a:pPr algn="l">
              <a:defRPr/>
            </a:pPr>
            <a:r>
              <a:rPr lang="en-US" altLang="pt-BR" dirty="0" smtClean="0">
                <a:solidFill>
                  <a:schemeClr val="tx1"/>
                </a:solidFill>
                <a:latin typeface="+mn-lt"/>
              </a:rPr>
              <a:t>- </a:t>
            </a:r>
            <a:r>
              <a:rPr lang="en-US" altLang="pt-BR" dirty="0" err="1" smtClean="0">
                <a:solidFill>
                  <a:schemeClr val="tx1"/>
                </a:solidFill>
                <a:latin typeface="+mn-lt"/>
              </a:rPr>
              <a:t>Identifique</a:t>
            </a:r>
            <a:r>
              <a:rPr lang="en-US" altLang="pt-BR" dirty="0" smtClean="0">
                <a:solidFill>
                  <a:schemeClr val="tx1"/>
                </a:solidFill>
                <a:latin typeface="+mn-lt"/>
              </a:rPr>
              <a:t> 3 </a:t>
            </a:r>
            <a:r>
              <a:rPr lang="en-US" altLang="pt-BR" dirty="0" err="1" smtClean="0">
                <a:solidFill>
                  <a:schemeClr val="tx1"/>
                </a:solidFill>
                <a:latin typeface="+mn-lt"/>
              </a:rPr>
              <a:t>Requisitos</a:t>
            </a:r>
            <a:r>
              <a:rPr lang="en-US" altLang="pt-BR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pt-BR" dirty="0" err="1" smtClean="0">
                <a:solidFill>
                  <a:schemeClr val="tx1"/>
                </a:solidFill>
                <a:latin typeface="+mn-lt"/>
              </a:rPr>
              <a:t>Não-Funcionais</a:t>
            </a:r>
            <a:endParaRPr lang="en-US" altLang="pt-BR" dirty="0" smtClean="0">
              <a:solidFill>
                <a:schemeClr val="tx1"/>
              </a:solidFill>
              <a:latin typeface="+mn-lt"/>
            </a:endParaRPr>
          </a:p>
          <a:p>
            <a:pPr algn="l">
              <a:defRPr/>
            </a:pPr>
            <a:endParaRPr lang="en-US" altLang="pt-BR" sz="2000" dirty="0" smtClean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237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88640"/>
            <a:ext cx="1676350" cy="55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395537" y="404664"/>
            <a:ext cx="55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Exercício</a:t>
            </a:r>
            <a:endParaRPr lang="pt-BR" sz="3200" b="1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 bwMode="auto">
          <a:xfrm>
            <a:off x="-36512" y="1268760"/>
            <a:ext cx="9180512" cy="485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65125" indent="-255588" algn="l">
              <a:buFont typeface="Wingdings 3" pitchFamily="18" charset="2"/>
              <a:buNone/>
            </a:pPr>
            <a:r>
              <a:rPr lang="en-US" altLang="pt-BR" sz="2200" dirty="0" err="1" smtClean="0">
                <a:solidFill>
                  <a:schemeClr val="tx1"/>
                </a:solidFill>
                <a:latin typeface="+mn-lt"/>
              </a:rPr>
              <a:t>Em</a:t>
            </a:r>
            <a:r>
              <a:rPr lang="en-US" altLang="pt-BR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pt-BR" sz="2200" dirty="0" err="1" smtClean="0">
                <a:solidFill>
                  <a:schemeClr val="tx1"/>
                </a:solidFill>
                <a:latin typeface="+mn-lt"/>
              </a:rPr>
              <a:t>entrevista</a:t>
            </a:r>
            <a:r>
              <a:rPr lang="en-US" altLang="pt-BR" sz="2200" dirty="0" smtClean="0">
                <a:solidFill>
                  <a:schemeClr val="tx1"/>
                </a:solidFill>
                <a:latin typeface="+mn-lt"/>
              </a:rPr>
              <a:t> com o </a:t>
            </a:r>
            <a:r>
              <a:rPr lang="en-US" altLang="pt-BR" sz="2200" dirty="0" err="1" smtClean="0">
                <a:solidFill>
                  <a:schemeClr val="tx1"/>
                </a:solidFill>
                <a:latin typeface="+mn-lt"/>
              </a:rPr>
              <a:t>responsável</a:t>
            </a:r>
            <a:r>
              <a:rPr lang="en-US" altLang="pt-BR" sz="2200" dirty="0" smtClean="0">
                <a:solidFill>
                  <a:schemeClr val="tx1"/>
                </a:solidFill>
                <a:latin typeface="+mn-lt"/>
              </a:rPr>
              <a:t> da </a:t>
            </a:r>
            <a:r>
              <a:rPr lang="en-US" altLang="pt-BR" sz="2200" dirty="0" err="1" smtClean="0">
                <a:solidFill>
                  <a:schemeClr val="tx1"/>
                </a:solidFill>
                <a:latin typeface="+mn-lt"/>
              </a:rPr>
              <a:t>biblioteca</a:t>
            </a:r>
            <a:r>
              <a:rPr lang="en-US" altLang="pt-BR" sz="2200" dirty="0" smtClean="0">
                <a:solidFill>
                  <a:schemeClr val="tx1"/>
                </a:solidFill>
                <a:latin typeface="+mn-lt"/>
              </a:rPr>
              <a:t> de </a:t>
            </a:r>
            <a:r>
              <a:rPr lang="en-US" altLang="pt-BR" sz="2200" dirty="0" err="1" smtClean="0">
                <a:solidFill>
                  <a:schemeClr val="tx1"/>
                </a:solidFill>
                <a:latin typeface="+mn-lt"/>
              </a:rPr>
              <a:t>uma</a:t>
            </a:r>
            <a:r>
              <a:rPr lang="en-US" altLang="pt-BR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pt-BR" sz="2200" dirty="0" err="1" smtClean="0">
                <a:solidFill>
                  <a:schemeClr val="tx1"/>
                </a:solidFill>
                <a:latin typeface="+mn-lt"/>
              </a:rPr>
              <a:t>universidade</a:t>
            </a:r>
            <a:r>
              <a:rPr lang="en-US" altLang="pt-BR" sz="220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en-US" altLang="pt-BR" sz="2200" dirty="0" err="1" smtClean="0">
                <a:solidFill>
                  <a:schemeClr val="tx1"/>
                </a:solidFill>
                <a:latin typeface="+mn-lt"/>
              </a:rPr>
              <a:t>resultou</a:t>
            </a:r>
            <a:r>
              <a:rPr lang="en-US" altLang="pt-BR" sz="2200" dirty="0" smtClean="0">
                <a:solidFill>
                  <a:schemeClr val="tx1"/>
                </a:solidFill>
                <a:latin typeface="+mn-lt"/>
              </a:rPr>
              <a:t> a </a:t>
            </a:r>
            <a:r>
              <a:rPr lang="en-US" altLang="pt-BR" sz="2200" dirty="0" err="1" smtClean="0">
                <a:solidFill>
                  <a:schemeClr val="tx1"/>
                </a:solidFill>
                <a:latin typeface="+mn-lt"/>
              </a:rPr>
              <a:t>seguinte</a:t>
            </a:r>
            <a:r>
              <a:rPr lang="en-US" altLang="pt-BR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pt-BR" sz="2200" dirty="0" err="1" smtClean="0">
                <a:solidFill>
                  <a:schemeClr val="tx1"/>
                </a:solidFill>
                <a:latin typeface="+mn-lt"/>
              </a:rPr>
              <a:t>descrição</a:t>
            </a:r>
            <a:r>
              <a:rPr lang="en-US" altLang="pt-BR" sz="2200" dirty="0" smtClean="0">
                <a:solidFill>
                  <a:schemeClr val="tx1"/>
                </a:solidFill>
                <a:latin typeface="+mn-lt"/>
              </a:rPr>
              <a:t>:</a:t>
            </a:r>
          </a:p>
          <a:p>
            <a:pPr marL="365125" indent="-255588" algn="l">
              <a:buFont typeface="Wingdings 3" pitchFamily="18" charset="2"/>
              <a:buNone/>
            </a:pPr>
            <a:endParaRPr lang="en-US" altLang="pt-BR" sz="2200" dirty="0" smtClean="0">
              <a:solidFill>
                <a:schemeClr val="tx1"/>
              </a:solidFill>
              <a:latin typeface="+mn-lt"/>
            </a:endParaRPr>
          </a:p>
          <a:p>
            <a:pPr marL="365125" indent="-255588" algn="l">
              <a:buFont typeface="Wingdings 3" pitchFamily="18" charset="2"/>
              <a:buChar char=""/>
            </a:pPr>
            <a:r>
              <a:rPr lang="en-US" altLang="pt-BR" sz="2200" dirty="0" smtClean="0">
                <a:solidFill>
                  <a:schemeClr val="tx1"/>
                </a:solidFill>
                <a:latin typeface="+mn-lt"/>
              </a:rPr>
              <a:t>A </a:t>
            </a:r>
            <a:r>
              <a:rPr lang="en-US" altLang="pt-BR" sz="2200" dirty="0" err="1" smtClean="0">
                <a:solidFill>
                  <a:schemeClr val="tx1"/>
                </a:solidFill>
                <a:latin typeface="+mn-lt"/>
              </a:rPr>
              <a:t>atividade</a:t>
            </a:r>
            <a:r>
              <a:rPr lang="en-US" altLang="pt-BR" sz="2200" dirty="0" smtClean="0">
                <a:solidFill>
                  <a:schemeClr val="tx1"/>
                </a:solidFill>
                <a:latin typeface="+mn-lt"/>
              </a:rPr>
              <a:t> central da </a:t>
            </a:r>
            <a:r>
              <a:rPr lang="en-US" altLang="pt-BR" sz="2200" dirty="0" err="1" smtClean="0">
                <a:solidFill>
                  <a:schemeClr val="tx1"/>
                </a:solidFill>
                <a:latin typeface="+mn-lt"/>
              </a:rPr>
              <a:t>biblioteca</a:t>
            </a:r>
            <a:r>
              <a:rPr lang="en-US" altLang="pt-BR" sz="2200" dirty="0" smtClean="0">
                <a:solidFill>
                  <a:schemeClr val="tx1"/>
                </a:solidFill>
                <a:latin typeface="+mn-lt"/>
              </a:rPr>
              <a:t> é o </a:t>
            </a:r>
            <a:r>
              <a:rPr lang="en-US" altLang="pt-BR" sz="2200" dirty="0" err="1" smtClean="0">
                <a:solidFill>
                  <a:schemeClr val="tx1"/>
                </a:solidFill>
                <a:latin typeface="+mn-lt"/>
              </a:rPr>
              <a:t>empréstimo</a:t>
            </a:r>
            <a:r>
              <a:rPr lang="en-US" altLang="pt-BR" sz="2200" dirty="0" smtClean="0">
                <a:solidFill>
                  <a:schemeClr val="tx1"/>
                </a:solidFill>
                <a:latin typeface="+mn-lt"/>
              </a:rPr>
              <a:t> de </a:t>
            </a:r>
            <a:r>
              <a:rPr lang="en-US" altLang="pt-BR" sz="2200" dirty="0" err="1" smtClean="0">
                <a:solidFill>
                  <a:schemeClr val="tx1"/>
                </a:solidFill>
                <a:latin typeface="+mn-lt"/>
              </a:rPr>
              <a:t>livros</a:t>
            </a:r>
            <a:r>
              <a:rPr lang="en-US" altLang="pt-BR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pt-BR" sz="2200" dirty="0" err="1" smtClean="0">
                <a:solidFill>
                  <a:schemeClr val="tx1"/>
                </a:solidFill>
                <a:latin typeface="+mn-lt"/>
              </a:rPr>
              <a:t>aos</a:t>
            </a:r>
            <a:r>
              <a:rPr lang="en-US" altLang="pt-BR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pt-BR" sz="2200" dirty="0" err="1" smtClean="0">
                <a:solidFill>
                  <a:schemeClr val="tx1"/>
                </a:solidFill>
                <a:latin typeface="+mn-lt"/>
              </a:rPr>
              <a:t>alunos</a:t>
            </a:r>
            <a:r>
              <a:rPr lang="en-US" altLang="pt-BR" sz="2200" dirty="0" smtClean="0">
                <a:solidFill>
                  <a:schemeClr val="tx1"/>
                </a:solidFill>
                <a:latin typeface="+mn-lt"/>
              </a:rPr>
              <a:t> da </a:t>
            </a:r>
            <a:r>
              <a:rPr lang="en-US" altLang="pt-BR" sz="2200" dirty="0" err="1" smtClean="0">
                <a:solidFill>
                  <a:schemeClr val="tx1"/>
                </a:solidFill>
                <a:latin typeface="+mn-lt"/>
              </a:rPr>
              <a:t>universidade</a:t>
            </a:r>
            <a:r>
              <a:rPr lang="en-US" altLang="pt-BR" sz="2200" dirty="0" smtClean="0">
                <a:solidFill>
                  <a:schemeClr val="tx1"/>
                </a:solidFill>
                <a:latin typeface="+mn-lt"/>
              </a:rPr>
              <a:t>. O </a:t>
            </a:r>
            <a:r>
              <a:rPr lang="en-US" altLang="pt-BR" sz="2200" dirty="0" err="1" smtClean="0">
                <a:solidFill>
                  <a:schemeClr val="tx1"/>
                </a:solidFill>
                <a:latin typeface="+mn-lt"/>
              </a:rPr>
              <a:t>empréstimo</a:t>
            </a:r>
            <a:r>
              <a:rPr lang="en-US" altLang="pt-BR" sz="2200" dirty="0" smtClean="0">
                <a:solidFill>
                  <a:schemeClr val="tx1"/>
                </a:solidFill>
                <a:latin typeface="+mn-lt"/>
              </a:rPr>
              <a:t> é </a:t>
            </a:r>
            <a:r>
              <a:rPr lang="en-US" altLang="pt-BR" sz="2200" dirty="0" err="1" smtClean="0">
                <a:solidFill>
                  <a:schemeClr val="tx1"/>
                </a:solidFill>
                <a:latin typeface="+mn-lt"/>
              </a:rPr>
              <a:t>registrado</a:t>
            </a:r>
            <a:r>
              <a:rPr lang="en-US" altLang="pt-BR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pt-BR" sz="2200" dirty="0" err="1" smtClean="0">
                <a:solidFill>
                  <a:schemeClr val="tx1"/>
                </a:solidFill>
                <a:latin typeface="+mn-lt"/>
              </a:rPr>
              <a:t>pelos</a:t>
            </a:r>
            <a:r>
              <a:rPr lang="en-US" altLang="pt-BR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pt-BR" sz="2200" dirty="0" err="1" smtClean="0">
                <a:solidFill>
                  <a:schemeClr val="tx1"/>
                </a:solidFill>
                <a:latin typeface="+mn-lt"/>
              </a:rPr>
              <a:t>funcionários</a:t>
            </a:r>
            <a:r>
              <a:rPr lang="en-US" altLang="pt-BR" sz="2200" dirty="0" smtClean="0">
                <a:solidFill>
                  <a:schemeClr val="tx1"/>
                </a:solidFill>
                <a:latin typeface="+mn-lt"/>
              </a:rPr>
              <a:t> da </a:t>
            </a:r>
            <a:r>
              <a:rPr lang="en-US" altLang="pt-BR" sz="2200" dirty="0" err="1" smtClean="0">
                <a:solidFill>
                  <a:schemeClr val="tx1"/>
                </a:solidFill>
                <a:latin typeface="+mn-lt"/>
              </a:rPr>
              <a:t>biblioteca</a:t>
            </a:r>
            <a:r>
              <a:rPr lang="en-US" altLang="pt-BR" sz="2200" dirty="0" smtClean="0">
                <a:solidFill>
                  <a:schemeClr val="tx1"/>
                </a:solidFill>
                <a:latin typeface="+mn-lt"/>
              </a:rPr>
              <a:t>, que </a:t>
            </a:r>
            <a:r>
              <a:rPr lang="en-US" altLang="pt-BR" sz="2200" dirty="0" err="1" smtClean="0">
                <a:solidFill>
                  <a:schemeClr val="tx1"/>
                </a:solidFill>
                <a:latin typeface="+mn-lt"/>
              </a:rPr>
              <a:t>consultam</a:t>
            </a:r>
            <a:r>
              <a:rPr lang="en-US" altLang="pt-BR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pt-BR" sz="2200" dirty="0" err="1" smtClean="0">
                <a:solidFill>
                  <a:schemeClr val="tx1"/>
                </a:solidFill>
                <a:latin typeface="+mn-lt"/>
              </a:rPr>
              <a:t>diariamente</a:t>
            </a:r>
            <a:r>
              <a:rPr lang="en-US" altLang="pt-BR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pt-BR" sz="2200" dirty="0" err="1" smtClean="0">
                <a:solidFill>
                  <a:schemeClr val="tx1"/>
                </a:solidFill>
                <a:latin typeface="+mn-lt"/>
              </a:rPr>
              <a:t>os</a:t>
            </a:r>
            <a:r>
              <a:rPr lang="en-US" altLang="pt-BR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pt-BR" sz="2200" dirty="0" err="1" smtClean="0">
                <a:solidFill>
                  <a:schemeClr val="tx1"/>
                </a:solidFill>
                <a:latin typeface="+mn-lt"/>
              </a:rPr>
              <a:t>empréstimos</a:t>
            </a:r>
            <a:r>
              <a:rPr lang="en-US" altLang="pt-BR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pt-BR" sz="2200" dirty="0" err="1" smtClean="0">
                <a:solidFill>
                  <a:schemeClr val="tx1"/>
                </a:solidFill>
                <a:latin typeface="+mn-lt"/>
              </a:rPr>
              <a:t>cujos</a:t>
            </a:r>
            <a:r>
              <a:rPr lang="en-US" altLang="pt-BR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pt-BR" sz="2200" dirty="0" err="1" smtClean="0">
                <a:solidFill>
                  <a:schemeClr val="tx1"/>
                </a:solidFill>
                <a:latin typeface="+mn-lt"/>
              </a:rPr>
              <a:t>prazos</a:t>
            </a:r>
            <a:r>
              <a:rPr lang="en-US" altLang="pt-BR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pt-BR" sz="2200" dirty="0" err="1" smtClean="0">
                <a:solidFill>
                  <a:schemeClr val="tx1"/>
                </a:solidFill>
                <a:latin typeface="+mn-lt"/>
              </a:rPr>
              <a:t>foram</a:t>
            </a:r>
            <a:r>
              <a:rPr lang="en-US" altLang="pt-BR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pt-BR" sz="2200" dirty="0" err="1" smtClean="0">
                <a:solidFill>
                  <a:schemeClr val="tx1"/>
                </a:solidFill>
                <a:latin typeface="+mn-lt"/>
              </a:rPr>
              <a:t>ultrapassados</a:t>
            </a:r>
            <a:r>
              <a:rPr lang="en-US" altLang="pt-BR" sz="2200" dirty="0" smtClean="0">
                <a:solidFill>
                  <a:schemeClr val="tx1"/>
                </a:solidFill>
                <a:latin typeface="+mn-lt"/>
              </a:rPr>
              <a:t>. </a:t>
            </a:r>
            <a:r>
              <a:rPr lang="en-US" altLang="pt-BR" sz="2200" dirty="0" err="1" smtClean="0">
                <a:solidFill>
                  <a:schemeClr val="tx1"/>
                </a:solidFill>
                <a:latin typeface="+mn-lt"/>
              </a:rPr>
              <a:t>Todo</a:t>
            </a:r>
            <a:r>
              <a:rPr lang="en-US" altLang="pt-BR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pt-BR" sz="2200" dirty="0" err="1" smtClean="0">
                <a:solidFill>
                  <a:schemeClr val="tx1"/>
                </a:solidFill>
                <a:latin typeface="+mn-lt"/>
              </a:rPr>
              <a:t>este</a:t>
            </a:r>
            <a:r>
              <a:rPr lang="en-US" altLang="pt-BR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pt-BR" sz="2200" dirty="0" err="1" smtClean="0">
                <a:solidFill>
                  <a:schemeClr val="tx1"/>
                </a:solidFill>
                <a:latin typeface="+mn-lt"/>
              </a:rPr>
              <a:t>processo</a:t>
            </a:r>
            <a:r>
              <a:rPr lang="en-US" altLang="pt-BR" sz="2200" dirty="0" smtClean="0">
                <a:solidFill>
                  <a:schemeClr val="tx1"/>
                </a:solidFill>
                <a:latin typeface="+mn-lt"/>
              </a:rPr>
              <a:t> é </a:t>
            </a:r>
            <a:r>
              <a:rPr lang="en-US" altLang="pt-BR" sz="2200" dirty="0" err="1" smtClean="0">
                <a:solidFill>
                  <a:schemeClr val="tx1"/>
                </a:solidFill>
                <a:latin typeface="+mn-lt"/>
              </a:rPr>
              <a:t>efetuado</a:t>
            </a:r>
            <a:r>
              <a:rPr lang="en-US" altLang="pt-BR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pt-BR" sz="2200" dirty="0" err="1" smtClean="0">
                <a:solidFill>
                  <a:schemeClr val="tx1"/>
                </a:solidFill>
                <a:latin typeface="+mn-lt"/>
              </a:rPr>
              <a:t>manualmente</a:t>
            </a:r>
            <a:r>
              <a:rPr lang="en-US" altLang="pt-BR" sz="220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en-US" altLang="pt-BR" sz="2200" dirty="0" err="1" smtClean="0">
                <a:solidFill>
                  <a:schemeClr val="tx1"/>
                </a:solidFill>
                <a:latin typeface="+mn-lt"/>
              </a:rPr>
              <a:t>sendo</a:t>
            </a:r>
            <a:r>
              <a:rPr lang="en-US" altLang="pt-BR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pt-BR" sz="2200" dirty="0" err="1" smtClean="0">
                <a:solidFill>
                  <a:schemeClr val="tx1"/>
                </a:solidFill>
                <a:latin typeface="+mn-lt"/>
              </a:rPr>
              <a:t>muito</a:t>
            </a:r>
            <a:r>
              <a:rPr lang="en-US" altLang="pt-BR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pt-BR" sz="2200" dirty="0" err="1" smtClean="0">
                <a:solidFill>
                  <a:schemeClr val="tx1"/>
                </a:solidFill>
                <a:latin typeface="+mn-lt"/>
              </a:rPr>
              <a:t>ineficiente</a:t>
            </a:r>
            <a:r>
              <a:rPr lang="en-US" altLang="pt-BR" sz="2200" dirty="0" smtClean="0">
                <a:solidFill>
                  <a:schemeClr val="tx1"/>
                </a:solidFill>
                <a:latin typeface="+mn-lt"/>
              </a:rPr>
              <a:t>. </a:t>
            </a:r>
            <a:r>
              <a:rPr lang="en-US" altLang="pt-BR" sz="2200" dirty="0" err="1" smtClean="0">
                <a:solidFill>
                  <a:schemeClr val="tx1"/>
                </a:solidFill>
                <a:latin typeface="+mn-lt"/>
              </a:rPr>
              <a:t>Espera</a:t>
            </a:r>
            <a:r>
              <a:rPr lang="en-US" altLang="pt-BR" sz="2200" dirty="0" smtClean="0">
                <a:solidFill>
                  <a:schemeClr val="tx1"/>
                </a:solidFill>
                <a:latin typeface="+mn-lt"/>
              </a:rPr>
              <a:t>-se que o novo </a:t>
            </a:r>
            <a:r>
              <a:rPr lang="en-US" altLang="pt-BR" sz="2200" dirty="0" err="1" smtClean="0">
                <a:solidFill>
                  <a:schemeClr val="tx1"/>
                </a:solidFill>
                <a:latin typeface="+mn-lt"/>
              </a:rPr>
              <a:t>sistema</a:t>
            </a:r>
            <a:r>
              <a:rPr lang="en-US" altLang="pt-BR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pt-BR" sz="2200" dirty="0" err="1" smtClean="0">
                <a:solidFill>
                  <a:schemeClr val="tx1"/>
                </a:solidFill>
                <a:latin typeface="+mn-lt"/>
              </a:rPr>
              <a:t>resolva</a:t>
            </a:r>
            <a:r>
              <a:rPr lang="en-US" altLang="pt-BR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pt-BR" sz="2200" dirty="0" err="1" smtClean="0">
                <a:solidFill>
                  <a:schemeClr val="tx1"/>
                </a:solidFill>
                <a:latin typeface="+mn-lt"/>
              </a:rPr>
              <a:t>esta</a:t>
            </a:r>
            <a:r>
              <a:rPr lang="en-US" altLang="pt-BR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pt-BR" sz="2200" dirty="0" err="1" smtClean="0">
                <a:solidFill>
                  <a:schemeClr val="tx1"/>
                </a:solidFill>
                <a:latin typeface="+mn-lt"/>
              </a:rPr>
              <a:t>situação</a:t>
            </a:r>
            <a:r>
              <a:rPr lang="en-US" altLang="pt-BR" sz="2200" dirty="0" smtClean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365125" indent="-255588" algn="l">
              <a:buFont typeface="Wingdings 3" pitchFamily="18" charset="2"/>
              <a:buChar char=""/>
            </a:pPr>
            <a:r>
              <a:rPr lang="en-US" altLang="pt-BR" sz="2200" dirty="0" err="1" smtClean="0">
                <a:solidFill>
                  <a:schemeClr val="tx1"/>
                </a:solidFill>
                <a:latin typeface="+mn-lt"/>
              </a:rPr>
              <a:t>Os</a:t>
            </a:r>
            <a:r>
              <a:rPr lang="en-US" altLang="pt-BR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pt-BR" sz="2200" dirty="0" err="1" smtClean="0">
                <a:solidFill>
                  <a:schemeClr val="tx1"/>
                </a:solidFill>
                <a:latin typeface="+mn-lt"/>
              </a:rPr>
              <a:t>alunos</a:t>
            </a:r>
            <a:r>
              <a:rPr lang="en-US" altLang="pt-BR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pt-BR" sz="2200" dirty="0" err="1" smtClean="0">
                <a:solidFill>
                  <a:schemeClr val="tx1"/>
                </a:solidFill>
                <a:latin typeface="+mn-lt"/>
              </a:rPr>
              <a:t>necessitam</a:t>
            </a:r>
            <a:r>
              <a:rPr lang="en-US" altLang="pt-BR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pt-BR" sz="2200" dirty="0" err="1" smtClean="0">
                <a:solidFill>
                  <a:schemeClr val="tx1"/>
                </a:solidFill>
                <a:latin typeface="+mn-lt"/>
              </a:rPr>
              <a:t>pesquisar</a:t>
            </a:r>
            <a:r>
              <a:rPr lang="en-US" altLang="pt-BR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pt-BR" sz="2200" dirty="0" err="1" smtClean="0">
                <a:solidFill>
                  <a:schemeClr val="tx1"/>
                </a:solidFill>
                <a:latin typeface="+mn-lt"/>
              </a:rPr>
              <a:t>os</a:t>
            </a:r>
            <a:r>
              <a:rPr lang="en-US" altLang="pt-BR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pt-BR" sz="2200" dirty="0" err="1" smtClean="0">
                <a:solidFill>
                  <a:schemeClr val="tx1"/>
                </a:solidFill>
                <a:latin typeface="+mn-lt"/>
              </a:rPr>
              <a:t>livros</a:t>
            </a:r>
            <a:r>
              <a:rPr lang="en-US" altLang="pt-BR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pt-BR" sz="2200" dirty="0" err="1" smtClean="0">
                <a:solidFill>
                  <a:schemeClr val="tx1"/>
                </a:solidFill>
                <a:latin typeface="+mn-lt"/>
              </a:rPr>
              <a:t>disponíveis</a:t>
            </a:r>
            <a:r>
              <a:rPr lang="en-US" altLang="pt-BR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pt-BR" sz="2200" dirty="0" err="1" smtClean="0">
                <a:solidFill>
                  <a:schemeClr val="tx1"/>
                </a:solidFill>
                <a:latin typeface="+mn-lt"/>
              </a:rPr>
              <a:t>na</a:t>
            </a:r>
            <a:r>
              <a:rPr lang="en-US" altLang="pt-BR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pt-BR" sz="2200" dirty="0" err="1" smtClean="0">
                <a:solidFill>
                  <a:schemeClr val="tx1"/>
                </a:solidFill>
                <a:latin typeface="+mn-lt"/>
              </a:rPr>
              <a:t>biblioteca</a:t>
            </a:r>
            <a:r>
              <a:rPr lang="en-US" altLang="pt-BR" sz="2200" dirty="0" smtClean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365125" indent="-255588" algn="l">
              <a:buFont typeface="Wingdings 3" pitchFamily="18" charset="2"/>
              <a:buNone/>
            </a:pPr>
            <a:endParaRPr lang="en-US" altLang="pt-BR" sz="2200" dirty="0" smtClean="0">
              <a:solidFill>
                <a:schemeClr val="tx1"/>
              </a:solidFill>
              <a:latin typeface="+mn-lt"/>
            </a:endParaRPr>
          </a:p>
          <a:p>
            <a:pPr marL="365125" indent="-255588" algn="l">
              <a:buFont typeface="Wingdings 3" pitchFamily="18" charset="2"/>
              <a:buNone/>
            </a:pPr>
            <a:r>
              <a:rPr lang="en-US" altLang="pt-BR" sz="2200" dirty="0" smtClean="0">
                <a:solidFill>
                  <a:schemeClr val="tx1"/>
                </a:solidFill>
                <a:latin typeface="+mn-lt"/>
              </a:rPr>
              <a:t>Com base no </a:t>
            </a:r>
            <a:r>
              <a:rPr lang="en-US" altLang="pt-BR" sz="2200" dirty="0" err="1" smtClean="0">
                <a:solidFill>
                  <a:schemeClr val="tx1"/>
                </a:solidFill>
                <a:latin typeface="+mn-lt"/>
              </a:rPr>
              <a:t>processo</a:t>
            </a:r>
            <a:r>
              <a:rPr lang="en-US" altLang="pt-BR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pt-BR" sz="2200" dirty="0" err="1" smtClean="0">
                <a:solidFill>
                  <a:schemeClr val="tx1"/>
                </a:solidFill>
                <a:latin typeface="+mn-lt"/>
              </a:rPr>
              <a:t>acima</a:t>
            </a:r>
            <a:r>
              <a:rPr lang="en-US" altLang="pt-BR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pt-BR" sz="2200" dirty="0" err="1" smtClean="0">
                <a:solidFill>
                  <a:schemeClr val="tx1"/>
                </a:solidFill>
                <a:latin typeface="+mn-lt"/>
              </a:rPr>
              <a:t>identifique</a:t>
            </a:r>
            <a:r>
              <a:rPr lang="en-US" altLang="pt-BR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pt-BR" sz="2200" dirty="0" err="1" smtClean="0">
                <a:solidFill>
                  <a:schemeClr val="tx1"/>
                </a:solidFill>
                <a:latin typeface="+mn-lt"/>
              </a:rPr>
              <a:t>os</a:t>
            </a:r>
            <a:r>
              <a:rPr lang="en-US" altLang="pt-BR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pt-BR" sz="2200" dirty="0" err="1" smtClean="0">
                <a:solidFill>
                  <a:schemeClr val="tx1"/>
                </a:solidFill>
                <a:latin typeface="+mn-lt"/>
              </a:rPr>
              <a:t>Requisitos</a:t>
            </a:r>
            <a:r>
              <a:rPr lang="en-US" altLang="pt-BR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pt-BR" sz="2200" dirty="0" err="1" smtClean="0">
                <a:solidFill>
                  <a:schemeClr val="tx1"/>
                </a:solidFill>
                <a:latin typeface="+mn-lt"/>
              </a:rPr>
              <a:t>Funcionais</a:t>
            </a:r>
            <a:r>
              <a:rPr lang="en-US" altLang="pt-BR" sz="220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en-US" altLang="pt-BR" sz="2200" dirty="0" err="1" smtClean="0">
                <a:solidFill>
                  <a:schemeClr val="tx1"/>
                </a:solidFill>
                <a:latin typeface="+mn-lt"/>
              </a:rPr>
              <a:t>Requisitos</a:t>
            </a:r>
            <a:r>
              <a:rPr lang="en-US" altLang="pt-BR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pt-BR" sz="2200" dirty="0" err="1" smtClean="0">
                <a:solidFill>
                  <a:schemeClr val="tx1"/>
                </a:solidFill>
                <a:latin typeface="+mn-lt"/>
              </a:rPr>
              <a:t>Não</a:t>
            </a:r>
            <a:r>
              <a:rPr lang="en-US" altLang="pt-BR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pt-BR" sz="2200" dirty="0" err="1" smtClean="0">
                <a:solidFill>
                  <a:schemeClr val="tx1"/>
                </a:solidFill>
                <a:latin typeface="+mn-lt"/>
              </a:rPr>
              <a:t>Funcionais</a:t>
            </a:r>
            <a:r>
              <a:rPr lang="en-US" altLang="pt-BR" sz="2200" dirty="0" smtClean="0">
                <a:solidFill>
                  <a:schemeClr val="tx1"/>
                </a:solidFill>
                <a:latin typeface="+mn-lt"/>
              </a:rPr>
              <a:t> e as </a:t>
            </a:r>
            <a:r>
              <a:rPr lang="en-US" altLang="pt-BR" sz="2200" dirty="0" err="1" smtClean="0">
                <a:solidFill>
                  <a:schemeClr val="tx1"/>
                </a:solidFill>
                <a:latin typeface="+mn-lt"/>
              </a:rPr>
              <a:t>Regras</a:t>
            </a:r>
            <a:r>
              <a:rPr lang="en-US" altLang="pt-BR" sz="2200" dirty="0" smtClean="0">
                <a:solidFill>
                  <a:schemeClr val="tx1"/>
                </a:solidFill>
                <a:latin typeface="+mn-lt"/>
              </a:rPr>
              <a:t> de </a:t>
            </a:r>
            <a:r>
              <a:rPr lang="en-US" altLang="pt-BR" sz="2200" dirty="0" err="1" smtClean="0">
                <a:solidFill>
                  <a:schemeClr val="tx1"/>
                </a:solidFill>
                <a:latin typeface="+mn-lt"/>
              </a:rPr>
              <a:t>Negócio</a:t>
            </a:r>
            <a:r>
              <a:rPr lang="en-US" altLang="pt-BR" sz="2200" dirty="0" smtClean="0">
                <a:solidFill>
                  <a:schemeClr val="tx1"/>
                </a:solidFill>
                <a:latin typeface="+mn-lt"/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153990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88640"/>
            <a:ext cx="1676350" cy="55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395536" y="404664"/>
            <a:ext cx="4496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pt-BR" sz="3200" dirty="0" smtClean="0">
                <a:latin typeface="Calibri" pitchFamily="34" charset="0"/>
              </a:rPr>
              <a:t>Referências </a:t>
            </a:r>
            <a:r>
              <a:rPr lang="pt-BR" altLang="pt-BR" sz="3200" dirty="0">
                <a:latin typeface="Calibri" pitchFamily="34" charset="0"/>
              </a:rPr>
              <a:t>Bibliográficas </a:t>
            </a:r>
          </a:p>
        </p:txBody>
      </p:sp>
      <p:sp>
        <p:nvSpPr>
          <p:cNvPr id="6" name="Retângulo 4"/>
          <p:cNvSpPr>
            <a:spLocks noChangeArrowheads="1"/>
          </p:cNvSpPr>
          <p:nvPr/>
        </p:nvSpPr>
        <p:spPr bwMode="auto">
          <a:xfrm>
            <a:off x="250825" y="1225550"/>
            <a:ext cx="8497888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 i="1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000" b="1" i="1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000" b="1" i="1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000" b="1" i="1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000" b="1" i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buFont typeface="Wingdings" pitchFamily="-101" charset="2"/>
              <a:buNone/>
            </a:pPr>
            <a:endParaRPr lang="pt-BR" altLang="pt-BR" dirty="0">
              <a:solidFill>
                <a:schemeClr val="tx1"/>
              </a:solidFill>
              <a:latin typeface="+mn-lt"/>
            </a:endParaRPr>
          </a:p>
          <a:p>
            <a:r>
              <a:rPr lang="pt-PT" altLang="pt-BR" dirty="0">
                <a:solidFill>
                  <a:schemeClr val="tx1"/>
                </a:solidFill>
                <a:latin typeface="+mn-lt"/>
              </a:rPr>
              <a:t>LARMAN, C. Utilizando UML e padrões: uma introdução à análise e projeto orientados a objetos e ao desenvolvimento iterativo. Bookman, 2007. (Cap. 5 </a:t>
            </a:r>
            <a:r>
              <a:rPr lang="pt-PT" altLang="pt-BR" dirty="0" smtClean="0">
                <a:solidFill>
                  <a:schemeClr val="tx1"/>
                </a:solidFill>
                <a:latin typeface="+mn-lt"/>
              </a:rPr>
              <a:t>)</a:t>
            </a:r>
          </a:p>
          <a:p>
            <a:endParaRPr lang="pt-PT" altLang="pt-BR" dirty="0">
              <a:solidFill>
                <a:schemeClr val="tx1"/>
              </a:solidFill>
              <a:latin typeface="+mn-lt"/>
            </a:endParaRPr>
          </a:p>
          <a:p>
            <a:r>
              <a:rPr lang="pt-PT" altLang="pt-BR" dirty="0">
                <a:solidFill>
                  <a:schemeClr val="tx1"/>
                </a:solidFill>
                <a:latin typeface="+mn-lt"/>
              </a:rPr>
              <a:t>SOMMERVILLE, I. Engenharia de software. 8.ed. Addison Wesley, 2007 (Cap. 6  e 7)</a:t>
            </a:r>
            <a:endParaRPr lang="en-US" altLang="pt-BR" dirty="0">
              <a:solidFill>
                <a:schemeClr val="tx1"/>
              </a:solidFill>
              <a:latin typeface="+mn-lt"/>
            </a:endParaRPr>
          </a:p>
          <a:p>
            <a:endParaRPr lang="pt-BR" altLang="pt-BR" dirty="0">
              <a:solidFill>
                <a:schemeClr val="tx1"/>
              </a:solidFill>
              <a:latin typeface="+mn-lt"/>
            </a:endParaRPr>
          </a:p>
          <a:p>
            <a:endParaRPr lang="pt-PT" altLang="pt-BR" dirty="0">
              <a:solidFill>
                <a:schemeClr val="tx1"/>
              </a:solidFill>
              <a:latin typeface="+mn-lt"/>
            </a:endParaRPr>
          </a:p>
          <a:p>
            <a:endParaRPr lang="pt-PT" altLang="pt-BR" dirty="0">
              <a:solidFill>
                <a:schemeClr val="tx1"/>
              </a:solidFill>
              <a:latin typeface="+mn-lt"/>
            </a:endParaRPr>
          </a:p>
          <a:p>
            <a:endParaRPr lang="pt-PT" altLang="pt-BR" dirty="0">
              <a:solidFill>
                <a:schemeClr val="tx1"/>
              </a:solidFill>
              <a:latin typeface="+mn-lt"/>
            </a:endParaRPr>
          </a:p>
          <a:p>
            <a:endParaRPr lang="pt-BR" altLang="pt-BR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4329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0" y="188640"/>
            <a:ext cx="1967904" cy="65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395536" y="404664"/>
            <a:ext cx="27478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Próxima Aula</a:t>
            </a:r>
            <a:endParaRPr lang="pt-BR" sz="3200" b="1" dirty="0"/>
          </a:p>
        </p:txBody>
      </p:sp>
      <p:sp>
        <p:nvSpPr>
          <p:cNvPr id="7" name="Retângulo 1"/>
          <p:cNvSpPr>
            <a:spLocks noChangeArrowheads="1"/>
          </p:cNvSpPr>
          <p:nvPr/>
        </p:nvSpPr>
        <p:spPr bwMode="auto">
          <a:xfrm>
            <a:off x="468313" y="1682805"/>
            <a:ext cx="748823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b="1" i="1">
                <a:solidFill>
                  <a:schemeClr val="bg2"/>
                </a:solidFill>
                <a:latin typeface="Square721 BT" pitchFamily="34" charset="0"/>
                <a:ea typeface="ＭＳ Ｐゴシック" pitchFamily="-101" charset="-128"/>
              </a:defRPr>
            </a:lvl1pPr>
            <a:lvl2pPr marL="742950" indent="-285750">
              <a:defRPr b="1" i="1">
                <a:solidFill>
                  <a:schemeClr val="bg2"/>
                </a:solidFill>
                <a:latin typeface="Square721 BT" pitchFamily="34" charset="0"/>
                <a:ea typeface="ＭＳ Ｐゴシック" pitchFamily="-101" charset="-128"/>
              </a:defRPr>
            </a:lvl2pPr>
            <a:lvl3pPr marL="1143000" indent="-228600">
              <a:defRPr b="1" i="1">
                <a:solidFill>
                  <a:schemeClr val="bg2"/>
                </a:solidFill>
                <a:latin typeface="Square721 BT" pitchFamily="34" charset="0"/>
                <a:ea typeface="ＭＳ Ｐゴシック" pitchFamily="-101" charset="-128"/>
              </a:defRPr>
            </a:lvl3pPr>
            <a:lvl4pPr marL="1600200" indent="-228600">
              <a:defRPr b="1" i="1">
                <a:solidFill>
                  <a:schemeClr val="bg2"/>
                </a:solidFill>
                <a:latin typeface="Square721 BT" pitchFamily="34" charset="0"/>
                <a:ea typeface="ＭＳ Ｐゴシック" pitchFamily="-101" charset="-128"/>
              </a:defRPr>
            </a:lvl4pPr>
            <a:lvl5pPr marL="2057400" indent="-228600">
              <a:defRPr b="1" i="1">
                <a:solidFill>
                  <a:schemeClr val="bg2"/>
                </a:solidFill>
                <a:latin typeface="Square721 BT" pitchFamily="34" charset="0"/>
                <a:ea typeface="ＭＳ Ｐゴシック" pitchFamily="-10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  <a:ea typeface="ＭＳ Ｐゴシック" pitchFamily="-10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  <a:ea typeface="ＭＳ Ｐゴシック" pitchFamily="-10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  <a:ea typeface="ＭＳ Ｐゴシック" pitchFamily="-10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  <a:ea typeface="ＭＳ Ｐゴシック" pitchFamily="-101" charset="-128"/>
              </a:defRPr>
            </a:lvl9pPr>
          </a:lstStyle>
          <a:p>
            <a:pPr algn="just">
              <a:buFont typeface="Wingdings" pitchFamily="-101" charset="2"/>
              <a:buChar char="ü"/>
            </a:pPr>
            <a:r>
              <a:rPr lang="pt-BR" altLang="pt-BR" sz="2800" b="0" i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Diagrama de Caso de Uso</a:t>
            </a:r>
          </a:p>
          <a:p>
            <a:pPr marL="0" indent="0" algn="just"/>
            <a:endParaRPr lang="pt-BR" altLang="pt-BR" sz="2800" b="0" i="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14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88641"/>
            <a:ext cx="2180406" cy="72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395536" y="385500"/>
            <a:ext cx="2300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/>
              <a:t>Dúvidas ?</a:t>
            </a:r>
            <a:endParaRPr lang="pt-BR" sz="3600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09725" y="3368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pt-B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n-US" altLang="pt-B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</a:br>
            <a:endParaRPr kumimoji="0" lang="en-US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Subtítulo 2"/>
          <p:cNvSpPr>
            <a:spLocks noGrp="1"/>
          </p:cNvSpPr>
          <p:nvPr>
            <p:ph type="subTitle" idx="1"/>
          </p:nvPr>
        </p:nvSpPr>
        <p:spPr>
          <a:xfrm>
            <a:off x="396092" y="6021288"/>
            <a:ext cx="4936902" cy="756608"/>
          </a:xfrm>
        </p:spPr>
        <p:txBody>
          <a:bodyPr>
            <a:normAutofit/>
          </a:bodyPr>
          <a:lstStyle/>
          <a:p>
            <a:pPr algn="just"/>
            <a:r>
              <a:rPr lang="pt-BR" sz="1800" b="1" dirty="0" smtClean="0">
                <a:solidFill>
                  <a:schemeClr val="tx1"/>
                </a:solidFill>
              </a:rPr>
              <a:t>Prof. Ms. Allen Fernando</a:t>
            </a:r>
          </a:p>
          <a:p>
            <a:pPr algn="just"/>
            <a:r>
              <a:rPr lang="pt-BR" sz="1800" b="1" dirty="0">
                <a:solidFill>
                  <a:schemeClr val="tx1"/>
                </a:solidFill>
              </a:rPr>
              <a:t>p</a:t>
            </a:r>
            <a:r>
              <a:rPr lang="pt-BR" sz="1800" b="1" dirty="0" smtClean="0">
                <a:solidFill>
                  <a:schemeClr val="tx1"/>
                </a:solidFill>
              </a:rPr>
              <a:t>rofallen.lima@fiap.com.br</a:t>
            </a:r>
            <a:endParaRPr lang="pt-BR" sz="1800" b="1" dirty="0">
              <a:solidFill>
                <a:schemeClr val="tx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716016" y="5333676"/>
            <a:ext cx="401226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/>
              <a:t>A dúvida é o princípio da sabedoria.</a:t>
            </a:r>
          </a:p>
          <a:p>
            <a:r>
              <a:rPr lang="pt-BR" b="1" dirty="0" smtClean="0"/>
              <a:t>		             Aristóteles</a:t>
            </a:r>
            <a:endParaRPr lang="pt-BR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6166" y="1271010"/>
            <a:ext cx="3012157" cy="402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45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88641"/>
            <a:ext cx="1892374" cy="63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395536" y="404664"/>
            <a:ext cx="4280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Análise de Requisitos</a:t>
            </a:r>
            <a:endParaRPr lang="pt-BR" sz="3200" b="1" dirty="0"/>
          </a:p>
        </p:txBody>
      </p:sp>
      <p:sp>
        <p:nvSpPr>
          <p:cNvPr id="6" name="Título 1"/>
          <p:cNvSpPr>
            <a:spLocks noGrp="1"/>
          </p:cNvSpPr>
          <p:nvPr>
            <p:ph type="ctrTitle"/>
          </p:nvPr>
        </p:nvSpPr>
        <p:spPr bwMode="auto">
          <a:xfrm>
            <a:off x="685800" y="1841450"/>
            <a:ext cx="7772400" cy="579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pt-BR" altLang="pt-BR" sz="2800" dirty="0" smtClean="0"/>
              <a:t>Etapas de construção de Software:</a:t>
            </a:r>
            <a:br>
              <a:rPr lang="pt-BR" altLang="pt-BR" sz="2800" dirty="0" smtClean="0"/>
            </a:br>
            <a:r>
              <a:rPr lang="pt-BR" altLang="pt-BR" sz="2800" dirty="0" smtClean="0"/>
              <a:t/>
            </a:r>
            <a:br>
              <a:rPr lang="pt-BR" altLang="pt-BR" sz="2800" dirty="0" smtClean="0"/>
            </a:br>
            <a:endParaRPr lang="pt-BR" altLang="pt-BR" sz="2800" dirty="0" smtClean="0"/>
          </a:p>
        </p:txBody>
      </p:sp>
      <p:sp>
        <p:nvSpPr>
          <p:cNvPr id="7" name="CaixaDeTexto 6"/>
          <p:cNvSpPr txBox="1"/>
          <p:nvPr/>
        </p:nvSpPr>
        <p:spPr>
          <a:xfrm>
            <a:off x="611188" y="2492375"/>
            <a:ext cx="7705725" cy="34163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t-BR" sz="2400" b="0" i="0" dirty="0">
                <a:solidFill>
                  <a:schemeClr val="tx1"/>
                </a:solidFill>
              </a:rPr>
              <a:t>Planejamento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t-BR" sz="2400" b="0" i="0" dirty="0" err="1">
                <a:solidFill>
                  <a:schemeClr val="tx1"/>
                </a:solidFill>
              </a:rPr>
              <a:t>Elicitação</a:t>
            </a:r>
            <a:r>
              <a:rPr lang="pt-BR" sz="2400" b="0" i="0" dirty="0">
                <a:solidFill>
                  <a:schemeClr val="tx1"/>
                </a:solidFill>
              </a:rPr>
              <a:t> de Requisitos</a:t>
            </a:r>
          </a:p>
          <a:p>
            <a:pPr>
              <a:defRPr/>
            </a:pPr>
            <a:r>
              <a:rPr lang="pt-BR" sz="2400" b="0" i="0" dirty="0">
                <a:solidFill>
                  <a:schemeClr val="tx1"/>
                </a:solidFill>
              </a:rPr>
              <a:t>	- Levantamento de Requisitos</a:t>
            </a:r>
          </a:p>
          <a:p>
            <a:pPr>
              <a:defRPr/>
            </a:pPr>
            <a:r>
              <a:rPr lang="pt-BR" sz="2400" b="0" i="0" dirty="0">
                <a:solidFill>
                  <a:schemeClr val="tx1"/>
                </a:solidFill>
              </a:rPr>
              <a:t>		- Técnicas de Levantamento</a:t>
            </a:r>
          </a:p>
          <a:p>
            <a:pPr>
              <a:defRPr/>
            </a:pPr>
            <a:r>
              <a:rPr lang="pt-BR" sz="2400" b="0" i="0" dirty="0">
                <a:solidFill>
                  <a:schemeClr val="tx1"/>
                </a:solidFill>
              </a:rPr>
              <a:t>		- </a:t>
            </a:r>
            <a:r>
              <a:rPr lang="pt-BR" sz="2400" b="0" i="0" dirty="0" err="1">
                <a:solidFill>
                  <a:schemeClr val="tx1"/>
                </a:solidFill>
              </a:rPr>
              <a:t>Stakeholders</a:t>
            </a:r>
            <a:endParaRPr lang="pt-BR" sz="2400" b="0" i="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pt-BR" sz="2400" b="0" i="0" dirty="0">
                <a:solidFill>
                  <a:schemeClr val="tx1"/>
                </a:solidFill>
              </a:rPr>
              <a:t>	- Análise de Requisitos</a:t>
            </a:r>
          </a:p>
          <a:p>
            <a:pPr>
              <a:defRPr/>
            </a:pPr>
            <a:r>
              <a:rPr lang="pt-BR" sz="2400" b="0" i="0" dirty="0">
                <a:solidFill>
                  <a:schemeClr val="tx1"/>
                </a:solidFill>
              </a:rPr>
              <a:t>		- Requisitos Funcionais</a:t>
            </a:r>
          </a:p>
          <a:p>
            <a:pPr>
              <a:defRPr/>
            </a:pPr>
            <a:r>
              <a:rPr lang="pt-BR" sz="2400" b="0" i="0" dirty="0">
                <a:solidFill>
                  <a:schemeClr val="tx1"/>
                </a:solidFill>
              </a:rPr>
              <a:t>		- Requisitos Não </a:t>
            </a:r>
            <a:r>
              <a:rPr lang="pt-BR" sz="2400" b="0" i="0" dirty="0" smtClean="0">
                <a:solidFill>
                  <a:schemeClr val="tx1"/>
                </a:solidFill>
              </a:rPr>
              <a:t>Funcionais</a:t>
            </a:r>
          </a:p>
          <a:p>
            <a:pPr>
              <a:defRPr/>
            </a:pPr>
            <a:r>
              <a:rPr lang="pt-BR" sz="2400" dirty="0"/>
              <a:t>	</a:t>
            </a:r>
            <a:r>
              <a:rPr lang="pt-BR" sz="2400" dirty="0" smtClean="0"/>
              <a:t>	- Regras de Negócio</a:t>
            </a:r>
            <a:endParaRPr lang="pt-BR" sz="2400" b="0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26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88641"/>
            <a:ext cx="1892374" cy="63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395536" y="404664"/>
            <a:ext cx="37449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O que é Requisito?</a:t>
            </a:r>
            <a:endParaRPr lang="pt-BR" sz="3200" b="1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14338" y="1831975"/>
            <a:ext cx="8229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163513" indent="-163513" algn="l">
              <a:lnSpc>
                <a:spcPct val="101000"/>
              </a:lnSpc>
              <a:spcBef>
                <a:spcPct val="0"/>
              </a:spcBef>
              <a:spcAft>
                <a:spcPts val="1288"/>
              </a:spcAft>
              <a:buSzPct val="50000"/>
              <a:buFont typeface="Wingdings 3" pitchFamily="18" charset="2"/>
              <a:buBlip>
                <a:blip r:embed="rId3"/>
              </a:buBlip>
              <a:tabLst>
                <a:tab pos="731838" algn="l"/>
                <a:tab pos="1562100" algn="l"/>
                <a:tab pos="2390775" algn="l"/>
                <a:tab pos="3221038" algn="l"/>
                <a:tab pos="4049713" algn="l"/>
                <a:tab pos="4879975" algn="l"/>
                <a:tab pos="5708650" algn="l"/>
                <a:tab pos="6538913" algn="l"/>
                <a:tab pos="7367588" algn="l"/>
                <a:tab pos="8197850" algn="l"/>
                <a:tab pos="9026525" algn="l"/>
              </a:tabLst>
            </a:pPr>
            <a:r>
              <a:rPr lang="en-GB" altLang="pt-BR" dirty="0" err="1" smtClean="0">
                <a:solidFill>
                  <a:schemeClr val="tx1"/>
                </a:solidFill>
                <a:latin typeface="+mn-lt"/>
              </a:rPr>
              <a:t>Requisito</a:t>
            </a:r>
            <a:r>
              <a:rPr lang="en-GB" altLang="pt-BR" dirty="0" smtClean="0">
                <a:solidFill>
                  <a:schemeClr val="tx1"/>
                </a:solidFill>
                <a:latin typeface="+mn-lt"/>
              </a:rPr>
              <a:t> (</a:t>
            </a:r>
            <a:r>
              <a:rPr lang="en-GB" altLang="pt-BR" dirty="0" err="1" smtClean="0">
                <a:solidFill>
                  <a:schemeClr val="tx1"/>
                </a:solidFill>
                <a:latin typeface="+mn-lt"/>
              </a:rPr>
              <a:t>Leffingwell</a:t>
            </a:r>
            <a:r>
              <a:rPr lang="en-GB" altLang="pt-BR" dirty="0" smtClean="0">
                <a:solidFill>
                  <a:schemeClr val="tx1"/>
                </a:solidFill>
                <a:latin typeface="+mn-lt"/>
              </a:rPr>
              <a:t> &amp; </a:t>
            </a:r>
            <a:r>
              <a:rPr lang="en-GB" altLang="pt-BR" dirty="0" err="1" smtClean="0">
                <a:solidFill>
                  <a:schemeClr val="tx1"/>
                </a:solidFill>
                <a:latin typeface="+mn-lt"/>
              </a:rPr>
              <a:t>Widrig</a:t>
            </a:r>
            <a:r>
              <a:rPr lang="en-GB" altLang="pt-BR" dirty="0" smtClean="0">
                <a:solidFill>
                  <a:schemeClr val="tx1"/>
                </a:solidFill>
                <a:latin typeface="+mn-lt"/>
              </a:rPr>
              <a:t>, 2003):</a:t>
            </a:r>
          </a:p>
          <a:p>
            <a:pPr marL="781050" lvl="1" algn="l">
              <a:lnSpc>
                <a:spcPct val="91000"/>
              </a:lnSpc>
              <a:spcBef>
                <a:spcPts val="588"/>
              </a:spcBef>
              <a:spcAft>
                <a:spcPts val="400"/>
              </a:spcAft>
              <a:buSzPct val="83000"/>
              <a:buFont typeface="Verdana" pitchFamily="34" charset="0"/>
              <a:buBlip>
                <a:blip r:embed="rId4"/>
              </a:buBlip>
              <a:tabLst>
                <a:tab pos="731838" algn="l"/>
                <a:tab pos="1562100" algn="l"/>
                <a:tab pos="2390775" algn="l"/>
                <a:tab pos="3221038" algn="l"/>
                <a:tab pos="4049713" algn="l"/>
                <a:tab pos="4879975" algn="l"/>
                <a:tab pos="5708650" algn="l"/>
                <a:tab pos="6538913" algn="l"/>
                <a:tab pos="7367588" algn="l"/>
                <a:tab pos="8197850" algn="l"/>
                <a:tab pos="9026525" algn="l"/>
              </a:tabLst>
            </a:pPr>
            <a:r>
              <a:rPr lang="en-GB" altLang="pt-BR" sz="2400" dirty="0" smtClean="0">
                <a:solidFill>
                  <a:schemeClr val="tx1"/>
                </a:solidFill>
                <a:latin typeface="+mn-lt"/>
              </a:rPr>
              <a:t>“Uma </a:t>
            </a:r>
            <a:r>
              <a:rPr lang="en-GB" altLang="pt-BR" sz="2400" dirty="0" err="1" smtClean="0">
                <a:solidFill>
                  <a:schemeClr val="tx1"/>
                </a:solidFill>
                <a:latin typeface="+mn-lt"/>
              </a:rPr>
              <a:t>condição</a:t>
            </a:r>
            <a:r>
              <a:rPr lang="en-GB" altLang="pt-BR" sz="2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pt-BR" sz="2400" dirty="0" err="1" smtClean="0">
                <a:solidFill>
                  <a:schemeClr val="tx1"/>
                </a:solidFill>
                <a:latin typeface="+mn-lt"/>
              </a:rPr>
              <a:t>ou</a:t>
            </a:r>
            <a:r>
              <a:rPr lang="en-GB" altLang="pt-BR" sz="2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pt-BR" sz="2400" dirty="0" err="1" smtClean="0">
                <a:solidFill>
                  <a:schemeClr val="tx1"/>
                </a:solidFill>
                <a:latin typeface="+mn-lt"/>
              </a:rPr>
              <a:t>capacidade</a:t>
            </a:r>
            <a:r>
              <a:rPr lang="en-GB" altLang="pt-BR" sz="2400" dirty="0" smtClean="0">
                <a:solidFill>
                  <a:schemeClr val="tx1"/>
                </a:solidFill>
                <a:latin typeface="+mn-lt"/>
              </a:rPr>
              <a:t> de software </a:t>
            </a:r>
            <a:r>
              <a:rPr lang="en-GB" altLang="pt-BR" sz="2400" dirty="0" err="1" smtClean="0">
                <a:solidFill>
                  <a:schemeClr val="tx1"/>
                </a:solidFill>
                <a:latin typeface="+mn-lt"/>
              </a:rPr>
              <a:t>requisitada</a:t>
            </a:r>
            <a:r>
              <a:rPr lang="en-GB" altLang="pt-BR" sz="2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pt-BR" sz="2400" dirty="0" err="1" smtClean="0">
                <a:solidFill>
                  <a:schemeClr val="tx1"/>
                </a:solidFill>
                <a:latin typeface="+mn-lt"/>
              </a:rPr>
              <a:t>por</a:t>
            </a:r>
            <a:r>
              <a:rPr lang="en-GB" altLang="pt-BR" sz="2400" dirty="0" smtClean="0">
                <a:solidFill>
                  <a:schemeClr val="tx1"/>
                </a:solidFill>
                <a:latin typeface="+mn-lt"/>
              </a:rPr>
              <a:t> um </a:t>
            </a:r>
            <a:r>
              <a:rPr lang="en-GB" altLang="pt-BR" sz="2400" dirty="0" err="1" smtClean="0">
                <a:solidFill>
                  <a:schemeClr val="tx1"/>
                </a:solidFill>
                <a:latin typeface="+mn-lt"/>
              </a:rPr>
              <a:t>usuário</a:t>
            </a:r>
            <a:r>
              <a:rPr lang="en-GB" altLang="pt-BR" sz="2400" dirty="0" smtClean="0">
                <a:solidFill>
                  <a:schemeClr val="tx1"/>
                </a:solidFill>
                <a:latin typeface="+mn-lt"/>
              </a:rPr>
              <a:t> para resolver um </a:t>
            </a:r>
            <a:r>
              <a:rPr lang="en-GB" altLang="pt-BR" sz="2400" dirty="0" err="1" smtClean="0">
                <a:solidFill>
                  <a:schemeClr val="tx1"/>
                </a:solidFill>
                <a:latin typeface="+mn-lt"/>
              </a:rPr>
              <a:t>problema</a:t>
            </a:r>
            <a:r>
              <a:rPr lang="en-GB" altLang="pt-BR" sz="2400" dirty="0" smtClean="0">
                <a:solidFill>
                  <a:schemeClr val="tx1"/>
                </a:solidFill>
                <a:latin typeface="+mn-lt"/>
              </a:rPr>
              <a:t> e </a:t>
            </a:r>
            <a:r>
              <a:rPr lang="en-GB" altLang="pt-BR" sz="2400" dirty="0" err="1" smtClean="0">
                <a:solidFill>
                  <a:schemeClr val="tx1"/>
                </a:solidFill>
                <a:latin typeface="+mn-lt"/>
              </a:rPr>
              <a:t>alcançar</a:t>
            </a:r>
            <a:r>
              <a:rPr lang="en-GB" altLang="pt-BR" sz="2400" dirty="0" smtClean="0">
                <a:solidFill>
                  <a:schemeClr val="tx1"/>
                </a:solidFill>
                <a:latin typeface="+mn-lt"/>
              </a:rPr>
              <a:t> um </a:t>
            </a:r>
            <a:r>
              <a:rPr lang="en-GB" altLang="pt-BR" sz="2400" dirty="0" err="1" smtClean="0">
                <a:solidFill>
                  <a:schemeClr val="tx1"/>
                </a:solidFill>
                <a:latin typeface="+mn-lt"/>
              </a:rPr>
              <a:t>resultado</a:t>
            </a:r>
            <a:r>
              <a:rPr lang="en-GB" altLang="pt-BR" sz="2400" dirty="0" smtClean="0">
                <a:solidFill>
                  <a:schemeClr val="tx1"/>
                </a:solidFill>
                <a:latin typeface="+mn-lt"/>
              </a:rPr>
              <a:t>”;</a:t>
            </a:r>
          </a:p>
          <a:p>
            <a:pPr marL="781050" lvl="1" algn="l">
              <a:lnSpc>
                <a:spcPct val="91000"/>
              </a:lnSpc>
              <a:spcBef>
                <a:spcPts val="588"/>
              </a:spcBef>
              <a:spcAft>
                <a:spcPts val="400"/>
              </a:spcAft>
              <a:buSzPct val="83000"/>
              <a:buFont typeface="Verdana" pitchFamily="34" charset="0"/>
              <a:buNone/>
              <a:tabLst>
                <a:tab pos="731838" algn="l"/>
                <a:tab pos="1562100" algn="l"/>
                <a:tab pos="2390775" algn="l"/>
                <a:tab pos="3221038" algn="l"/>
                <a:tab pos="4049713" algn="l"/>
                <a:tab pos="4879975" algn="l"/>
                <a:tab pos="5708650" algn="l"/>
                <a:tab pos="6538913" algn="l"/>
                <a:tab pos="7367588" algn="l"/>
                <a:tab pos="8197850" algn="l"/>
                <a:tab pos="9026525" algn="l"/>
              </a:tabLst>
            </a:pPr>
            <a:endParaRPr lang="en-GB" altLang="pt-BR" sz="2400" dirty="0" smtClean="0">
              <a:solidFill>
                <a:schemeClr val="tx1"/>
              </a:solidFill>
              <a:latin typeface="+mn-lt"/>
            </a:endParaRPr>
          </a:p>
          <a:p>
            <a:pPr marL="781050" lvl="1" algn="l">
              <a:lnSpc>
                <a:spcPct val="91000"/>
              </a:lnSpc>
              <a:spcBef>
                <a:spcPts val="588"/>
              </a:spcBef>
              <a:spcAft>
                <a:spcPts val="400"/>
              </a:spcAft>
              <a:buSzPct val="83000"/>
              <a:buFont typeface="Verdana" pitchFamily="34" charset="0"/>
              <a:buBlip>
                <a:blip r:embed="rId4"/>
              </a:buBlip>
              <a:tabLst>
                <a:tab pos="731838" algn="l"/>
                <a:tab pos="1562100" algn="l"/>
                <a:tab pos="2390775" algn="l"/>
                <a:tab pos="3221038" algn="l"/>
                <a:tab pos="4049713" algn="l"/>
                <a:tab pos="4879975" algn="l"/>
                <a:tab pos="5708650" algn="l"/>
                <a:tab pos="6538913" algn="l"/>
                <a:tab pos="7367588" algn="l"/>
                <a:tab pos="8197850" algn="l"/>
                <a:tab pos="9026525" algn="l"/>
              </a:tabLst>
            </a:pPr>
            <a:r>
              <a:rPr lang="en-GB" altLang="pt-BR" sz="2400" dirty="0" smtClean="0">
                <a:solidFill>
                  <a:schemeClr val="tx1"/>
                </a:solidFill>
                <a:latin typeface="+mn-lt"/>
              </a:rPr>
              <a:t>“Uma </a:t>
            </a:r>
            <a:r>
              <a:rPr lang="en-GB" altLang="pt-BR" sz="2400" dirty="0" err="1" smtClean="0">
                <a:solidFill>
                  <a:schemeClr val="tx1"/>
                </a:solidFill>
                <a:latin typeface="+mn-lt"/>
              </a:rPr>
              <a:t>condição</a:t>
            </a:r>
            <a:r>
              <a:rPr lang="en-GB" altLang="pt-BR" sz="2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pt-BR" sz="2400" dirty="0" err="1" smtClean="0">
                <a:solidFill>
                  <a:schemeClr val="tx1"/>
                </a:solidFill>
                <a:latin typeface="+mn-lt"/>
              </a:rPr>
              <a:t>ou</a:t>
            </a:r>
            <a:r>
              <a:rPr lang="en-GB" altLang="pt-BR" sz="2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pt-BR" sz="2400" dirty="0" err="1" smtClean="0">
                <a:solidFill>
                  <a:schemeClr val="tx1"/>
                </a:solidFill>
                <a:latin typeface="+mn-lt"/>
              </a:rPr>
              <a:t>capacidade</a:t>
            </a:r>
            <a:r>
              <a:rPr lang="en-GB" altLang="pt-BR" sz="2400" dirty="0" smtClean="0">
                <a:solidFill>
                  <a:schemeClr val="tx1"/>
                </a:solidFill>
                <a:latin typeface="+mn-lt"/>
              </a:rPr>
              <a:t> de um software que </a:t>
            </a:r>
            <a:r>
              <a:rPr lang="en-GB" altLang="pt-BR" sz="2400" dirty="0" err="1" smtClean="0">
                <a:solidFill>
                  <a:schemeClr val="tx1"/>
                </a:solidFill>
                <a:latin typeface="+mn-lt"/>
              </a:rPr>
              <a:t>deve</a:t>
            </a:r>
            <a:r>
              <a:rPr lang="en-GB" altLang="pt-BR" sz="2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pt-BR" sz="2400" dirty="0" err="1" smtClean="0">
                <a:solidFill>
                  <a:schemeClr val="tx1"/>
                </a:solidFill>
                <a:latin typeface="+mn-lt"/>
              </a:rPr>
              <a:t>ser</a:t>
            </a:r>
            <a:r>
              <a:rPr lang="en-GB" altLang="pt-BR" sz="2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pt-BR" sz="2400" dirty="0" err="1" smtClean="0">
                <a:solidFill>
                  <a:schemeClr val="tx1"/>
                </a:solidFill>
                <a:latin typeface="+mn-lt"/>
              </a:rPr>
              <a:t>implementada</a:t>
            </a:r>
            <a:r>
              <a:rPr lang="en-GB" altLang="pt-BR" sz="2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pt-BR" sz="2400" dirty="0" err="1" smtClean="0">
                <a:solidFill>
                  <a:schemeClr val="tx1"/>
                </a:solidFill>
                <a:latin typeface="+mn-lt"/>
              </a:rPr>
              <a:t>por</a:t>
            </a:r>
            <a:r>
              <a:rPr lang="en-GB" altLang="pt-BR" sz="2400" dirty="0" smtClean="0">
                <a:solidFill>
                  <a:schemeClr val="tx1"/>
                </a:solidFill>
                <a:latin typeface="+mn-lt"/>
              </a:rPr>
              <a:t> um </a:t>
            </a:r>
            <a:r>
              <a:rPr lang="en-GB" altLang="pt-BR" sz="2400" dirty="0" err="1" smtClean="0">
                <a:solidFill>
                  <a:schemeClr val="tx1"/>
                </a:solidFill>
                <a:latin typeface="+mn-lt"/>
              </a:rPr>
              <a:t>sistema</a:t>
            </a:r>
            <a:r>
              <a:rPr lang="en-GB" altLang="pt-BR" sz="2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pt-BR" sz="2400" dirty="0" err="1" smtClean="0">
                <a:solidFill>
                  <a:schemeClr val="tx1"/>
                </a:solidFill>
                <a:latin typeface="+mn-lt"/>
              </a:rPr>
              <a:t>ou</a:t>
            </a:r>
            <a:r>
              <a:rPr lang="en-GB" altLang="pt-BR" sz="2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pt-BR" sz="2400" dirty="0" err="1" smtClean="0">
                <a:solidFill>
                  <a:schemeClr val="tx1"/>
                </a:solidFill>
                <a:latin typeface="+mn-lt"/>
              </a:rPr>
              <a:t>componente</a:t>
            </a:r>
            <a:r>
              <a:rPr lang="en-GB" altLang="pt-BR" sz="2400" dirty="0" smtClean="0">
                <a:solidFill>
                  <a:schemeClr val="tx1"/>
                </a:solidFill>
                <a:latin typeface="+mn-lt"/>
              </a:rPr>
              <a:t> de </a:t>
            </a:r>
            <a:r>
              <a:rPr lang="en-GB" altLang="pt-BR" sz="2400" dirty="0" err="1" smtClean="0">
                <a:solidFill>
                  <a:schemeClr val="tx1"/>
                </a:solidFill>
                <a:latin typeface="+mn-lt"/>
              </a:rPr>
              <a:t>sistema</a:t>
            </a:r>
            <a:r>
              <a:rPr lang="en-GB" altLang="pt-BR" sz="2400" dirty="0" smtClean="0">
                <a:solidFill>
                  <a:schemeClr val="tx1"/>
                </a:solidFill>
                <a:latin typeface="+mn-lt"/>
              </a:rPr>
              <a:t> para </a:t>
            </a:r>
            <a:r>
              <a:rPr lang="en-GB" altLang="pt-BR" sz="2400" dirty="0" err="1" smtClean="0">
                <a:solidFill>
                  <a:schemeClr val="tx1"/>
                </a:solidFill>
                <a:latin typeface="+mn-lt"/>
              </a:rPr>
              <a:t>satisfazer</a:t>
            </a:r>
            <a:r>
              <a:rPr lang="en-GB" altLang="pt-BR" sz="2400" dirty="0" smtClean="0">
                <a:solidFill>
                  <a:schemeClr val="tx1"/>
                </a:solidFill>
                <a:latin typeface="+mn-lt"/>
              </a:rPr>
              <a:t> um </a:t>
            </a:r>
            <a:r>
              <a:rPr lang="en-GB" altLang="pt-BR" sz="2400" dirty="0" err="1" smtClean="0">
                <a:solidFill>
                  <a:schemeClr val="tx1"/>
                </a:solidFill>
                <a:latin typeface="+mn-lt"/>
              </a:rPr>
              <a:t>contrato</a:t>
            </a:r>
            <a:r>
              <a:rPr lang="en-GB" altLang="pt-BR" sz="240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en-GB" altLang="pt-BR" sz="2400" dirty="0" err="1" smtClean="0">
                <a:solidFill>
                  <a:schemeClr val="tx1"/>
                </a:solidFill>
                <a:latin typeface="+mn-lt"/>
              </a:rPr>
              <a:t>padrão</a:t>
            </a:r>
            <a:r>
              <a:rPr lang="en-GB" altLang="pt-BR" sz="240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en-GB" altLang="pt-BR" sz="2400" dirty="0" err="1" smtClean="0">
                <a:solidFill>
                  <a:schemeClr val="tx1"/>
                </a:solidFill>
                <a:latin typeface="+mn-lt"/>
              </a:rPr>
              <a:t>especificação</a:t>
            </a:r>
            <a:r>
              <a:rPr lang="en-GB" altLang="pt-BR" sz="2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pt-BR" sz="2400" dirty="0" err="1" smtClean="0">
                <a:solidFill>
                  <a:schemeClr val="tx1"/>
                </a:solidFill>
                <a:latin typeface="+mn-lt"/>
              </a:rPr>
              <a:t>ou</a:t>
            </a:r>
            <a:r>
              <a:rPr lang="en-GB" altLang="pt-BR" sz="2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pt-BR" sz="2400" dirty="0" err="1" smtClean="0">
                <a:solidFill>
                  <a:schemeClr val="tx1"/>
                </a:solidFill>
                <a:latin typeface="+mn-lt"/>
              </a:rPr>
              <a:t>outra</a:t>
            </a:r>
            <a:r>
              <a:rPr lang="en-GB" altLang="pt-BR" sz="2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pt-BR" sz="2400" dirty="0" err="1" smtClean="0">
                <a:solidFill>
                  <a:schemeClr val="tx1"/>
                </a:solidFill>
                <a:latin typeface="+mn-lt"/>
              </a:rPr>
              <a:t>documentação</a:t>
            </a:r>
            <a:r>
              <a:rPr lang="en-GB" altLang="pt-BR" sz="2400" dirty="0" smtClean="0">
                <a:solidFill>
                  <a:schemeClr val="tx1"/>
                </a:solidFill>
                <a:latin typeface="+mn-lt"/>
              </a:rPr>
              <a:t> formal”.</a:t>
            </a:r>
          </a:p>
        </p:txBody>
      </p:sp>
    </p:spTree>
    <p:extLst>
      <p:ext uri="{BB962C8B-B14F-4D97-AF65-F5344CB8AC3E}">
        <p14:creationId xmlns:p14="http://schemas.microsoft.com/office/powerpoint/2010/main" val="276356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88640"/>
            <a:ext cx="1676350" cy="55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395536" y="404664"/>
            <a:ext cx="2185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Requisitos</a:t>
            </a:r>
            <a:endParaRPr lang="pt-BR" sz="3200" b="1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>
          <a:xfrm>
            <a:off x="323850" y="1340768"/>
            <a:ext cx="8496622" cy="5327612"/>
          </a:xfrm>
          <a:prstGeom prst="rect">
            <a:avLst/>
          </a:prstGeom>
        </p:spPr>
        <p:txBody>
          <a:bodyPr vert="horz" wrap="square" lIns="91440" tIns="45720" rIns="91440" bIns="0" rtlCol="0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65760" indent="-256032" algn="just">
              <a:lnSpc>
                <a:spcPct val="150000"/>
              </a:lnSpc>
              <a:buFont typeface="Wingdings 3"/>
              <a:buNone/>
              <a:defRPr/>
            </a:pPr>
            <a:r>
              <a:rPr lang="pt-BR" b="1" dirty="0" smtClean="0">
                <a:solidFill>
                  <a:schemeClr val="tx1"/>
                </a:solidFill>
                <a:latin typeface="+mn-lt"/>
              </a:rPr>
              <a:t>Requisitos são descritos em diferentes níveis de abstração:</a:t>
            </a:r>
          </a:p>
          <a:p>
            <a:pPr marL="365760" indent="-256032" algn="just">
              <a:lnSpc>
                <a:spcPct val="150000"/>
              </a:lnSpc>
              <a:buFont typeface="Wingdings 3"/>
              <a:buNone/>
              <a:defRPr/>
            </a:pPr>
            <a:endParaRPr lang="pt-BR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365760" indent="-256032" algn="just"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lang="pt-BR" b="1" dirty="0" smtClean="0">
                <a:solidFill>
                  <a:schemeClr val="tx1"/>
                </a:solidFill>
                <a:latin typeface="+mn-lt"/>
              </a:rPr>
              <a:t> Requisitos de Usuário:</a:t>
            </a:r>
            <a:r>
              <a:rPr lang="pt-BR" dirty="0" smtClean="0">
                <a:solidFill>
                  <a:schemeClr val="tx1"/>
                </a:solidFill>
                <a:latin typeface="+mn-lt"/>
              </a:rPr>
              <a:t> São declarações, em uma linguagem simples, natural, tabelas, de quais serviços são esperados do sistema e as </a:t>
            </a:r>
            <a:r>
              <a:rPr lang="pt-BR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restrições sob as quais ele deve operar (Regras de Negócio)</a:t>
            </a:r>
          </a:p>
          <a:p>
            <a:pPr marL="109728" algn="just">
              <a:lnSpc>
                <a:spcPct val="150000"/>
              </a:lnSpc>
              <a:defRPr/>
            </a:pPr>
            <a:r>
              <a:rPr lang="pt-BR" dirty="0" smtClean="0">
                <a:solidFill>
                  <a:schemeClr val="tx1"/>
                </a:solidFill>
                <a:latin typeface="+mn-lt"/>
              </a:rPr>
              <a:t>Os requisitos de Usuário são os resultados na etapa de levantamento de requisitos.</a:t>
            </a:r>
          </a:p>
          <a:p>
            <a:pPr marL="457200" indent="-457200" algn="just">
              <a:lnSpc>
                <a:spcPct val="150000"/>
              </a:lnSpc>
              <a:buFont typeface="Wingdings 3"/>
              <a:buNone/>
              <a:defRPr/>
            </a:pPr>
            <a:r>
              <a:rPr lang="pt-BR" b="1" dirty="0" smtClean="0">
                <a:solidFill>
                  <a:schemeClr val="tx1"/>
                </a:solidFill>
                <a:latin typeface="+mn-lt"/>
              </a:rPr>
              <a:t>	</a:t>
            </a:r>
            <a:endParaRPr lang="pt-BR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9698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88640"/>
            <a:ext cx="1676350" cy="55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395536" y="404664"/>
            <a:ext cx="4326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Requisitos de Usuário</a:t>
            </a:r>
            <a:endParaRPr lang="pt-BR" sz="3200" b="1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>
          <a:xfrm>
            <a:off x="323850" y="1557338"/>
            <a:ext cx="8569325" cy="3387466"/>
          </a:xfrm>
          <a:prstGeom prst="rect">
            <a:avLst/>
          </a:prstGeom>
        </p:spPr>
        <p:txBody>
          <a:bodyPr vert="horz" wrap="square" lIns="91440" tIns="45720" rIns="91440" bIns="0" rtlCol="0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65760" indent="-256032" algn="l">
              <a:lnSpc>
                <a:spcPct val="150000"/>
              </a:lnSpc>
              <a:buFont typeface="Wingdings 3"/>
              <a:buNone/>
              <a:defRPr/>
            </a:pPr>
            <a:r>
              <a:rPr lang="pt-BR" b="1" dirty="0" smtClean="0">
                <a:solidFill>
                  <a:schemeClr val="tx1"/>
                </a:solidFill>
                <a:latin typeface="+mn-lt"/>
              </a:rPr>
              <a:t>Exemplo de requisito de usuário</a:t>
            </a:r>
            <a:endParaRPr lang="pt-BR" dirty="0" smtClean="0">
              <a:solidFill>
                <a:schemeClr val="tx1"/>
              </a:solidFill>
              <a:latin typeface="+mn-lt"/>
            </a:endParaRPr>
          </a:p>
          <a:p>
            <a:pPr marL="452628" algn="l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pt-BR" dirty="0" smtClean="0">
                <a:solidFill>
                  <a:schemeClr val="tx1"/>
                </a:solidFill>
                <a:latin typeface="+mn-lt"/>
              </a:rPr>
              <a:t>O sistema ABC deve fornecer um sistema de contabilidade financeira que mantenha registro de todos os pagamentos realizados pelos usuários do sistema. Os gerentes podem configurar esse sistema</a:t>
            </a:r>
            <a:r>
              <a:rPr lang="pt-BR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pt-BR" dirty="0" smtClean="0">
                <a:solidFill>
                  <a:schemeClr val="tx1"/>
                </a:solidFill>
                <a:latin typeface="+mn-lt"/>
              </a:rPr>
              <a:t>de modo que os usuários frequentes possam receber descontos...</a:t>
            </a:r>
            <a:endParaRPr lang="pt-BR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910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88640"/>
            <a:ext cx="1676350" cy="55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395536" y="404664"/>
            <a:ext cx="4326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Requisitos de Sistema</a:t>
            </a:r>
            <a:endParaRPr lang="pt-BR" sz="3200" b="1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>
          <a:xfrm>
            <a:off x="250825" y="1412875"/>
            <a:ext cx="8642350" cy="4667432"/>
          </a:xfrm>
          <a:prstGeom prst="rect">
            <a:avLst/>
          </a:prstGeom>
        </p:spPr>
        <p:txBody>
          <a:bodyPr vert="horz" wrap="square" lIns="91440" tIns="45720" rIns="91440" bIns="0" rtlCol="0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65760" indent="-256032" algn="just"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lang="pt-BR" sz="2100" b="1" dirty="0" smtClean="0">
                <a:solidFill>
                  <a:schemeClr val="tx1"/>
                </a:solidFill>
                <a:latin typeface="+mn-lt"/>
              </a:rPr>
              <a:t>Requisitos de Sistema</a:t>
            </a:r>
            <a:r>
              <a:rPr lang="pt-BR" sz="2100" dirty="0" smtClean="0">
                <a:solidFill>
                  <a:schemeClr val="tx1"/>
                </a:solidFill>
                <a:latin typeface="+mn-lt"/>
              </a:rPr>
              <a:t>: são versões expandidas dos requisitos de usuário usados pelos engenheiros de software como ponto de partida para o projeto do sistema. Devem descrever o comportamento externo do sistema e suas restrições operacionais.</a:t>
            </a:r>
          </a:p>
          <a:p>
            <a:pPr marL="109728" algn="just">
              <a:lnSpc>
                <a:spcPct val="150000"/>
              </a:lnSpc>
              <a:buFontTx/>
              <a:buNone/>
              <a:defRPr/>
            </a:pPr>
            <a:endParaRPr lang="pt-BR" sz="2100" b="1" dirty="0" smtClean="0">
              <a:solidFill>
                <a:schemeClr val="tx1"/>
              </a:solidFill>
              <a:latin typeface="+mn-lt"/>
            </a:endParaRPr>
          </a:p>
          <a:p>
            <a:pPr marL="452628" algn="just">
              <a:lnSpc>
                <a:spcPct val="150000"/>
              </a:lnSpc>
              <a:buFontTx/>
              <a:buChar char="-"/>
              <a:defRPr/>
            </a:pPr>
            <a:r>
              <a:rPr lang="pt-BR" sz="2100" dirty="0" smtClean="0">
                <a:solidFill>
                  <a:schemeClr val="tx1"/>
                </a:solidFill>
                <a:latin typeface="+mn-lt"/>
              </a:rPr>
              <a:t> Não devem estar relacionados a </a:t>
            </a:r>
            <a:r>
              <a:rPr lang="pt-BR" sz="2100" b="1" u="sng" dirty="0" smtClean="0">
                <a:solidFill>
                  <a:srgbClr val="FF0000"/>
                </a:solidFill>
                <a:latin typeface="+mn-lt"/>
              </a:rPr>
              <a:t>como</a:t>
            </a:r>
            <a:r>
              <a:rPr lang="pt-BR" sz="2100" dirty="0" smtClean="0">
                <a:solidFill>
                  <a:schemeClr val="tx1"/>
                </a:solidFill>
                <a:latin typeface="+mn-lt"/>
              </a:rPr>
              <a:t> o sistema pode ser projetado ou implementado.”</a:t>
            </a:r>
          </a:p>
          <a:p>
            <a:pPr marL="452628" algn="just">
              <a:lnSpc>
                <a:spcPct val="150000"/>
              </a:lnSpc>
              <a:buFontTx/>
              <a:buChar char="-"/>
              <a:defRPr/>
            </a:pPr>
            <a:r>
              <a:rPr lang="pt-BR" sz="2100" dirty="0" smtClean="0">
                <a:solidFill>
                  <a:schemeClr val="tx1"/>
                </a:solidFill>
                <a:latin typeface="+mn-lt"/>
              </a:rPr>
              <a:t> É uma das atividades da etapa de análise de requisitos.</a:t>
            </a:r>
          </a:p>
          <a:p>
            <a:pPr marL="365760" indent="-256032" algn="just">
              <a:lnSpc>
                <a:spcPct val="150000"/>
              </a:lnSpc>
              <a:buFont typeface="Wingdings 3"/>
              <a:buNone/>
              <a:defRPr/>
            </a:pPr>
            <a:r>
              <a:rPr lang="pt-BR" sz="2100" b="1" dirty="0" smtClean="0">
                <a:solidFill>
                  <a:schemeClr val="tx1"/>
                </a:solidFill>
                <a:latin typeface="+mn-lt"/>
              </a:rPr>
              <a:t>	</a:t>
            </a:r>
            <a:endParaRPr lang="pt-BR" sz="2100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5039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88640"/>
            <a:ext cx="1676350" cy="55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395536" y="404664"/>
            <a:ext cx="4326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Requisitos de Sistema</a:t>
            </a:r>
            <a:endParaRPr lang="pt-BR" sz="3200" b="1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>
          <a:xfrm>
            <a:off x="250825" y="1484784"/>
            <a:ext cx="8229600" cy="3517886"/>
          </a:xfrm>
          <a:prstGeom prst="rect">
            <a:avLst/>
          </a:prstGeom>
        </p:spPr>
        <p:txBody>
          <a:bodyPr vert="horz" lIns="91440" tIns="45720" rIns="91440" bIns="0" rtlCol="0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65760" indent="-256032" algn="l">
              <a:lnSpc>
                <a:spcPct val="150000"/>
              </a:lnSpc>
              <a:buFont typeface="Wingdings 3"/>
              <a:buNone/>
              <a:defRPr/>
            </a:pPr>
            <a:r>
              <a:rPr lang="pt-BR" b="1" dirty="0" smtClean="0">
                <a:solidFill>
                  <a:schemeClr val="tx1"/>
                </a:solidFill>
                <a:latin typeface="+mn-lt"/>
              </a:rPr>
              <a:t>	Exemplo de requisito de sistema</a:t>
            </a:r>
          </a:p>
          <a:p>
            <a:pPr marL="452628" algn="l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pt-BR" b="1" dirty="0" smtClean="0">
                <a:solidFill>
                  <a:schemeClr val="tx1"/>
                </a:solidFill>
                <a:latin typeface="+mn-lt"/>
              </a:rPr>
              <a:t>   </a:t>
            </a:r>
            <a:r>
              <a:rPr lang="pt-BR" dirty="0" smtClean="0">
                <a:solidFill>
                  <a:schemeClr val="tx1"/>
                </a:solidFill>
                <a:latin typeface="+mn-lt"/>
              </a:rPr>
              <a:t>Ao solicitar um documento ao sistema, deve ser apresentado ao solicitante um formulário que registra os detalhes do usuário e da solicitação feita. </a:t>
            </a:r>
          </a:p>
          <a:p>
            <a:pPr marL="452628" algn="l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pt-BR" dirty="0" smtClean="0">
                <a:solidFill>
                  <a:schemeClr val="tx1"/>
                </a:solidFill>
                <a:latin typeface="+mn-lt"/>
              </a:rPr>
              <a:t>   O cliente consulta o saldo da conta corrente, o sistema exibe o saldo disponível para o saque.</a:t>
            </a:r>
            <a:endParaRPr lang="pt-BR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077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88640"/>
            <a:ext cx="1676350" cy="55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395536" y="404664"/>
            <a:ext cx="45304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Requisitos de Domínio</a:t>
            </a:r>
            <a:endParaRPr lang="pt-BR" sz="3200" b="1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>
          <a:xfrm>
            <a:off x="323850" y="1654175"/>
            <a:ext cx="8229600" cy="2262158"/>
          </a:xfrm>
          <a:prstGeom prst="rect">
            <a:avLst/>
          </a:prstGeom>
        </p:spPr>
        <p:txBody>
          <a:bodyPr vert="horz" lIns="91440" tIns="45720" rIns="91440" bIns="0" rtlCol="0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65760" indent="-256032" algn="just"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lang="pt-BR" b="1" dirty="0" smtClean="0">
                <a:solidFill>
                  <a:schemeClr val="tx1"/>
                </a:solidFill>
                <a:latin typeface="+mn-lt"/>
              </a:rPr>
              <a:t>Requisitos de Domínio</a:t>
            </a:r>
            <a:r>
              <a:rPr lang="pt-BR" dirty="0" smtClean="0">
                <a:solidFill>
                  <a:schemeClr val="tx1"/>
                </a:solidFill>
                <a:latin typeface="+mn-lt"/>
              </a:rPr>
              <a:t>: São requisitos derivados do domínio da aplicação e descrevem </a:t>
            </a:r>
            <a:r>
              <a:rPr lang="pt-BR" b="1" u="sng" dirty="0" smtClean="0">
                <a:solidFill>
                  <a:srgbClr val="C00000"/>
                </a:solidFill>
                <a:latin typeface="+mn-lt"/>
              </a:rPr>
              <a:t>características</a:t>
            </a:r>
            <a:r>
              <a:rPr lang="pt-BR" dirty="0" smtClean="0">
                <a:solidFill>
                  <a:schemeClr val="tx1"/>
                </a:solidFill>
                <a:latin typeface="+mn-lt"/>
              </a:rPr>
              <a:t> do sistema e qualidades que refletem o domínio, portanto as regras do negócio.</a:t>
            </a:r>
          </a:p>
        </p:txBody>
      </p:sp>
    </p:spTree>
    <p:extLst>
      <p:ext uri="{BB962C8B-B14F-4D97-AF65-F5344CB8AC3E}">
        <p14:creationId xmlns:p14="http://schemas.microsoft.com/office/powerpoint/2010/main" val="66439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o">
  <a:themeElements>
    <a:clrScheme name="Ex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1603</TotalTime>
  <Words>1152</Words>
  <Application>Microsoft Office PowerPoint</Application>
  <PresentationFormat>Apresentação na tela (4:3)</PresentationFormat>
  <Paragraphs>155</Paragraphs>
  <Slides>28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29" baseType="lpstr">
      <vt:lpstr>Executivo</vt:lpstr>
      <vt:lpstr>Apresentação do PowerPoint</vt:lpstr>
      <vt:lpstr>Apresentação do PowerPoint</vt:lpstr>
      <vt:lpstr>Etapas de construção de Software: 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Requisitos Funcionais </vt:lpstr>
      <vt:lpstr>Apresentação do PowerPoint</vt:lpstr>
      <vt:lpstr>Apresentação do PowerPoint</vt:lpstr>
      <vt:lpstr>Requisitos  Não-Funcionais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AllenLima</dc:creator>
  <cp:lastModifiedBy>AllenLima</cp:lastModifiedBy>
  <cp:revision>147</cp:revision>
  <dcterms:created xsi:type="dcterms:W3CDTF">2016-02-17T16:44:45Z</dcterms:created>
  <dcterms:modified xsi:type="dcterms:W3CDTF">2018-03-25T21:07:44Z</dcterms:modified>
</cp:coreProperties>
</file>