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</p:sldMasterIdLst>
  <p:notesMasterIdLst>
    <p:notesMasterId r:id="rId32"/>
  </p:notesMasterIdLst>
  <p:sldIdLst>
    <p:sldId id="500" r:id="rId2"/>
    <p:sldId id="501" r:id="rId3"/>
    <p:sldId id="502" r:id="rId4"/>
    <p:sldId id="494" r:id="rId5"/>
    <p:sldId id="505" r:id="rId6"/>
    <p:sldId id="495" r:id="rId7"/>
    <p:sldId id="496" r:id="rId8"/>
    <p:sldId id="497" r:id="rId9"/>
    <p:sldId id="471" r:id="rId10"/>
    <p:sldId id="472" r:id="rId11"/>
    <p:sldId id="498" r:id="rId12"/>
    <p:sldId id="493" r:id="rId13"/>
    <p:sldId id="474" r:id="rId14"/>
    <p:sldId id="490" r:id="rId15"/>
    <p:sldId id="499" r:id="rId16"/>
    <p:sldId id="306" r:id="rId17"/>
    <p:sldId id="369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91" r:id="rId29"/>
    <p:sldId id="492" r:id="rId30"/>
    <p:sldId id="50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29"/>
    <a:srgbClr val="26BE12"/>
    <a:srgbClr val="1E9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6"/>
  </p:normalViewPr>
  <p:slideViewPr>
    <p:cSldViewPr>
      <p:cViewPr varScale="1">
        <p:scale>
          <a:sx n="152" d="100"/>
          <a:sy n="152" d="100"/>
        </p:scale>
        <p:origin x="2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CDD1-6A42-462F-B5BE-0FD0B0AD3542}" type="datetimeFigureOut">
              <a:rPr lang="en-US" smtClean="0"/>
              <a:pPr/>
              <a:t>8/28/18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49951-DB17-4CB9-953E-D808E315A9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C392-D2C6-46CA-89A3-D6364E4AAC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27D644-44C8-BA4E-A1E9-EEE646277D47}" type="slidenum">
              <a:rPr lang="en-US"/>
              <a:pPr/>
              <a:t>15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15F62-EB76-4470-8E12-CBC1A74E57E8}" type="slidenum">
              <a:rPr lang="en-US"/>
              <a:pPr/>
              <a:t>16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04E0F-98EE-4B58-BFCD-6D5AD863F013}" type="slidenum">
              <a:rPr lang="en-US"/>
              <a:pPr/>
              <a:t>17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F3E3-ACFB-49AB-9888-0B527E329051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3B1B-AA5E-4E9B-812E-6E49DEF71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4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4336-B994-474C-BE22-D74C9ACEEE9C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4C23-8120-4A95-9CA7-7A1FEB79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6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355E-BD6B-48F9-A560-89F1C407D0A5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0D5A-C866-4BD1-AF2D-2D4980DE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41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4AC330-F762-4311-B1EC-C16588FDAE96}" type="datetime1">
              <a:rPr lang="en-US" smtClean="0"/>
              <a:t>8/28/18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73E70C-A4F0-41CD-ADBC-71C652DA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58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51C9F7-63DE-4722-AD9B-CBE462A2AFF2}" type="datetime1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16A005-B3C4-4353-914B-9C6A14563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06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E030C24-0431-4C93-8394-C3DEDA74FE72}" type="datetime1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6453C6-805A-4C33-AB75-18908435DA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08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8DD8-3469-4C9C-89E3-DF9AC3927011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869D-690E-4EDA-84C6-1C6A56AD19DF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DAF8-F0DE-457D-877C-B49864AC1E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262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6651-566D-4F61-9256-F98FB6C60169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417F-9208-454A-A077-235E132A4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E20D-6B07-4A4F-8BF8-00ECC92080E4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BF4B-53C3-4ECE-9418-6CC02D30D3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AA4D-BFFA-48A9-81AA-F8C94DB0D209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3C2D-185B-4F12-BBF2-CC539D5A27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6F26-D2C6-4FA4-9557-BD874253F61F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A199-41ED-4EA5-9F26-DBA7AC424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01FC-582A-42DB-BDC0-4609F89A2D7E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1411-AAD6-4E69-AE1C-30B8DC8BD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BDAE-3A31-4367-883D-8BE582527BD0}" type="datetime1">
              <a:rPr lang="en-US" smtClean="0"/>
              <a:t>8/28/18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3C61-4FCD-4875-B8FF-90C8FFC89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C61EF6C-98AD-448D-91CD-8C5380FEE1C7}" type="datetime1">
              <a:rPr lang="en-US" smtClean="0">
                <a:ea typeface="ＭＳ Ｐゴシック" pitchFamily="-108" charset="-128"/>
              </a:rPr>
              <a:t>8/28/18</a:t>
            </a:fld>
            <a:endParaRPr lang="en-US" dirty="0">
              <a:ea typeface="ＭＳ Ｐゴシック" pitchFamily="-108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AF0C43D-4048-4E23-81B7-D54C58DD3255}" type="slidenum">
              <a:rPr lang="en-US" smtClean="0">
                <a:ea typeface="ＭＳ Ｐゴシック" pitchFamily="-108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56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racker%204.swf" TargetMode="External"/><Relationship Id="rId2" Type="http://schemas.openxmlformats.org/officeDocument/2006/relationships/hyperlink" Target="Tracker%205.sw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sualization2longer.wm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84" y="7620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sz="4000" dirty="0">
                <a:solidFill>
                  <a:schemeClr val="tx2"/>
                </a:solidFill>
                <a:latin typeface="Arial" charset="0"/>
                <a:cs typeface="Arial" charset="0"/>
              </a:rPr>
              <a:t>CSE 551 </a:t>
            </a:r>
            <a:br>
              <a:rPr lang="en-US" sz="4000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sz="4000" dirty="0">
                <a:solidFill>
                  <a:schemeClr val="tx2"/>
                </a:solidFill>
                <a:latin typeface="Arial" charset="0"/>
                <a:cs typeface="Arial" charset="0"/>
              </a:rPr>
              <a:t>Foundations of Algorithms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Instructor: Arun Sen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Office: BYENG 530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Tel: 480-965-6153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E-mail: asen@asu.edu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 Hours: </a:t>
            </a:r>
            <a:r>
              <a:rPr lang="en-US" sz="2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TTh</a:t>
            </a: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3:30-5:00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TA: </a:t>
            </a:r>
            <a:r>
              <a:rPr lang="en-US" sz="2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Kaustav</a:t>
            </a: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Basu</a:t>
            </a:r>
            <a:endParaRPr lang="en-US" sz="2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Office: TBA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E-mail: Kaustav.Basu@asu.edu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TA: Sandipan Choudhuri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Office: TBA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sz="2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E-mail: schoud13@asu.edu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sz="2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sz="2400" dirty="0">
              <a:ea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CE9E3-AA68-4B97-939E-577D9504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01733" y="609600"/>
            <a:ext cx="8356467" cy="990600"/>
          </a:xfrm>
        </p:spPr>
        <p:txBody>
          <a:bodyPr>
            <a:noAutofit/>
          </a:bodyPr>
          <a:lstStyle/>
          <a:p>
            <a:pPr marL="457200" indent="-457200"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target tracking using a network of UAVs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749" y="2081748"/>
                <a:ext cx="810405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cs typeface="Times New Roman" pitchFamily="18" charset="0"/>
                </a:endParaRPr>
              </a:p>
              <a:p>
                <a:pPr algn="just"/>
                <a:r>
                  <a:rPr lang="en-US" sz="2000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targets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moving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different  (known) trajectories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 two (or three) dimensional space, with specified velocities, 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fewest number of UAVs (mobile sensors) needed to track all the targets from time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to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tracker/sensor can only sense a target if the target is within the sensing range of the sensor. In addition to finding the fewest number of sensors, the algorithm should 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also find their trajectories over time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to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these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mobile sensors (UAVs) should form a network that remains connected over this entire duration (i.e.,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to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 </a:t>
                </a:r>
                <a:r>
                  <a:rPr lang="en-US" sz="2000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" y="2081748"/>
                <a:ext cx="8104051" cy="3785652"/>
              </a:xfrm>
              <a:prstGeom prst="rect">
                <a:avLst/>
              </a:prstGeom>
              <a:blipFill>
                <a:blip r:embed="rId2"/>
                <a:stretch>
                  <a:fillRect l="-752" r="-752" b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BF13A-806D-41E9-8DB3-CC61894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1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1219200"/>
            <a:ext cx="8742221" cy="5140190"/>
          </a:xfrm>
          <a:prstGeom prst="rect">
            <a:avLst/>
          </a:prstGeom>
          <a:blipFill rotWithShape="0">
            <a:blip r:embed="rId2"/>
            <a:stretch>
              <a:fillRect l="-837" b="-712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latin typeface="Arial" panose="020B0604020202020204" pitchFamily="34" charset="0"/>
                <a:ea typeface="+mn-ea"/>
              </a:rPr>
              <a:t> 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74024" cy="9906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32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Multiple target tracking using a network of UAVs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6F6D3F-205A-A64B-8A15-68A08F6E0A4C}" type="slidenum">
              <a:rPr lang="en-US" sz="1400">
                <a:latin typeface="Arial" charset="0"/>
              </a:rPr>
              <a:pPr/>
              <a:t>11</a:t>
            </a:fld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4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58143"/>
            <a:ext cx="7429499" cy="354171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Target Visualization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Target + Tracker Visualization 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AD0E-5CDB-4AA5-BEC8-FAB89FD1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989" y="1066800"/>
                <a:ext cx="8066811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SzPct val="110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Abstract version of the multiple target tracking using a network of UAVs problem: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set of moving red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a two dimensional plane and their movement described by parametric equations: i.e.,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coordinates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 1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 0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the fewest number of moving blue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such that the distance between every red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 blue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at most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 pre-specified threshold value, at all times.</a:t>
                </a:r>
                <a:b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other words, find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∃ 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,1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 that the distance between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In addition to finding the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solution should also find the parametric equations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,1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that provide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coordinates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9" y="1066800"/>
                <a:ext cx="8066811" cy="5189882"/>
              </a:xfrm>
              <a:prstGeom prst="rect">
                <a:avLst/>
              </a:prstGeom>
              <a:blipFill>
                <a:blip r:embed="rId2"/>
                <a:stretch>
                  <a:fillRect l="-604" r="-529" b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220200" cy="9906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target tracking using a network of UAVs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BE63B-FE8D-470F-A756-BBC8E9A4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4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>
              <a:solidFill>
                <a:schemeClr val="accent3"/>
              </a:solidFill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solidFill>
                <a:schemeClr val="accent3"/>
              </a:solidFill>
              <a:cs typeface="Times New Roman" pitchFamily="18" charset="0"/>
            </a:endParaRPr>
          </a:p>
          <a:p>
            <a:pPr marL="109728" indent="0">
              <a:buNone/>
            </a:pPr>
            <a:endParaRPr lang="en-US" dirty="0">
              <a:solidFill>
                <a:schemeClr val="accent3"/>
              </a:solidFill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en-US" dirty="0">
                <a:solidFill>
                  <a:schemeClr val="accent3"/>
                </a:solidFill>
                <a:cs typeface="Times New Roman" pitchFamily="18" charset="0"/>
                <a:hlinkClick r:id="rId3" action="ppaction://hlinkfile"/>
              </a:rPr>
              <a:t>Visualization of Target Tracking Problem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EE7CF-C6FA-46D8-B843-3FA1A34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8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304800"/>
            <a:ext cx="7772400" cy="1066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= Problem Solving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905000"/>
            <a:ext cx="69342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in Manufacturing:</a:t>
            </a:r>
          </a:p>
          <a:p>
            <a:pPr algn="l" eaLnBrk="1" hangingPunct="1">
              <a:lnSpc>
                <a:spcPct val="100000"/>
              </a:lnSpc>
              <a:spcAft>
                <a:spcPts val="1200"/>
              </a:spcAft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wafers (tasks) are to be processed in a series of stations. The processing time of the wafers in different stations is different. Once a wafer is processed on a station it needs to be processed on the next station immediately, i.e., there cannot be any wait. </a:t>
            </a:r>
          </a:p>
          <a:p>
            <a:pPr algn="l" eaLnBrk="1" hangingPunct="1">
              <a:lnSpc>
                <a:spcPct val="100000"/>
              </a:lnSpc>
              <a:spcAft>
                <a:spcPts val="1200"/>
              </a:spcAft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order should the wafers be supplied to the assembly line so that the completion time of processing of all wafers is minimized?</a:t>
            </a:r>
          </a:p>
        </p:txBody>
      </p:sp>
    </p:spTree>
    <p:extLst>
      <p:ext uri="{BB962C8B-B14F-4D97-AF65-F5344CB8AC3E}">
        <p14:creationId xmlns:p14="http://schemas.microsoft.com/office/powerpoint/2010/main" val="117874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Oval 4"/>
          <p:cNvSpPr>
            <a:spLocks noChangeArrowheads="1"/>
          </p:cNvSpPr>
          <p:nvPr/>
        </p:nvSpPr>
        <p:spPr bwMode="auto">
          <a:xfrm>
            <a:off x="762000" y="1828800"/>
            <a:ext cx="1238250" cy="771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w1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743200" y="1905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11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648200" y="1905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12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7162800" y="19050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18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19812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>
            <a:off x="38862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57912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>
            <a:off x="67056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762000" y="3276600"/>
            <a:ext cx="1238250" cy="771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w2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743200" y="3352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21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4648200" y="3352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22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/>
        </p:nvSpPr>
        <p:spPr bwMode="auto">
          <a:xfrm>
            <a:off x="7162800" y="3352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28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>
            <a:off x="1981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>
            <a:off x="3886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5791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>
            <a:off x="6705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36" name="Oval 20"/>
          <p:cNvSpPr>
            <a:spLocks noChangeArrowheads="1"/>
          </p:cNvSpPr>
          <p:nvPr/>
        </p:nvSpPr>
        <p:spPr bwMode="auto">
          <a:xfrm>
            <a:off x="762000" y="4800600"/>
            <a:ext cx="1238250" cy="771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w3</a:t>
            </a:r>
          </a:p>
        </p:txBody>
      </p:sp>
      <p:sp>
        <p:nvSpPr>
          <p:cNvPr id="239637" name="Rectangle 21"/>
          <p:cNvSpPr>
            <a:spLocks noChangeArrowheads="1"/>
          </p:cNvSpPr>
          <p:nvPr/>
        </p:nvSpPr>
        <p:spPr bwMode="auto">
          <a:xfrm>
            <a:off x="2743200" y="4876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31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38" name="Rectangle 22"/>
          <p:cNvSpPr>
            <a:spLocks noChangeArrowheads="1"/>
          </p:cNvSpPr>
          <p:nvPr/>
        </p:nvSpPr>
        <p:spPr bwMode="auto">
          <a:xfrm>
            <a:off x="4648200" y="4876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32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7162800" y="48768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>
                <a:latin typeface="Tahoma" pitchFamily="34" charset="0"/>
              </a:rPr>
              <a:t>t</a:t>
            </a:r>
            <a:r>
              <a:rPr lang="en-US" sz="3200" baseline="-25000">
                <a:latin typeface="Tahoma" pitchFamily="34" charset="0"/>
              </a:rPr>
              <a:t>38</a:t>
            </a:r>
            <a:endParaRPr lang="en-US" sz="3200">
              <a:latin typeface="Tahoma" pitchFamily="34" charset="0"/>
            </a:endParaRPr>
          </a:p>
        </p:txBody>
      </p:sp>
      <p:sp>
        <p:nvSpPr>
          <p:cNvPr id="239640" name="Line 24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1" name="Line 25"/>
          <p:cNvSpPr>
            <a:spLocks noChangeShapeType="1"/>
          </p:cNvSpPr>
          <p:nvPr/>
        </p:nvSpPr>
        <p:spPr bwMode="auto">
          <a:xfrm>
            <a:off x="3886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2" name="Line 26"/>
          <p:cNvSpPr>
            <a:spLocks noChangeShapeType="1"/>
          </p:cNvSpPr>
          <p:nvPr/>
        </p:nvSpPr>
        <p:spPr bwMode="auto">
          <a:xfrm>
            <a:off x="5791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43" name="Line 27"/>
          <p:cNvSpPr>
            <a:spLocks noChangeShapeType="1"/>
          </p:cNvSpPr>
          <p:nvPr/>
        </p:nvSpPr>
        <p:spPr bwMode="auto">
          <a:xfrm>
            <a:off x="67056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3539" y="13671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9014" y="136713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53614" y="14433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57930-F497-4C94-AFA8-1174E95A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w1 :		t</a:t>
            </a:r>
            <a:r>
              <a:rPr lang="en-US" baseline="-25000" dirty="0"/>
              <a:t>11</a:t>
            </a:r>
            <a:r>
              <a:rPr lang="en-US" dirty="0"/>
              <a:t> = 4,  t</a:t>
            </a:r>
            <a:r>
              <a:rPr lang="en-US" baseline="-25000" dirty="0"/>
              <a:t>12</a:t>
            </a:r>
            <a:r>
              <a:rPr lang="en-US" dirty="0"/>
              <a:t>= 5;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w2 :		t</a:t>
            </a:r>
            <a:r>
              <a:rPr lang="en-US" baseline="-25000" dirty="0"/>
              <a:t>21</a:t>
            </a:r>
            <a:r>
              <a:rPr lang="en-US" dirty="0"/>
              <a:t> = 2,  t</a:t>
            </a:r>
            <a:r>
              <a:rPr lang="en-US" baseline="-25000" dirty="0"/>
              <a:t>22</a:t>
            </a:r>
            <a:r>
              <a:rPr lang="en-US" dirty="0"/>
              <a:t> = 4;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w1 : 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w2 :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              w2:                                 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w2 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w1: 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Time in the first ordering = 13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Time in the second ordering = 11</a:t>
            </a:r>
          </a:p>
        </p:txBody>
      </p:sp>
      <p:graphicFrame>
        <p:nvGraphicFramePr>
          <p:cNvPr id="316420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31402450"/>
              </p:ext>
            </p:extLst>
          </p:nvPr>
        </p:nvGraphicFramePr>
        <p:xfrm>
          <a:off x="1676400" y="1371600"/>
          <a:ext cx="4191000" cy="533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 S1 :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S2 :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428" name="Group 1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90055479"/>
              </p:ext>
            </p:extLst>
          </p:nvPr>
        </p:nvGraphicFramePr>
        <p:xfrm>
          <a:off x="3657600" y="1905000"/>
          <a:ext cx="3962400" cy="533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S1: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S2 :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43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48218"/>
              </p:ext>
            </p:extLst>
          </p:nvPr>
        </p:nvGraphicFramePr>
        <p:xfrm>
          <a:off x="4953000" y="2438400"/>
          <a:ext cx="2667000" cy="518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S1:2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S2 :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44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66789"/>
              </p:ext>
            </p:extLst>
          </p:nvPr>
        </p:nvGraphicFramePr>
        <p:xfrm>
          <a:off x="2209800" y="4038600"/>
          <a:ext cx="2971800" cy="5181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S1: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S2 :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645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03248"/>
              </p:ext>
            </p:extLst>
          </p:nvPr>
        </p:nvGraphicFramePr>
        <p:xfrm>
          <a:off x="3276600" y="4572000"/>
          <a:ext cx="4038600" cy="5181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S1 :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S2 :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CD6CB-6332-4F0D-B8B7-F3B2F3CE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35551" y="6369309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0173E70C-A4F0-41CD-ADBC-71C652DA7B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67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8" name="Picture 4" descr="sensor-4"/>
          <p:cNvPicPr>
            <a:picLocks noGrp="1" noChangeAspect="1" noChangeArrowheads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743200" y="2214372"/>
            <a:ext cx="3465739" cy="3881628"/>
          </a:xfrm>
          <a:noFill/>
          <a:ln/>
        </p:spPr>
      </p:pic>
      <p:sp>
        <p:nvSpPr>
          <p:cNvPr id="45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Placement Problem 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323850" y="1374775"/>
            <a:ext cx="9467850" cy="33194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 Placement in a Temperature Sensitive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DA65F-2188-4B88-977C-EC300EC1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E516A005-B3C4-4353-914B-9C6A145634F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4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2" name="Picture 4" descr="ChildInNet"/>
          <p:cNvPicPr>
            <a:picLocks noGrp="1" noChangeAspect="1" noChangeArrowheads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048000" y="3022600"/>
            <a:ext cx="3048000" cy="2413000"/>
          </a:xfrm>
          <a:noFill/>
          <a:ln/>
        </p:spPr>
      </p:pic>
      <p:sp>
        <p:nvSpPr>
          <p:cNvPr id="457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7692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Placement Problem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828800"/>
            <a:ext cx="7924800" cy="486150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 Placement in a Temperature Sensitive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4B8B9-6B04-4787-93C8-F288D87A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E516A005-B3C4-4353-914B-9C6A145634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2" y="188976"/>
            <a:ext cx="8000998" cy="148742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Textbook and Course Outline</a:t>
            </a:r>
            <a:br>
              <a:rPr lang="en-US" sz="2400" dirty="0">
                <a:solidFill>
                  <a:schemeClr val="tx2"/>
                </a:solidFill>
                <a:latin typeface="Tahoma" charset="0"/>
              </a:rPr>
            </a:br>
            <a:br>
              <a:rPr lang="en-US" sz="2400" dirty="0">
                <a:solidFill>
                  <a:schemeClr val="tx2"/>
                </a:solidFill>
                <a:latin typeface="Tahoma" charset="0"/>
              </a:rPr>
            </a:br>
            <a:r>
              <a:rPr lang="en-US" sz="1600" dirty="0">
                <a:solidFill>
                  <a:schemeClr val="tx2"/>
                </a:solidFill>
                <a:latin typeface="Tahoma" charset="0"/>
              </a:rPr>
              <a:t>Recommended Text: Algorithm Design by Kleinberg &amp; </a:t>
            </a:r>
            <a:r>
              <a:rPr lang="en-US" sz="1600" dirty="0" err="1">
                <a:solidFill>
                  <a:schemeClr val="tx2"/>
                </a:solidFill>
                <a:latin typeface="Tahoma" charset="0"/>
              </a:rPr>
              <a:t>Tardos</a:t>
            </a:r>
            <a:br>
              <a:rPr lang="en-US" sz="1600" dirty="0">
                <a:solidFill>
                  <a:schemeClr val="tx2"/>
                </a:solidFill>
                <a:latin typeface="Tahoma" charset="0"/>
              </a:rPr>
            </a:br>
            <a:r>
              <a:rPr lang="en-US" sz="1600" dirty="0">
                <a:solidFill>
                  <a:schemeClr val="tx2"/>
                </a:solidFill>
                <a:latin typeface="Tahoma" charset="0"/>
              </a:rPr>
              <a:t>Note: A significant amount of course material will come from sources other than the textbook. As such, class attendance is essential. </a:t>
            </a:r>
            <a:endParaRPr lang="en-US" sz="24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828800"/>
            <a:ext cx="4495800" cy="478231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Introduction 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Growth of functions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Complexity of computation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Recurrence relations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Divide and Conquer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 err="1">
                <a:latin typeface="Tahoma" charset="0"/>
              </a:rPr>
              <a:t>MaxMin</a:t>
            </a:r>
            <a:r>
              <a:rPr lang="en-US" sz="1100" dirty="0">
                <a:latin typeface="Tahoma" charset="0"/>
              </a:rPr>
              <a:t> in a sequence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Binary search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Quicksort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 err="1">
                <a:latin typeface="Tahoma" charset="0"/>
              </a:rPr>
              <a:t>Mergesort</a:t>
            </a:r>
            <a:endParaRPr lang="en-US" sz="11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Strassen</a:t>
            </a:r>
            <a:r>
              <a:rPr lang="ja-JP" altLang="en-US" sz="1100" dirty="0">
                <a:latin typeface="Tahoma" charset="0"/>
              </a:rPr>
              <a:t>’</a:t>
            </a:r>
            <a:r>
              <a:rPr lang="en-US" sz="1100" dirty="0">
                <a:latin typeface="Tahoma" charset="0"/>
              </a:rPr>
              <a:t>s matrix multiplication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Dynamic Programming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Matrix chain multiplication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Optimal polygon triangulation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Optimal binary tree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Longest common subsequence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Traveling Salesman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Greedy Algorithms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Chromatic number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Knapsack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Set cover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Minimum spanning tree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Event scheduling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100" dirty="0">
              <a:latin typeface="Tahoma" charset="0"/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1883664"/>
            <a:ext cx="4038600" cy="503224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Network Flows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Max-flow Min-cut Theorem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Ford-Fulkerson Algorithm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 </a:t>
            </a: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NP-Completeness 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Problem transformation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No-wait flow shop scheduling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3-Satisfiability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Traveling Salesman Problem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Node Cover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Approximation Algorithms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Node Cover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Bin Packing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Scheduling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latin typeface="Tahoma" charset="0"/>
              </a:rPr>
              <a:t>Steiner Trees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1"/>
              </a:buClr>
              <a:buNone/>
            </a:pPr>
            <a:endParaRPr lang="en-US" sz="11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1100" dirty="0">
                <a:solidFill>
                  <a:srgbClr val="FFC000"/>
                </a:solidFill>
                <a:latin typeface="Tahoma" charset="0"/>
              </a:rPr>
              <a:t>***  The course outline may be modified (some problems may be replaced by other problems in each of the topics), depending on class needs and progress.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2D64D-83CF-401E-A771-15FF6499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417F-9208-454A-A077-235E132A4F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0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250" y="234950"/>
            <a:ext cx="7772400" cy="8318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Placement Problem 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0188" y="1524000"/>
            <a:ext cx="7502525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Bio-sensors implanted in human body dissipate energy during their operation and consequently raise the temperature of the surrounding.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temperature sensitive environment like the human body or brain can tolerate increase in temperature only up to a certain threshold.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needs to make sure that the rise in temperature due to the operation of implanted bio-sensors in temperature sensitive environments such as human/animal body does not exceed the threshold and cause any adverse impact.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885CB-4574-4311-A58C-74E3FCD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586453C6-805A-4C33-AB75-18908435DA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661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Model and Analysis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620000" cy="4507992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sensor is expected to operate for a certain duration of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rise is temperature in the area surrounding the sensor will be dependent on the duration of operation.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sensor surroundings will attain a maximum temperature during the time of operation (steady state temperature).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steady state temperature of a sensor exceeds the maximum allowable threshold in the surrounding, such a sensor cannot be deployed.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Is it possible that a sensor whose steady state temperature does not exceed the threshold when operating in isolation, may exceed the threshold when operating with multiple other sensors?</a:t>
            </a:r>
          </a:p>
          <a:p>
            <a:endParaRPr lang="en-US" i="1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56A60-78EF-4857-9021-51576E3B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586453C6-805A-4C33-AB75-18908435DAB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Model and Analysis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7696200" cy="45561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perform a thorough analysis of the heat distribution phenomenon in a temperature sensitive environment and come to the following conclusion: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There exists a critical inter-sensor distance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such that if the distance between any two deployed sensors is less than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then the temperature in the vicinity of the sensors will exceed the maximum allowable threshold. </a:t>
            </a:r>
          </a:p>
          <a:p>
            <a:pPr>
              <a:buFont typeface="Wingdings" pitchFamily="2" charset="2"/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Therefore, attention must be paid during sensor deployment to ensure that the distance between any two sensors is at least as large as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2AB2D-FC73-4394-A4EA-C57CED8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586453C6-805A-4C33-AB75-18908435DAB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0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7772400" cy="9080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Coverage Problem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0813"/>
            <a:ext cx="7772400" cy="5589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set of locations (or points 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be sensed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set of potential locations (or points q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for the placement of the sensors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minimum separation distance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between each pair of sensors.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deploy as few sensors as possible in the potential placement locations such that all points 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sensed and the distance between any two sensors is at least as large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sensor is capable of sensing a circular area of radius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location of the sensor being the center of the circle.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2CDB8-3253-4EB6-9A04-A6131236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72201"/>
            <a:ext cx="685800" cy="593725"/>
          </a:xfrm>
        </p:spPr>
        <p:txBody>
          <a:bodyPr/>
          <a:lstStyle/>
          <a:p>
            <a:fld id="{623DA367-27B5-4690-8983-B8D4B5B8F2B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080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Coverage Problem</a:t>
            </a:r>
          </a:p>
        </p:txBody>
      </p:sp>
      <p:pic>
        <p:nvPicPr>
          <p:cNvPr id="462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6294" y="1904297"/>
            <a:ext cx="3894706" cy="3424312"/>
          </a:xfrm>
          <a:noFill/>
          <a:ln/>
        </p:spPr>
      </p:pic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4297"/>
            <a:ext cx="3707246" cy="3427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CB0EC-D170-4E4A-AF79-B0B18295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Coverage Problem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7502525" cy="5048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Formal problem definition: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pic>
        <p:nvPicPr>
          <p:cNvPr id="463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124304"/>
            <a:ext cx="7082917" cy="4352696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E0447-F097-4B3D-B6C6-C42622A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245225"/>
            <a:ext cx="2133600" cy="476250"/>
          </a:xfrm>
        </p:spPr>
        <p:txBody>
          <a:bodyPr>
            <a:normAutofit fontScale="92500" lnSpcReduction="20000"/>
          </a:bodyPr>
          <a:lstStyle/>
          <a:p>
            <a:fld id="{586453C6-805A-4C33-AB75-18908435DAB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264275" cy="11430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Cover Problem</a:t>
            </a:r>
          </a:p>
        </p:txBody>
      </p:sp>
      <p:pic>
        <p:nvPicPr>
          <p:cNvPr id="4648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3437" y="2509650"/>
            <a:ext cx="7396163" cy="2305238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95E8E-E8D4-4E5E-8678-6C6E17FD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4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50644"/>
            <a:ext cx="8893175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Coverage as Generalized Set </a:t>
            </a:r>
            <a:b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Problem</a:t>
            </a:r>
          </a:p>
        </p:txBody>
      </p:sp>
      <p:pic>
        <p:nvPicPr>
          <p:cNvPr id="4659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2133600"/>
            <a:ext cx="6767512" cy="3240087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75FFD-A729-49A7-AB70-4E1F02E4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2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115D76-C266-474F-B519-910E6A94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34906"/>
            <a:ext cx="10058400" cy="100809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Placement in Real World Applications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CD15D-4C88-4511-8BB6-6F32A7649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032158"/>
            <a:ext cx="3282824" cy="2793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CF9447-4705-40F9-AED7-B8F9CCC82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2032158"/>
            <a:ext cx="4022230" cy="27936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F0F13-E24F-4D88-94D8-D0DC25F1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3C2D-185B-4F12-BBF2-CC539D5A27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8EE15-2760-437D-A752-CFA892D4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28600"/>
            <a:ext cx="3962400" cy="404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BC874-8A2D-4849-B1BA-96670538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8096"/>
            <a:ext cx="7814525" cy="213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154EA-5C58-439E-824E-4F2800C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3C2D-185B-4F12-BBF2-CC539D5A27B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4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Grading Policy for CSE 551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21336" y="1143000"/>
            <a:ext cx="8284464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+mn-ea"/>
              </a:rPr>
              <a:t>There will be two mid-terms and a final. In addition, there will be programming and homework assignments as well.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+mn-ea"/>
              </a:rPr>
              <a:t>90% will ensure A, 80% will ensure B, 70% will ensure C and so on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+mn-ea"/>
              </a:rPr>
              <a:t>Loss of points due to late submission of assignments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1 day 50%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2 days 75%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3 days 100% 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endParaRPr lang="en-US" sz="2000" dirty="0">
              <a:ea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4951"/>
              </p:ext>
            </p:extLst>
          </p:nvPr>
        </p:nvGraphicFramePr>
        <p:xfrm>
          <a:off x="1371600" y="2250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Tests and Assignments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Percentage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Midterms 1 and</a:t>
                      </a:r>
                      <a:r>
                        <a:rPr lang="en-US" sz="1800" baseline="0" dirty="0"/>
                        <a:t>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20% + 20%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HW &amp; Programming </a:t>
                      </a:r>
                      <a:r>
                        <a:rPr lang="en-US" sz="1800" dirty="0" err="1"/>
                        <a:t>Assg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CFE67-020C-4C09-91D1-19A36BBA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4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8EE15-2760-437D-A752-CFA892D4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08656"/>
            <a:ext cx="3899100" cy="3982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5E7ED-85E7-44B3-9CDA-E63FDB3C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33399"/>
            <a:ext cx="3591707" cy="2217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C096A-1455-4535-9021-085A281E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01" y="3259370"/>
            <a:ext cx="2832299" cy="34541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1CC45-33DB-4FBD-80FA-4723BEDD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3C2D-185B-4F12-BBF2-CC539D5A27B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Cheating Policy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305800" cy="5410200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case of cheating will be severely dealt with.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Penalty for cheating will be in accordance with the policies of the Fulton Schools of Engineering and Arizona State University.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offenders may be removed from the program and the University. 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7F67F-6628-4571-B471-693CC2B3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12738"/>
            <a:ext cx="8973740" cy="6176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09943"/>
            <a:ext cx="7429499" cy="2376657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Let´s start at the very beginning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very good place to start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you read you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begin with A-B-C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you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you begin with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A-L-G</a:t>
            </a:r>
          </a:p>
          <a:p>
            <a:endParaRPr lang="en-US" dirty="0"/>
          </a:p>
        </p:txBody>
      </p:sp>
      <p:sp>
        <p:nvSpPr>
          <p:cNvPr id="6" name="AutoShape 2" descr="Image result for music 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music no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w8REBUQEhMWFRAVFxcWFRcVFhgaGxgaGBUXFxgYFxUaHSggGxsmGxgXLTEiJSwvLi4wHh8zPTMsOCgtLisBCgoKDg0OGhAQGisdHx8tLy0tKysrLS0tLS0tLS0tLS0tLS0tLS0tLS0tLS0tKy0tLS0tLS0tKy0tLTctLS0tLf/AABEIALsBDgMBIgACEQEDEQH/xAAcAAEAAwEBAQEBAAAAAAAAAAAABgcIBQQDAgH/xABIEAABAwIBBgoFCAkDBQAAAAABAAIDBBEFBgcSITFBCBM0NVFhc4GRsyIycXSyFCNSkqGxwcIkM0JicoKEorQlQ2QVU4OT8P/EABcBAQEBAQAAAAAAAAAAAAAAAAABAgP/xAAeEQEBAAMAAwEBAQAAAAAAAAAAAQIRMSFBURIyIv/aAAwDAQACEQMRAD8AvFERAREQEREBERAREQEREBERAREQEREBERAREQEREBERAREQEREBERAREQEREBERARR/LjKmLDKR1S8aTrhkbL2L3nYL7hqJJ3AFUrk1naxBte2Wrl06WQ6MkYaA2Np1B8Y2jR6ybi/UrJam2ikX8a4EXBuDrBC/qiiIiAvNW4hBCAZZY4wdQMj2tv7NIi69KqDhGD9GpO2f5asmxbNJVxyt04ntkYbgOY4OGrbrGpfZV/mL5mi7SbzXKwFAREQEREBERAREQEREBERAREQEREBERAREQEREBERBnjP3jTpcRbS3+bpmDUPpyAOcSOnR0B49K+FNmdxJ9Gapzo2SaBe2Agl5Fr6LnbGuI3a+jVu91DhYr8rZmvF44p3yvB3iANa0Hq09BXhlBXNp6SedxAbHE95v1NNh4re9eIzraNZnsYdVYRA5xu+K8Lj08WbNJ69DRU1VTcHN5+QVDNwqL+MMd/uVsrN61BERQFUPCM5NSds/y1byqHhGcmpO2f5auPUvHezGczRdpN5rlYCgGYzmaLtJvNcp+l6sERFBSWf/ABOohqaURTSxAxSEiOR7LkPFr6JF1NMy9fJPhETpHufI18zS57i5xtK4i7jr2EDuUB4RXKqTspPjavbweseaBPh7jZxPHxX3iwbIB1izT3noW9f5Z35XUiIsNCIqdzoZwMRw3ExFA5hh4iN5jkYCNIvkBOkLO2NG9WTZauJFTWEZ9mGwqqRzel0Dw4fUfY/aVOcGzj4PVWDKpjHn9mW8bv77A9xTVTaWIvzG8OFwQQdhBuPFfpRRERAREQFA87eVtVhlPDLTcXpSSljuMaXC2g52oBw13CniqXhFcjpfeD5T1Z1KlWazKSoxGg+U1GhxnGvZ820tFm6NtRJ161MFW+YLmn+ol/KrIS9UREUBERBVGb2kDco8XLvXaRo6t0j9M/c1ebP5lUGRNwyN3pyaMk9tzAbsYetzgD7B1rzZa5SHBscqKiNjZTVUrLt0raMjTotc8DXazNm03VSyPqa6quSZKqokAv8ASe8gDZsA1ewDqW5PbNvpfOYOgMeFmU7Z5nvGrc0NjH2sPirKXPyfwplHSw0rPUiY1gPSQNZ9pNz3roLNaERFAVQ8Izk1J2z/AC1byqHhGcmpO2f5auPUvHezGczRdpN5rlYCgGYzmaLtJvNcp+l6sERFBRHCL5VSdjJ8bVV2FYjLTTx1MLtGaJwcw9fQRvBFwR0Eq0eEXyqk7KT42qtn4BWClbW8Q80r9K0rRpNGi4sdpW1t1tO2y648c8utO5DZWQ4nSieP0ZBZs0d7mN9tnW07jvHepGsjZJZTVGHVLamA33PYSdGRm9rvwO4rUuTWPQV9MyqgN2PGsHa1w9ZjhucCsZTTcu3UWc8/p/1Ye7RfHKtGLOPCA51/po/jlTHplxFq/I/EoWNlfSy8U5oc17G6bdEi4N2XtqO+y4erZ4hbBya5FTdhF5bV8MYyWw+r5RSxSH6RYNLuePSHir+2fyyphWNVdKb088sW+zHuA72+qe8Kb4PnmxaGwl4qob++3Qd9dlh4tU7xjMhh0lzTyy07twuJGeDvS/uUGxjMvisNzCYqhv7rtB/1X6v7ldymrE3wfPhQSWFRDLA7eRaRni2zv7VPMDyooK3k1RHKQLlrXekB1sPpDwWVsVwGtpTaop5Yrb3sOj9f1T4qZZh+eB2Ev3sUuM1tZbxo9ERYaFUvCK5HS+8Hynq2lUvCK5HS+8Hynq49S8dLMFzSfeJfyqyFW+YLmk+8S/lVkJerBERQFCM52XbMLg0Y7OrZQeKYdYaNhkePojcN577dzLHKSHDqR9VLrtqjZfXI8+qwfj0AE7llXGsWnq531M7tKWQ3J3Doa0bmgagFrGbZt089bVyTSOmleXyvJc97jckneSrszJ5BOitidS20jm/ozHDW1rhrlPQXDUBuBPTqhb82dTFhE+JT3jma1j4od4bpt0nydB0SbN3b+gaDybxAVNHT1A/3Yo397mgkeN1cr8MZ9dJERYaEREBVDwjOTUnbP8tW8qh4RnJqTtn+Wrj1Lx38xnM0XaTea5T9QDMZzNF2k3muU/S9WCIigojhF8qpOyk+NqnuZVoOB04OsEz3H9RKoFwi+VUnYyfG1T7MpzJTe2f/ACJVu/yz7QzO5m0jjjdiFCwMDbuqIW7NHfJG3dbe0ara92uM5mMqXUde2ne79GqiGEX1NkOqN49p9E+0dC0hLGHNLXC7SCCDsIIsQVj7HKU0lZPE3UYJpGsPRxch0D4AJj5mi+LtsNZyz/D/AFYe7RfHKtCYbU8bDHL9NjH/AFmg/is9cIDnX+mj+OVTHq5cdPJ/PbNBHHBPSMe2NrWAxvLHWa0AXa4EX1dIU4wrPJg8thI6SBx3Sxkj6zNIKQ4dgdJVUNOKiCKUGCL9Yxrj+rbvIuo/i2ZzB5rmNkkDjvikNvqP0h4WTweUvwvKCiqRenqIpf4JGk+AN101ReK5iahp0qWrY+2tolaWO/8AYy+vuC5ZwvK7DfUNQ6Mf9t4qG/UdcjwCan02vrHB+iz9lJ8BWfMwfOzfd5fvjXqGeLFGMfT1cMby5rmHSa6F40gRcjZv6AvNmFFsXA/48v3xq61Km91pBERYaFUvCK5HS+8Hynq2lUvCK5HS+8Hynq49S8dLMFzT/US/lVkKt8wXNJ94l/KrIS9WCIigzrn1x50+I/JQfmqVoFumR7Q5x67NLB4rr5kchhKRidS27Gn9GadjnDUZSN4B1N6wTuChGUNG+sxyeAGzpqx0V+i8mhfuA+xaSxGogw2gfIG2hpYfRYOhjbNaOs6h3rd8TTM83aP50MraCkpJaWcl8s8T2NiZYus9pbpOvqa0X2nbuuqvyPzuy0FFFRmlE3FBwDzMWXBcXAaPFnYDbbuUSpKOvxmueWN42pmcZHkmzWC4Fy4+qxosAOoAAruYLmzqKmrq6IVEbKik0L3a4tk0wTcO2tGzcdqupOpu3i4ci859BiLmw64Kp2yKTY42ueLkGp3sNj1KcLIeUGAVuGziOoYYpRZ8b2nUbHU+N422NusLR2a/Kg4jh7JZCDURkxTW3ubsdb95pB7ys2fFlS5EVWZwc7kVI91LRNbNUNuHyE/Nxu2EWHruG8agOncpJtpaaqHhGcmpO2f5aqvE8t8WqCTJWTa9zHmNo6g1llzK3F6qZgjmnllY06TRJI59ja1xpE21LUx0xcmhcxnM0XaTea5WAq/zGczRdpN5rlYCzetwREUFEcIvlVJ2MnxtU+zKcyU3tn/yJVAeEXyqk7GT42qfZlOZKb2z/wCRKt3+WfacrJeXT+PxWs0NZfUyMbbeQ7ix4kLU+NYiymppal/qRRuef5QTbvWbM1uEOr8Xjc8Xaxxqpfa12kB3yFv2pj9K0vhtPxcMcf0GMbq/daB+Czxn9ffFiOimiH2yH8VpBZsz887v7CL86mPVvGgcmuRU3YReW1dJc3JrkVN2EXltXSWVEREHLylo4paWYSRseBE8jTaHWIYSDrCoLMJzs33eX741oTG+Sz9lJ8BWe8wfOzfd5fvjWpypetIoiLKiqXhFcjpfeD5T1bSqXhFcjpfeD5T1cepeOlmC5pPvEv5VZCrfMFzT/US/lVkJerBERQUBW4b8kyuj0tUcs7ZmHcRKxw8zSCtDO1Svlwaraz1gxrz1tZI17v7Wlc/O5knLWQR1VLy6kPGR22uaCHFo/eBAI6xbeu5kXlJDilE2UW07aE8R2sfaz2uadx3dIK1v2iJZgMOiZhz6gAGWWVwe7eBHqa32aybfvL6PPybK0bmVtJY9b4/xAiHimC4DW4HUS/J4nVWFzuD9CMjjoHbyGG3GC1hqNzYbxr/Gdp3yeswnENgjqeLeTq9GTRJv/KHp7HWzyYK2pwmZ9hxlOOOYd40fXF+tml9ihnBwkOlXN3Wp3d/zw2+wBTbPDjDKbCJwSNOZvEsHSX6nW9jNI9y82ZfJqSiw/SlbozVDuNLTta3RAY13Xa5tu0k9Ht9c8WUz6HDjxR0Z53cSxw2tBBL3DrDQQDuJCzMAtF598GkqMNbLG3SdTyca8DbxZY5ryB1XaT1ArOgWsOM5P6i/hKsHN5myqa+Rs1Sx0VCNZLvRdKL+qxu0A73dGzq1bpmTa2sy9I+LBqfS1F5kkH8L5HFviLHvU4X4hiaxoY0BrWgNaBqAAFgAOiyj+XeVkWF0hqHjSeToxR/TeRcC+5o2k9HXZcuurqYxjNLSR8bUysij6Xm1z0NG0nqCr+tz4YYx1o4qiUfSDGtHcHuB+xUbj+O1VdMaipkL5Ds3NYPosbsa3/43XOW5gxck3zp5ZU+KywSwskZxbHscJA2+twIILSQRqKuLMnzJTe2f/IlWZlpnMnzJTe2f/IlUymoY3dRXhAZThkUeGsd6UlpZtexjT6DT7XC/8vWu7mRyY+SUHyl7bT1Vnm41tjF+Lb3gl383Up5NhtO9xc+GNzjtLmNJO7WSF6QLLO/GmteX9WbM/PO7+wi/OtJrNmfnnd/YRfnVx6XjQOTXIqbsIvLaukubk1yKm7CLy2rpLKiIiDxY3yWfspPgKz3mD52b7vL98a0JjfJZ+yk+ArPeYPnZvu8v3xrU5UvWkV4cXxempIjNUStijH7Tza56ANpPUNa+eUeMxUVLLVy+pE3SsNrjsa0dZJAHtWWMrMp6rEqgz1DukRxg+hG36LR952lJNlulw4rnzomOLaenlmANtJxbG0jpF7u8QFBs4+cWPFqaGIQPhkjl0zdzXNI0HN1EWN7noVfItzGMfqtFZguaT7xL+VWQq3zBj/SP/PL+VWQud66QREUBQjKXILjJzXYfOaOv/ac0fNzdUsew+3xBU3RBWoyryipfm6rChUkDVLSyei72ts4g+HsUVzkZQYliFA6OTCZqeGJwldLI4+ho6rgFrb6nHxV5gheTGKBtRTy07vVljfGf5mkfirKK+yOyO+XiDFsSnNXK5jJII7aMUQIDgND9p19t9V9t9qs1QDMjXOfhQgf+tpZZIHjo0XaQHg63cp+lH8c0EWOsHaFDsSzXYLPIZXUoa47RG98bSenQYQL9ymSKbEdwjIXCaVwfDSRNeDcOcNNwPU55JHcpEiICoHhDTSGvp2Eni2wFzRu0nSEOI67Nb4BX8oRnQyEGKwtMbgyrh0uKc6+i4OtpMfbYDYWO4+0q43VS8ZkRSStyBxiJ5Y6imJG+Num0+xzLhdHA81eMVLheDiIz+3OQ3+wXdfuC67jnqolh1DLUTMghaXSyODWNG8np6ANpO4Ala0yUwVtDRQ0jTfimBpP0nbXO73ElcPIDN7S4U0vB42qcLPlcLWH0Y2/stv3nVc6gpkueV26SaFXOW2dujoXmCBvymobcO0XARsI3OfY3d1Aat5C8me/LGSkgbRQOLZ6gEvc062RA2Oidxcbi/QHb7LPoCuOO0uWliVGebGXOu0wMH0WxX7rucSVEcrcop8QmNTOGCXi2sOgCAQ29jYk69a5S/Mmw+xb1Gd1sLJrkVN2EXltXSXhwKEspYGHa2KNp9oYAV7lxdBF+XvABJNgNZJ2ADeSq6yjzx4bTPMcIfVPbqJisI79HGOOv2tBCsmxOsb5LP2UnwFZ7zB87N93l++NSOqz5MkjfGaFzWva5txMCRpNIBsWDp6VHcwoti4H/AB5fvjWtalZ3up9wheM/6dDon5v5Q3T6/m5NG/f+Cz+teZUYBDX0slLN6jxqcNrHDW17esFUZiWZXFY3EQuhmZudpGMn2scCB4lMbEyitl98PopZ5WQQsL5ZHBrGjaSfuA3ncLlWXhOY/EHuHyiaGFl9ehpSOtvtqAHirayNyHocMaeIaXSuFnyya3u6uhreoW71blEmL15GYCKChhpAQTG303AW0nuJc8/WJ+xdtEXN0EREBUvn1yynikbhtO90YLBJO5ps5wcSGxhw1gaiT03A2XvdCoTP9k/KyqZiDWkwSMbG9w/Ye0m2l0BzSLHpB6lrHqXiAZMZT1WHztnhkeAHAyM0joyNBuWuadRuL69oWtaaYSMbI31XNDh7CLhZkyDyAkxNwfx0LKcO+c+cBlsDrAiGsE7ibDXfWr0yry2w/CoLOka6RrQI4GOBebCzQQPVbs9Iq5dTHiO5qpGtxLGYGeoKkPGu+tzpQ77QrOVd5msAqIKeasqm6FTWyGUtIsWtuS24OsXLnGx2AhWIs3rQiIoCIiAiIgIiICIiDPnCBoXtxGKc34uSBrWncDG9+k3wc096rBa7ynybpcQg+T1LNJl9JpBs5jhsc1w2HWVWUuYeLS9GukDNep0TS7q1hwH2LcymmLipFWHmjyEkrqhlXM21FC4O1j9c9puGt6WggaR2bum1oZO5osKpSHyMdUyDfNYtv1RD0fG6nscYaA1oAaBYACwA6AEuXxZi/SIvPXh5ieGan6DtH+LRNvtssNKAzv5fPq5n0NO8ijiJbIR/vPafSufoAiwG8gnXqVaL8s2Dp3r9LtJpyt2Kw8w/PA7CX741XZKvvMVkhLTRyV87Sx87Q2JrtojvpFxG7SNrDoA6VMr4XHq2ERFydBERAREQEREBfOogZIwxvaHscLOa4Agg7iDqIX0RBXmJ5msHmeXtbLCTuhks3ua4Ot7BqXQybzYYTRPErIjLKDcPmdpkHpa2waD12upmiu6aERFAREQEREBERAREQEREBERAREQEREFNZcZmXyzPqKCRjeMdpOhku1rSfWLHgGwJudEjv3KP0eZHFHEcZLTxt3kOe8juDRfxWhUWv1U1FdZI5oaCjcJZyaqcaxxjQI2npbFruf4iVYqIs7U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9200"/>
            <a:ext cx="4495800" cy="31470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8D9B4-7D82-428E-92DD-04DF9E43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0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Algorithm?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924800" cy="5410200"/>
          </a:xfrm>
        </p:spPr>
        <p:txBody>
          <a:bodyPr>
            <a:normAutofit/>
          </a:bodyPr>
          <a:lstStyle/>
          <a:p>
            <a:pPr marL="609600" indent="-609600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algorithm may be broadly defined as a step by step procedure for solving a problem or accomplishing some end. It is a finite sequence of unambiguous, executable steps that ultimately terminate if followed.</a:t>
            </a:r>
          </a:p>
          <a:p>
            <a:pPr marL="609600" indent="-609600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Procedure 1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 list of all positive integers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Arrange this list in descending order (from largest to smallest)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 the first integer from the resulting list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Stop. 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/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1 is NOT an algorithm.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98AF9-D936-4ABB-829D-CA49F72B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52400"/>
            <a:ext cx="75438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in Origami: Algorithm for making a bird 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1" y="1283624"/>
            <a:ext cx="7848600" cy="520861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38F67-1785-4015-9091-5992C7A1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9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6200" y="1247780"/>
            <a:ext cx="9067800" cy="99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target tracking using a network of UAVs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1743080"/>
            <a:ext cx="8742221" cy="3447098"/>
          </a:xfrm>
          <a:prstGeom prst="rect">
            <a:avLst/>
          </a:prstGeom>
          <a:blipFill rotWithShape="0">
            <a:blip r:embed="rId2"/>
            <a:stretch>
              <a:fillRect l="-1116" r="-1046" b="-3186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latin typeface="Arial" panose="020B0604020202020204" pitchFamily="34" charset="0"/>
                <a:ea typeface="+mn-ea"/>
              </a:rPr>
              <a:t> </a:t>
            </a: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228600" y="402283"/>
            <a:ext cx="876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= Problem Solving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C7730-3796-4940-83E2-66A9BDEA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DA367-27B5-4690-8983-B8D4B5B8F2B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3920" y="2667000"/>
            <a:ext cx="7269480" cy="132556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Multiple Target Tracking </a:t>
            </a:r>
            <a:br>
              <a:rPr lang="en-US" sz="3200" dirty="0">
                <a:solidFill>
                  <a:schemeClr val="tx2"/>
                </a:solidFill>
                <a:latin typeface="Arial" charset="0"/>
              </a:rPr>
            </a:br>
            <a:r>
              <a:rPr lang="en-US" sz="3200" dirty="0">
                <a:solidFill>
                  <a:schemeClr val="tx2"/>
                </a:solidFill>
                <a:latin typeface="Arial" charset="0"/>
              </a:rPr>
              <a:t>Using a Network of UAVs</a:t>
            </a:r>
          </a:p>
        </p:txBody>
      </p:sp>
    </p:spTree>
    <p:extLst>
      <p:ext uri="{BB962C8B-B14F-4D97-AF65-F5344CB8AC3E}">
        <p14:creationId xmlns:p14="http://schemas.microsoft.com/office/powerpoint/2010/main" val="1474873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3132</TotalTime>
  <Words>1149</Words>
  <Application>Microsoft Macintosh PowerPoint</Application>
  <PresentationFormat>On-screen Show (4:3)</PresentationFormat>
  <Paragraphs>238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ゴシック</vt:lpstr>
      <vt:lpstr>ＭＳ Ｐゴシック</vt:lpstr>
      <vt:lpstr>Arial</vt:lpstr>
      <vt:lpstr>Calibri</vt:lpstr>
      <vt:lpstr>Cambria Math</vt:lpstr>
      <vt:lpstr>Century Schoolbook</vt:lpstr>
      <vt:lpstr>Tahoma</vt:lpstr>
      <vt:lpstr>Times New Roman</vt:lpstr>
      <vt:lpstr>Wingdings</vt:lpstr>
      <vt:lpstr>Wingdings 2</vt:lpstr>
      <vt:lpstr>View</vt:lpstr>
      <vt:lpstr>CSE 551  Foundations of Algorithms</vt:lpstr>
      <vt:lpstr>Textbook and Course Outline  Recommended Text: Algorithm Design by Kleinberg &amp; Tardos Note: A significant amount of course material will come from sources other than the textbook. As such, class attendance is essential. </vt:lpstr>
      <vt:lpstr>Grading Policy for CSE 551</vt:lpstr>
      <vt:lpstr>Cheating Policy</vt:lpstr>
      <vt:lpstr>Foundations of Algorithms</vt:lpstr>
      <vt:lpstr>What is an Algorithm?</vt:lpstr>
      <vt:lpstr>Example in Origami: Algorithm for making a bird </vt:lpstr>
      <vt:lpstr>Multiple target tracking using a network of UAVs</vt:lpstr>
      <vt:lpstr>Multiple Target Tracking  Using a Network of UAVs</vt:lpstr>
      <vt:lpstr>Multiple target tracking using a network of UAVs</vt:lpstr>
      <vt:lpstr>Multiple target tracking using a network of UAVs</vt:lpstr>
      <vt:lpstr>PowerPoint Presentation</vt:lpstr>
      <vt:lpstr>Multiple target tracking using a network of UAVs</vt:lpstr>
      <vt:lpstr>PowerPoint Presentation</vt:lpstr>
      <vt:lpstr>Algorithms = Problem Solving</vt:lpstr>
      <vt:lpstr>PowerPoint Presentation</vt:lpstr>
      <vt:lpstr>PowerPoint Presentation</vt:lpstr>
      <vt:lpstr>Sensor Placement Problem </vt:lpstr>
      <vt:lpstr>Sensor Placement Problem </vt:lpstr>
      <vt:lpstr>Sensor Placement Problem </vt:lpstr>
      <vt:lpstr>Thermal Model and Analysis</vt:lpstr>
      <vt:lpstr>Thermal Model and Analysis</vt:lpstr>
      <vt:lpstr>Sensor Coverage Problem</vt:lpstr>
      <vt:lpstr>Sensor Coverage Problem</vt:lpstr>
      <vt:lpstr>Sensor Coverage Problem</vt:lpstr>
      <vt:lpstr>Set Cover Problem</vt:lpstr>
      <vt:lpstr>Sensor Coverage as Generalized Set  Cover Problem</vt:lpstr>
      <vt:lpstr>Sensor Placement in Real World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Network Design – Connectivity and Beyond</dc:title>
  <dc:creator>Shahrzad Shirazipourazad</dc:creator>
  <cp:lastModifiedBy>Kaustav Basu (Student)</cp:lastModifiedBy>
  <cp:revision>321</cp:revision>
  <dcterms:created xsi:type="dcterms:W3CDTF">2006-08-16T00:00:00Z</dcterms:created>
  <dcterms:modified xsi:type="dcterms:W3CDTF">2018-08-28T19:46:14Z</dcterms:modified>
</cp:coreProperties>
</file>