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7B5730-3C11-4B1E-850D-B8CB7BD3075F}">
  <a:tblStyle styleId="{E97B5730-3C11-4B1E-850D-B8CB7BD307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a69d722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a69d722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a69d722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a69d722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cc494b8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cc494b8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b294c1ee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b294c1ee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cc494b8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cc494b8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a69d722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a69d722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Why NN?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The strength of NNs in its ability to figures out features on its own: feature selection and feature engineering is taken care of since NNs are fully-connected.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Whereas the usual models (tree-based, logistic regression…) require a serious amount of pre-processing, feature engineering to have comparable results, especially when you have such a high number of features.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The competition metric punishes highly confident incorrect answers. A simple modification where the labels are smoothed to a small extent, and predictions clipped to prevent prediction probabilities close to 0 and 1 boosts performance significantly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a69d7221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a69d722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b294c1e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b294c1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First of all, a non-linear dimensionality reduction technique, like t-SNE or Kernel PCA, is applied to transform raw features into a 2D embeddings feature space. Secondly, the convex hull algorithm is used to find the smallest rectangle containing all features and a rotation is performed to align the feature map frame into a horizontal or vertical form. Finally, the raw feature values are mapped into the pixel coordinate locations of the feature map image.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b294c1ee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ab294c1e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b294c1ee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ab294c1ee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a69d722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a69d722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a69d722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a69d722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b294c1e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b294c1e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cec8592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cec8592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a69d7221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a69d7221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a69d7221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a69d7221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b294c1ee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b294c1e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b294c1e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b294c1e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206 predicted labels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competitions/lish-moa/leaderboar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704225" y="306975"/>
            <a:ext cx="6005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10">
                <a:solidFill>
                  <a:srgbClr val="FFFFFF"/>
                </a:solidFill>
              </a:rPr>
              <a:t>Mechanism of Action (MoA) Prediction</a:t>
            </a:r>
            <a:endParaRPr b="1" sz="231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01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10">
                <a:solidFill>
                  <a:srgbClr val="FFFFFF"/>
                </a:solidFill>
              </a:rPr>
              <a:t>Jaeyoung Kang, Saksham Sarwari, Gautami Kant</a:t>
            </a:r>
            <a:endParaRPr b="1" sz="161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rgbClr val="1C4587"/>
                </a:solidFill>
              </a:rPr>
              <a:t>Results</a:t>
            </a:r>
            <a:endParaRPr b="1" sz="2420">
              <a:solidFill>
                <a:srgbClr val="1C4587"/>
              </a:solidFill>
            </a:endParaRPr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618950" y="135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{E97B5730-3C11-4B1E-850D-B8CB7BD3075F}</a:tableStyleId>
              </a:tblPr>
              <a:tblGrid>
                <a:gridCol w="1950925"/>
                <a:gridCol w="1514725"/>
                <a:gridCol w="1899700"/>
                <a:gridCol w="1103600"/>
                <a:gridCol w="1103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Accuracy 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Hamming Loss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F1 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 Log Loss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0.0043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0.45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0.017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MLP Neural Classifier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0.0028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0.041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Gaussian Naive Bayes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0.0029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0.49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16.1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22"/>
          <p:cNvSpPr txBox="1"/>
          <p:nvPr/>
        </p:nvSpPr>
        <p:spPr>
          <a:xfrm>
            <a:off x="-125" y="3923075"/>
            <a:ext cx="9144000" cy="615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Keep in mind that accuracy scores for multilabel classification are subset accuracies…to be “correct”, all entries in a vector have to match up exactly (more on this in a bit)</a:t>
            </a:r>
            <a:endParaRPr sz="900"/>
          </a:p>
        </p:txBody>
      </p:sp>
      <p:sp>
        <p:nvSpPr>
          <p:cNvPr id="143" name="Google Shape;143;p22"/>
          <p:cNvSpPr/>
          <p:nvPr/>
        </p:nvSpPr>
        <p:spPr>
          <a:xfrm>
            <a:off x="7060225" y="808475"/>
            <a:ext cx="1282200" cy="3015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2"/>
          <p:cNvCxnSpPr/>
          <p:nvPr/>
        </p:nvCxnSpPr>
        <p:spPr>
          <a:xfrm>
            <a:off x="5214150" y="536950"/>
            <a:ext cx="2077200" cy="5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2"/>
          <p:cNvSpPr txBox="1"/>
          <p:nvPr/>
        </p:nvSpPr>
        <p:spPr>
          <a:xfrm>
            <a:off x="3930775" y="254350"/>
            <a:ext cx="12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Metric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2308525" y="4538075"/>
            <a:ext cx="60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https://www.kaggle.com/competitions/lish-moa/leaderboard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017725"/>
            <a:ext cx="81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 / 20 split (19051 / 4763)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Ended up using 873 predictor variables to predict 206 labels (different mechanisms of action)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Had to only use the training set provided by Kaggle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Had to install some new packages (sk multilearn)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forest: 100 trees and depth of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Neural net: 1 hidden layer, tried node count up to 1000 starting from 100 and going up by hundreds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rgbClr val="1C4587"/>
                </a:solidFill>
              </a:rPr>
              <a:t>Parameters Used / Some Details on Analysis</a:t>
            </a:r>
            <a:endParaRPr b="1" sz="242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500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metric is actually the appropriate one?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subset accuracy, the entire vector has to match up - overly strict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Hamming loss and mean log loss might be better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rgbClr val="1C4587"/>
                </a:solidFill>
              </a:rPr>
              <a:t>About Interpreting the Results</a:t>
            </a:r>
            <a:endParaRPr b="1" sz="2420">
              <a:solidFill>
                <a:srgbClr val="1C4587"/>
              </a:solidFill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800" y="1179715"/>
            <a:ext cx="3678598" cy="274961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5708700" y="41543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https://users.ics.aalto.fi/jesse/talks/Multilabel-Part01.pdf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algorithms can do it by themselves (eg. random forest, neural nets)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use scikit-multilearn if you want to use other </a:t>
            </a:r>
            <a:r>
              <a:rPr lang="en"/>
              <a:t>algorithms</a:t>
            </a:r>
            <a:r>
              <a:rPr lang="en"/>
              <a:t> (eg. logistic regression)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rgbClr val="1C4587"/>
                </a:solidFill>
              </a:rPr>
              <a:t>Multilabel Classification on sklearn</a:t>
            </a:r>
            <a:endParaRPr b="1" sz="2420">
              <a:solidFill>
                <a:srgbClr val="1C4587"/>
              </a:solidFill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4189"/>
            <a:ext cx="9144000" cy="932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rgbClr val="1C4587"/>
                </a:solidFill>
              </a:rPr>
              <a:t>Key Takeaways/Outcomes</a:t>
            </a:r>
            <a:endParaRPr b="1" sz="2420">
              <a:solidFill>
                <a:srgbClr val="1C4587"/>
              </a:solidFill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Multilabel classification evaluation works a bit differently than single label classification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based models worked better on this dataset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smoothing helps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rgbClr val="1C4587"/>
                </a:solidFill>
              </a:rPr>
              <a:t>Future Scope</a:t>
            </a:r>
            <a:endParaRPr b="1" sz="2420">
              <a:solidFill>
                <a:srgbClr val="1C4587"/>
              </a:solidFill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Transforming Non-image data to Images for CNN Architectures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1C4587"/>
                </a:solidFill>
              </a:rPr>
              <a:t>Transforming Non-image data to Images for CNN Architectures</a:t>
            </a:r>
            <a:endParaRPr b="1" sz="2400">
              <a:solidFill>
                <a:srgbClr val="1C4587"/>
              </a:solidFill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488" y="1584325"/>
            <a:ext cx="6399027" cy="32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rgbClr val="1C4587"/>
                </a:solidFill>
              </a:rPr>
              <a:t>Future Scope</a:t>
            </a:r>
            <a:endParaRPr b="1" sz="2420">
              <a:solidFill>
                <a:srgbClr val="1C4587"/>
              </a:solidFill>
            </a:endParaRPr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Transforming Non-image data to Images for CNN Architectures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Balance classes using over or under sampling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label powerset (Transform multi-label problem to a multi-class problem)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Ensemble and stacking of basic predictor (NN,xgboost, KNN, etc…)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rgbClr val="1C4587"/>
                </a:solidFill>
              </a:rPr>
              <a:t>Problem Statement</a:t>
            </a:r>
            <a:endParaRPr b="1" sz="2220">
              <a:solidFill>
                <a:srgbClr val="1C4587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41500" y="941300"/>
            <a:ext cx="8520600" cy="4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Earlier, common drugs such as acetaminophen were approved for clinical use decades before biological mechanisms underlying their pharmacological activities were understood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Today, drug discovery has shifted to a more targeted and model-based on an understanding of a disease's underlying biological mechanism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Understanding the mechanisms of drugs is critical to elucidating the clinical significance of a chemical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Using this dataset, we aim to use various metrics detailing the biochemical pathways and medical implementations by which these drugs work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Attributes such as </a:t>
            </a:r>
            <a:r>
              <a:rPr b="1" i="1" lang="en" sz="1200">
                <a:solidFill>
                  <a:schemeClr val="dk1"/>
                </a:solidFill>
                <a:highlight>
                  <a:srgbClr val="FFFFFF"/>
                </a:highlight>
              </a:rPr>
              <a:t>gene expression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b="1" i="1" lang="en" sz="1200">
                <a:solidFill>
                  <a:schemeClr val="dk1"/>
                </a:solidFill>
                <a:highlight>
                  <a:srgbClr val="FFFFFF"/>
                </a:highlight>
              </a:rPr>
              <a:t>cell viability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levels of different target proteins in the patient group and dosages given are used to classify drugs into mechanistic categories (eg. agonist, antagonist, inhibitor)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Thus, this problem is a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i="1" lang="en" sz="1200">
                <a:solidFill>
                  <a:schemeClr val="dk1"/>
                </a:solidFill>
                <a:highlight>
                  <a:srgbClr val="FFFFFF"/>
                </a:highlight>
              </a:rPr>
              <a:t>multi-label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classification problem: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algorithm that classifies drugs based on their biological activity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725" y="3167200"/>
            <a:ext cx="2518750" cy="16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rgbClr val="1C4587"/>
                </a:solidFill>
              </a:rPr>
              <a:t>Terminology</a:t>
            </a:r>
            <a:endParaRPr b="1" sz="2220">
              <a:solidFill>
                <a:srgbClr val="1C4587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98925"/>
            <a:ext cx="58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main words to be aware of…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Inhibitor:</a:t>
            </a:r>
            <a:r>
              <a:rPr lang="en"/>
              <a:t> Binds to enzyme and blocks substrate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Antagonist:</a:t>
            </a:r>
            <a:r>
              <a:rPr lang="en"/>
              <a:t> Binds to receptors and blocks ligand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Agonist: </a:t>
            </a:r>
            <a:r>
              <a:rPr lang="en"/>
              <a:t>Binds to receptors and produces similar activity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700" y="1498925"/>
            <a:ext cx="3062599" cy="22969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832300" y="38717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https://en.wikipedia.org/wiki/Agonist-antagonist#/media/File:Agonist_&amp;_Antagonist.jpg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75" y="789122"/>
            <a:ext cx="7148849" cy="359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snapshot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925"/>
            <a:ext cx="4524799" cy="19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675" y="1093925"/>
            <a:ext cx="4026249" cy="190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317625"/>
            <a:ext cx="4524801" cy="167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3950" y="3317625"/>
            <a:ext cx="4072976" cy="1721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rgbClr val="1C4587"/>
                </a:solidFill>
              </a:rPr>
              <a:t>Process Overview</a:t>
            </a:r>
            <a:endParaRPr b="1" sz="2220">
              <a:solidFill>
                <a:srgbClr val="1C4587"/>
              </a:solidFill>
            </a:endParaRPr>
          </a:p>
        </p:txBody>
      </p:sp>
      <p:cxnSp>
        <p:nvCxnSpPr>
          <p:cNvPr id="89" name="Google Shape;89;p18"/>
          <p:cNvCxnSpPr>
            <a:stCxn id="90" idx="3"/>
            <a:endCxn id="91" idx="1"/>
          </p:cNvCxnSpPr>
          <p:nvPr/>
        </p:nvCxnSpPr>
        <p:spPr>
          <a:xfrm>
            <a:off x="2190650" y="2651150"/>
            <a:ext cx="788100" cy="858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8"/>
          <p:cNvCxnSpPr>
            <a:stCxn id="90" idx="3"/>
            <a:endCxn id="93" idx="1"/>
          </p:cNvCxnSpPr>
          <p:nvPr/>
        </p:nvCxnSpPr>
        <p:spPr>
          <a:xfrm flipH="1" rot="10800000">
            <a:off x="2190650" y="1693250"/>
            <a:ext cx="788100" cy="957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8"/>
          <p:cNvSpPr/>
          <p:nvPr/>
        </p:nvSpPr>
        <p:spPr>
          <a:xfrm>
            <a:off x="1100750" y="1890500"/>
            <a:ext cx="1089900" cy="1521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Raw 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2978700" y="14307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2978700" y="32473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Models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5787150" y="10263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PCA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5787150" y="18564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Correlation Analysis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5787150" y="2709199"/>
            <a:ext cx="2020500" cy="325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Naive bayes classifier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5787150" y="4484250"/>
            <a:ext cx="2020500" cy="325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Neural Net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8"/>
          <p:cNvCxnSpPr>
            <a:stCxn id="93" idx="3"/>
            <a:endCxn id="94" idx="1"/>
          </p:cNvCxnSpPr>
          <p:nvPr/>
        </p:nvCxnSpPr>
        <p:spPr>
          <a:xfrm flipH="1" rot="10800000">
            <a:off x="4999200" y="1288999"/>
            <a:ext cx="788100" cy="4044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8"/>
          <p:cNvCxnSpPr>
            <a:stCxn id="93" idx="3"/>
            <a:endCxn id="95" idx="1"/>
          </p:cNvCxnSpPr>
          <p:nvPr/>
        </p:nvCxnSpPr>
        <p:spPr>
          <a:xfrm>
            <a:off x="4999200" y="1693399"/>
            <a:ext cx="788100" cy="4257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8"/>
          <p:cNvCxnSpPr>
            <a:stCxn id="96" idx="1"/>
            <a:endCxn id="91" idx="3"/>
          </p:cNvCxnSpPr>
          <p:nvPr/>
        </p:nvCxnSpPr>
        <p:spPr>
          <a:xfrm flipH="1">
            <a:off x="4999350" y="2872099"/>
            <a:ext cx="787800" cy="6378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8"/>
          <p:cNvCxnSpPr>
            <a:stCxn id="97" idx="1"/>
            <a:endCxn id="91" idx="3"/>
          </p:cNvCxnSpPr>
          <p:nvPr/>
        </p:nvCxnSpPr>
        <p:spPr>
          <a:xfrm rot="10800000">
            <a:off x="4999350" y="3510150"/>
            <a:ext cx="787800" cy="11370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8"/>
          <p:cNvCxnSpPr>
            <a:endCxn id="103" idx="1"/>
          </p:cNvCxnSpPr>
          <p:nvPr/>
        </p:nvCxnSpPr>
        <p:spPr>
          <a:xfrm flipH="1" rot="10800000">
            <a:off x="5392950" y="4035175"/>
            <a:ext cx="394200" cy="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8"/>
          <p:cNvSpPr/>
          <p:nvPr/>
        </p:nvSpPr>
        <p:spPr>
          <a:xfrm>
            <a:off x="5787150" y="3872275"/>
            <a:ext cx="2020500" cy="325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8"/>
          <p:cNvCxnSpPr>
            <a:endCxn id="105" idx="1"/>
          </p:cNvCxnSpPr>
          <p:nvPr/>
        </p:nvCxnSpPr>
        <p:spPr>
          <a:xfrm>
            <a:off x="5392757" y="3440745"/>
            <a:ext cx="402000" cy="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/>
          <p:nvPr/>
        </p:nvSpPr>
        <p:spPr>
          <a:xfrm>
            <a:off x="5794757" y="3281445"/>
            <a:ext cx="2060100" cy="325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616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rgbClr val="1C4587"/>
                </a:solidFill>
              </a:rPr>
              <a:t>Observations from the Dataset (23814 x 1082) </a:t>
            </a:r>
            <a:endParaRPr b="1" sz="2220">
              <a:solidFill>
                <a:srgbClr val="1C4587"/>
              </a:solidFill>
            </a:endParaRPr>
          </a:p>
        </p:txBody>
      </p:sp>
      <p:grpSp>
        <p:nvGrpSpPr>
          <p:cNvPr id="111" name="Google Shape;111;p19"/>
          <p:cNvGrpSpPr/>
          <p:nvPr/>
        </p:nvGrpSpPr>
        <p:grpSpPr>
          <a:xfrm>
            <a:off x="546825" y="841925"/>
            <a:ext cx="4552672" cy="1945225"/>
            <a:chOff x="552839" y="1070525"/>
            <a:chExt cx="4221300" cy="1945225"/>
          </a:xfrm>
        </p:grpSpPr>
        <p:grpSp>
          <p:nvGrpSpPr>
            <p:cNvPr id="112" name="Google Shape;112;p19"/>
            <p:cNvGrpSpPr/>
            <p:nvPr/>
          </p:nvGrpSpPr>
          <p:grpSpPr>
            <a:xfrm>
              <a:off x="629825" y="1070525"/>
              <a:ext cx="3985966" cy="1518925"/>
              <a:chOff x="4897025" y="2975525"/>
              <a:chExt cx="3985966" cy="1518925"/>
            </a:xfrm>
          </p:grpSpPr>
          <p:pic>
            <p:nvPicPr>
              <p:cNvPr id="113" name="Google Shape;113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897025" y="2975525"/>
                <a:ext cx="1828087" cy="1518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" name="Google Shape;114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60275" y="2975525"/>
                <a:ext cx="1822716" cy="1518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5" name="Google Shape;115;p19"/>
            <p:cNvSpPr txBox="1"/>
            <p:nvPr/>
          </p:nvSpPr>
          <p:spPr>
            <a:xfrm>
              <a:off x="552839" y="2554050"/>
              <a:ext cx="422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Gene and cell viability distributions are almost normally distributed with minor exception.</a:t>
              </a:r>
              <a:endParaRPr sz="900"/>
            </a:p>
          </p:txBody>
        </p:sp>
      </p:grpSp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0875" y="789125"/>
            <a:ext cx="1843225" cy="15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5309500" y="2325447"/>
            <a:ext cx="347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~8% of all records were control treatments (not actual drug treatments). There is no MoA recorded for them</a:t>
            </a:r>
            <a:endParaRPr sz="90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0113" y="2842788"/>
            <a:ext cx="1948575" cy="17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5378550" y="4568875"/>
            <a:ext cx="347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~78% of all target MoAs (out of </a:t>
            </a:r>
            <a:r>
              <a:rPr lang="en" sz="900"/>
              <a:t>206</a:t>
            </a:r>
            <a:r>
              <a:rPr lang="en" sz="900"/>
              <a:t>) are present in upto 100 observations</a:t>
            </a:r>
            <a:endParaRPr sz="90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825" y="2785075"/>
            <a:ext cx="4177875" cy="18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614400" y="4568875"/>
            <a:ext cx="423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Treatment doses D1 (high) and D2(low) are almost equally </a:t>
            </a:r>
            <a:r>
              <a:rPr lang="en" sz="900"/>
              <a:t>distributed. Similarly, treatment times are almost uniformly distributed for 24,48 and 72 hours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40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rgbClr val="1C4587"/>
                </a:solidFill>
              </a:rPr>
              <a:t>Principal Component Analysis (PCA)</a:t>
            </a:r>
            <a:endParaRPr b="1" sz="2220">
              <a:solidFill>
                <a:srgbClr val="1C4587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600" y="1063825"/>
            <a:ext cx="6562224" cy="35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0">
                <a:solidFill>
                  <a:srgbClr val="1C4587"/>
                </a:solidFill>
              </a:rPr>
              <a:t>Naive Bayes Classifier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 classifiers are linear classifiers that are known for being simple yet very efficient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used as a baseline for any ML problem and model comparison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450" y="2513675"/>
            <a:ext cx="3488425" cy="18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28300" y="4469825"/>
            <a:ext cx="9144000" cy="615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Keep in mind that accuracy scores for multilabel classification are subset accuracies…to be “correct”, all entries in a vector have to match up exactly (more on this in a bit)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