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82" r:id="rId6"/>
    <p:sldId id="283" r:id="rId7"/>
    <p:sldId id="285" r:id="rId8"/>
    <p:sldId id="284" r:id="rId9"/>
    <p:sldId id="286" r:id="rId10"/>
    <p:sldId id="287" r:id="rId11"/>
    <p:sldId id="288" r:id="rId12"/>
    <p:sldId id="28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96C3A3-F1BB-4996-9003-B28881E03E9D}" type="doc">
      <dgm:prSet loTypeId="urn:microsoft.com/office/officeart/2008/layout/NameandTitleOrganizationalChart" loCatId="hierarchy" qsTypeId="urn:microsoft.com/office/officeart/2005/8/quickstyle/3d1" qsCatId="3D" csTypeId="urn:microsoft.com/office/officeart/2005/8/colors/accent3_2" csCatId="accent3" phldr="1"/>
      <dgm:spPr/>
      <dgm:t>
        <a:bodyPr/>
        <a:lstStyle/>
        <a:p>
          <a:endParaRPr lang="en-IN"/>
        </a:p>
      </dgm:t>
    </dgm:pt>
    <dgm:pt modelId="{12C42833-BDCC-4D55-AAF3-CF0C91DF9FFC}">
      <dgm:prSet phldrT="[Text]" custT="1"/>
      <dgm:spPr/>
      <dgm:t>
        <a:bodyPr/>
        <a:lstStyle/>
        <a:p>
          <a:r>
            <a:rPr lang="en-US" sz="1500" b="1" dirty="0">
              <a:latin typeface="Telegraf Semi-Bold"/>
            </a:rPr>
            <a:t>Attrition Rates Across Recruiting Sources</a:t>
          </a:r>
          <a:r>
            <a:rPr lang="en-US" sz="1400" dirty="0">
              <a:latin typeface="Telegraf Semi-Bold"/>
            </a:rPr>
            <a:t>:</a:t>
          </a:r>
          <a:endParaRPr lang="en-IN" sz="1400" dirty="0"/>
        </a:p>
      </dgm:t>
    </dgm:pt>
    <dgm:pt modelId="{26174409-7B22-4C89-8B17-87C58B925CDF}" type="parTrans" cxnId="{1202356C-C74D-4E98-BE38-0786B21D7318}">
      <dgm:prSet/>
      <dgm:spPr/>
      <dgm:t>
        <a:bodyPr/>
        <a:lstStyle/>
        <a:p>
          <a:endParaRPr lang="en-IN"/>
        </a:p>
      </dgm:t>
    </dgm:pt>
    <dgm:pt modelId="{63B9C5E0-F0B9-443D-86A8-78A09B3C2A03}" type="sibTrans" cxnId="{1202356C-C74D-4E98-BE38-0786B21D7318}">
      <dgm:prSet/>
      <dgm:spPr/>
      <dgm:t>
        <a:bodyPr/>
        <a:lstStyle/>
        <a:p>
          <a:endParaRPr lang="en-IN"/>
        </a:p>
      </dgm:t>
    </dgm:pt>
    <dgm:pt modelId="{8B2BB086-3E3A-4AAF-8BC6-61B00537DF92}">
      <dgm:prSet phldrT="[Text]" custT="1"/>
      <dgm:spPr/>
      <dgm:t>
        <a:bodyPr/>
        <a:lstStyle/>
        <a:p>
          <a:r>
            <a:rPr lang="en-US" sz="1600" b="1" i="0" dirty="0">
              <a:latin typeface="Times New Roman" panose="02020603050405020304" pitchFamily="18" charset="0"/>
              <a:cs typeface="Times New Roman" panose="02020603050405020304" pitchFamily="18" charset="0"/>
            </a:rPr>
            <a:t>Our analysis found high attrition rates in 'Search Firm' and 'Campus' recruitment, signaling potential issues in candidate quality and selection processes</a:t>
          </a:r>
          <a:endParaRPr lang="en-IN" sz="1600" b="1" dirty="0">
            <a:latin typeface="Times New Roman" panose="02020603050405020304" pitchFamily="18" charset="0"/>
            <a:cs typeface="Times New Roman" panose="02020603050405020304" pitchFamily="18" charset="0"/>
          </a:endParaRPr>
        </a:p>
      </dgm:t>
    </dgm:pt>
    <dgm:pt modelId="{FA2F38BF-C250-42BE-B21B-1A6CA44F75DB}" type="parTrans" cxnId="{EC93C889-F6F2-4FEB-9AF3-38D37D252D9D}">
      <dgm:prSet/>
      <dgm:spPr/>
      <dgm:t>
        <a:bodyPr/>
        <a:lstStyle/>
        <a:p>
          <a:endParaRPr lang="en-IN"/>
        </a:p>
      </dgm:t>
    </dgm:pt>
    <dgm:pt modelId="{48D9BFD2-8CC3-4F7B-B4F6-8F18E5B7DB0E}" type="sibTrans" cxnId="{EC93C889-F6F2-4FEB-9AF3-38D37D252D9D}">
      <dgm:prSet/>
      <dgm:spPr/>
      <dgm:t>
        <a:bodyPr/>
        <a:lstStyle/>
        <a:p>
          <a:endParaRPr lang="en-IN"/>
        </a:p>
      </dgm:t>
    </dgm:pt>
    <dgm:pt modelId="{3EF1A86A-0B37-4FAE-94BF-3209A17D1663}">
      <dgm:prSet phldrT="[Text]" custT="1"/>
      <dgm:spPr/>
      <dgm:t>
        <a:bodyPr/>
        <a:lstStyle/>
        <a:p>
          <a:r>
            <a:rPr lang="en-US" sz="1500" b="1" dirty="0">
              <a:latin typeface="Telegraf Semi-Bold"/>
            </a:rPr>
            <a:t>Patterns in Sales Performance Based on Recruiting Sources:</a:t>
          </a:r>
          <a:endParaRPr lang="en-IN" sz="1500" b="1" dirty="0"/>
        </a:p>
      </dgm:t>
    </dgm:pt>
    <dgm:pt modelId="{7BFC2640-AFB2-4B56-84B0-3315984F1400}" type="parTrans" cxnId="{997B8E01-92AA-4358-A37A-B668DF07CC4E}">
      <dgm:prSet/>
      <dgm:spPr/>
      <dgm:t>
        <a:bodyPr/>
        <a:lstStyle/>
        <a:p>
          <a:endParaRPr lang="en-IN"/>
        </a:p>
      </dgm:t>
    </dgm:pt>
    <dgm:pt modelId="{D728E14D-A95F-40BF-BDC5-43278842F90B}" type="sibTrans" cxnId="{997B8E01-92AA-4358-A37A-B668DF07CC4E}">
      <dgm:prSet/>
      <dgm:spPr/>
      <dgm:t>
        <a:bodyPr/>
        <a:lstStyle/>
        <a:p>
          <a:endParaRPr lang="en-IN"/>
        </a:p>
      </dgm:t>
    </dgm:pt>
    <dgm:pt modelId="{75DC62C8-84EF-4831-9E07-702865E1E45B}">
      <dgm:prSet phldrT="[Text]" custT="1"/>
      <dgm:spPr/>
      <dgm:t>
        <a:bodyPr/>
        <a:lstStyle/>
        <a:p>
          <a:pPr algn="ctr"/>
          <a:r>
            <a:rPr lang="en-US" sz="1600" b="1" i="0" dirty="0">
              <a:latin typeface="Times New Roman" panose="02020603050405020304" pitchFamily="18" charset="0"/>
              <a:cs typeface="Times New Roman" panose="02020603050405020304" pitchFamily="18" charset="0"/>
            </a:rPr>
            <a:t>In our analysis, 'Search Firm' candidates displayed high sales performance despite high attrition, suggesting strong sales skills. 'Referrals' had stable attrition but lower sales impact, highlighting a retention versus sales effectiveness trade-off.</a:t>
          </a:r>
          <a:endParaRPr lang="en-IN" sz="1600" b="1" dirty="0">
            <a:latin typeface="Times New Roman" panose="02020603050405020304" pitchFamily="18" charset="0"/>
            <a:cs typeface="Times New Roman" panose="02020603050405020304" pitchFamily="18" charset="0"/>
          </a:endParaRPr>
        </a:p>
      </dgm:t>
    </dgm:pt>
    <dgm:pt modelId="{71AE752D-77D9-4333-B7DC-700C4406BA11}" type="parTrans" cxnId="{BCC56314-1E4F-40C4-BC13-36EC74B4F290}">
      <dgm:prSet/>
      <dgm:spPr/>
      <dgm:t>
        <a:bodyPr/>
        <a:lstStyle/>
        <a:p>
          <a:endParaRPr lang="en-IN"/>
        </a:p>
      </dgm:t>
    </dgm:pt>
    <dgm:pt modelId="{2F312B23-F9E4-49C9-971E-30BCEA9AD3BD}" type="sibTrans" cxnId="{BCC56314-1E4F-40C4-BC13-36EC74B4F290}">
      <dgm:prSet/>
      <dgm:spPr/>
      <dgm:t>
        <a:bodyPr/>
        <a:lstStyle/>
        <a:p>
          <a:endParaRPr lang="en-IN"/>
        </a:p>
      </dgm:t>
    </dgm:pt>
    <dgm:pt modelId="{A7BAF38F-3379-4C1C-A674-6915C2544869}">
      <dgm:prSet phldrT="[Text]" custT="1"/>
      <dgm:spPr/>
      <dgm:t>
        <a:bodyPr/>
        <a:lstStyle/>
        <a:p>
          <a:r>
            <a:rPr lang="en-US" sz="1500" b="1" i="0" dirty="0">
              <a:effectLst/>
              <a:latin typeface="Söhne"/>
            </a:rPr>
            <a:t>The effective </a:t>
          </a:r>
          <a:r>
            <a:rPr lang="en-US" sz="1500" b="1" dirty="0">
              <a:latin typeface="Söhne"/>
            </a:rPr>
            <a:t>I</a:t>
          </a:r>
          <a:r>
            <a:rPr lang="en-US" sz="1500" b="1" i="0" dirty="0">
              <a:effectLst/>
              <a:latin typeface="Söhne"/>
            </a:rPr>
            <a:t>nsightful patterns </a:t>
          </a:r>
          <a:r>
            <a:rPr lang="en-US" sz="1500" b="1" dirty="0">
              <a:latin typeface="Söhne"/>
            </a:rPr>
            <a:t>of </a:t>
          </a:r>
          <a:r>
            <a:rPr lang="en-US" sz="1500" b="1" i="0" dirty="0">
              <a:effectLst/>
              <a:latin typeface="Söhne"/>
            </a:rPr>
            <a:t>various recruiting sources concerning attrition rates and sales performance.</a:t>
          </a:r>
          <a:endParaRPr lang="en-IN" sz="1500" b="1" dirty="0"/>
        </a:p>
      </dgm:t>
    </dgm:pt>
    <dgm:pt modelId="{97B5D7C3-5D9F-43F3-9A2D-71FF5055D599}" type="sibTrans" cxnId="{BCBBF650-91A3-436D-9D37-BDF434C8F5B6}">
      <dgm:prSet/>
      <dgm:spPr/>
      <dgm:t>
        <a:bodyPr/>
        <a:lstStyle/>
        <a:p>
          <a:endParaRPr lang="en-IN"/>
        </a:p>
      </dgm:t>
    </dgm:pt>
    <dgm:pt modelId="{785F300D-2DAB-4458-B670-C3417F558D80}" type="parTrans" cxnId="{BCBBF650-91A3-436D-9D37-BDF434C8F5B6}">
      <dgm:prSet/>
      <dgm:spPr/>
      <dgm:t>
        <a:bodyPr/>
        <a:lstStyle/>
        <a:p>
          <a:endParaRPr lang="en-IN"/>
        </a:p>
      </dgm:t>
    </dgm:pt>
    <dgm:pt modelId="{A53171EE-1B4F-46CB-9D94-407D8D0C4B96}" type="pres">
      <dgm:prSet presAssocID="{C596C3A3-F1BB-4996-9003-B28881E03E9D}" presName="hierChild1" presStyleCnt="0">
        <dgm:presLayoutVars>
          <dgm:orgChart val="1"/>
          <dgm:chPref val="1"/>
          <dgm:dir/>
          <dgm:animOne val="branch"/>
          <dgm:animLvl val="lvl"/>
          <dgm:resizeHandles/>
        </dgm:presLayoutVars>
      </dgm:prSet>
      <dgm:spPr/>
    </dgm:pt>
    <dgm:pt modelId="{EEBB0E6F-D168-44B2-9E20-B348978AA9E7}" type="pres">
      <dgm:prSet presAssocID="{A7BAF38F-3379-4C1C-A674-6915C2544869}" presName="hierRoot1" presStyleCnt="0">
        <dgm:presLayoutVars>
          <dgm:hierBranch val="init"/>
        </dgm:presLayoutVars>
      </dgm:prSet>
      <dgm:spPr/>
    </dgm:pt>
    <dgm:pt modelId="{9E8D3B9B-3B56-467F-8B6A-83CA5544AC29}" type="pres">
      <dgm:prSet presAssocID="{A7BAF38F-3379-4C1C-A674-6915C2544869}" presName="rootComposite1" presStyleCnt="0"/>
      <dgm:spPr/>
    </dgm:pt>
    <dgm:pt modelId="{8C074CA9-9FE6-4D39-B92E-200CA14B2C87}" type="pres">
      <dgm:prSet presAssocID="{A7BAF38F-3379-4C1C-A674-6915C2544869}" presName="rootText1" presStyleLbl="node0" presStyleIdx="0" presStyleCnt="1" custScaleX="190562">
        <dgm:presLayoutVars>
          <dgm:chMax/>
          <dgm:chPref val="3"/>
        </dgm:presLayoutVars>
      </dgm:prSet>
      <dgm:spPr/>
    </dgm:pt>
    <dgm:pt modelId="{8141CC4C-9400-46E7-8A2F-00011E315935}" type="pres">
      <dgm:prSet presAssocID="{A7BAF38F-3379-4C1C-A674-6915C2544869}" presName="titleText1" presStyleLbl="fgAcc0" presStyleIdx="0" presStyleCnt="1" custScaleX="66313" custScaleY="75062" custLinFactNeighborX="67125" custLinFactNeighborY="8089">
        <dgm:presLayoutVars>
          <dgm:chMax val="0"/>
          <dgm:chPref val="0"/>
        </dgm:presLayoutVars>
      </dgm:prSet>
      <dgm:spPr/>
    </dgm:pt>
    <dgm:pt modelId="{0A1658EB-9B28-46B7-BAEA-C63B6883DBEB}" type="pres">
      <dgm:prSet presAssocID="{A7BAF38F-3379-4C1C-A674-6915C2544869}" presName="rootConnector1" presStyleLbl="node1" presStyleIdx="0" presStyleCnt="4"/>
      <dgm:spPr/>
    </dgm:pt>
    <dgm:pt modelId="{7E55DA2B-0AE8-407A-9D73-498B065654D6}" type="pres">
      <dgm:prSet presAssocID="{A7BAF38F-3379-4C1C-A674-6915C2544869}" presName="hierChild2" presStyleCnt="0"/>
      <dgm:spPr/>
    </dgm:pt>
    <dgm:pt modelId="{C293F972-0CA2-4D56-B388-BBAEB55EA726}" type="pres">
      <dgm:prSet presAssocID="{26174409-7B22-4C89-8B17-87C58B925CDF}" presName="Name37" presStyleLbl="parChTrans1D2" presStyleIdx="0" presStyleCnt="2"/>
      <dgm:spPr/>
    </dgm:pt>
    <dgm:pt modelId="{45BE9FA9-CBC1-4239-AFD0-5897584EE813}" type="pres">
      <dgm:prSet presAssocID="{12C42833-BDCC-4D55-AAF3-CF0C91DF9FFC}" presName="hierRoot2" presStyleCnt="0">
        <dgm:presLayoutVars>
          <dgm:hierBranch val="init"/>
        </dgm:presLayoutVars>
      </dgm:prSet>
      <dgm:spPr/>
    </dgm:pt>
    <dgm:pt modelId="{DC812E1C-56E2-47E4-86B5-87918AD593A9}" type="pres">
      <dgm:prSet presAssocID="{12C42833-BDCC-4D55-AAF3-CF0C91DF9FFC}" presName="rootComposite" presStyleCnt="0"/>
      <dgm:spPr/>
    </dgm:pt>
    <dgm:pt modelId="{CC52EFE4-5B19-46AD-960D-E16EE5FE92FB}" type="pres">
      <dgm:prSet presAssocID="{12C42833-BDCC-4D55-AAF3-CF0C91DF9FFC}" presName="rootText" presStyleLbl="node1" presStyleIdx="0" presStyleCnt="4">
        <dgm:presLayoutVars>
          <dgm:chMax/>
          <dgm:chPref val="3"/>
        </dgm:presLayoutVars>
      </dgm:prSet>
      <dgm:spPr/>
    </dgm:pt>
    <dgm:pt modelId="{5FBD8CDD-2DB5-4FC0-A30A-716D021F4626}" type="pres">
      <dgm:prSet presAssocID="{12C42833-BDCC-4D55-AAF3-CF0C91DF9FFC}" presName="titleText2" presStyleLbl="fgAcc1" presStyleIdx="0" presStyleCnt="4" custScaleX="69484" custScaleY="73372" custLinFactNeighborX="13464" custLinFactNeighborY="10802">
        <dgm:presLayoutVars>
          <dgm:chMax val="0"/>
          <dgm:chPref val="0"/>
        </dgm:presLayoutVars>
      </dgm:prSet>
      <dgm:spPr/>
    </dgm:pt>
    <dgm:pt modelId="{D0FE71BD-C45B-43A8-8148-FC0E4C4E138F}" type="pres">
      <dgm:prSet presAssocID="{12C42833-BDCC-4D55-AAF3-CF0C91DF9FFC}" presName="rootConnector" presStyleLbl="node2" presStyleIdx="0" presStyleCnt="0"/>
      <dgm:spPr/>
    </dgm:pt>
    <dgm:pt modelId="{35BBCE34-4157-4CDE-B985-7A89FD823A8D}" type="pres">
      <dgm:prSet presAssocID="{12C42833-BDCC-4D55-AAF3-CF0C91DF9FFC}" presName="hierChild4" presStyleCnt="0"/>
      <dgm:spPr/>
    </dgm:pt>
    <dgm:pt modelId="{FD2296EC-F06E-495A-A69B-25E86531D544}" type="pres">
      <dgm:prSet presAssocID="{FA2F38BF-C250-42BE-B21B-1A6CA44F75DB}" presName="Name37" presStyleLbl="parChTrans1D3" presStyleIdx="0" presStyleCnt="2"/>
      <dgm:spPr/>
    </dgm:pt>
    <dgm:pt modelId="{F61270C0-20A9-4861-9532-6CAFFC64D0D9}" type="pres">
      <dgm:prSet presAssocID="{8B2BB086-3E3A-4AAF-8BC6-61B00537DF92}" presName="hierRoot2" presStyleCnt="0">
        <dgm:presLayoutVars>
          <dgm:hierBranch val="init"/>
        </dgm:presLayoutVars>
      </dgm:prSet>
      <dgm:spPr/>
    </dgm:pt>
    <dgm:pt modelId="{5DE71B8D-3D62-4BBC-B709-12893A7EA103}" type="pres">
      <dgm:prSet presAssocID="{8B2BB086-3E3A-4AAF-8BC6-61B00537DF92}" presName="rootComposite" presStyleCnt="0"/>
      <dgm:spPr/>
    </dgm:pt>
    <dgm:pt modelId="{60BC8DA8-35CB-40CD-9ECB-D87DAE024277}" type="pres">
      <dgm:prSet presAssocID="{8B2BB086-3E3A-4AAF-8BC6-61B00537DF92}" presName="rootText" presStyleLbl="node1" presStyleIdx="1" presStyleCnt="4" custScaleX="238489" custScaleY="229037" custLinFactNeighborX="-15856" custLinFactNeighborY="31959">
        <dgm:presLayoutVars>
          <dgm:chMax/>
          <dgm:chPref val="3"/>
        </dgm:presLayoutVars>
      </dgm:prSet>
      <dgm:spPr/>
    </dgm:pt>
    <dgm:pt modelId="{7D71FD4D-13B3-4EA7-96AC-1D2E820033AB}" type="pres">
      <dgm:prSet presAssocID="{8B2BB086-3E3A-4AAF-8BC6-61B00537DF92}" presName="titleText2" presStyleLbl="fgAcc1" presStyleIdx="1" presStyleCnt="4" custLinFactY="90647" custLinFactNeighborX="46838" custLinFactNeighborY="100000">
        <dgm:presLayoutVars>
          <dgm:chMax val="0"/>
          <dgm:chPref val="0"/>
        </dgm:presLayoutVars>
      </dgm:prSet>
      <dgm:spPr/>
    </dgm:pt>
    <dgm:pt modelId="{5242CA80-97C8-4914-9EA0-BE760D9E2D18}" type="pres">
      <dgm:prSet presAssocID="{8B2BB086-3E3A-4AAF-8BC6-61B00537DF92}" presName="rootConnector" presStyleLbl="node3" presStyleIdx="0" presStyleCnt="0"/>
      <dgm:spPr/>
    </dgm:pt>
    <dgm:pt modelId="{1832068D-8D0C-4C18-A8AB-3226598382B1}" type="pres">
      <dgm:prSet presAssocID="{8B2BB086-3E3A-4AAF-8BC6-61B00537DF92}" presName="hierChild4" presStyleCnt="0"/>
      <dgm:spPr/>
    </dgm:pt>
    <dgm:pt modelId="{3C44BA27-9082-4995-92AA-59B85A298448}" type="pres">
      <dgm:prSet presAssocID="{8B2BB086-3E3A-4AAF-8BC6-61B00537DF92}" presName="hierChild5" presStyleCnt="0"/>
      <dgm:spPr/>
    </dgm:pt>
    <dgm:pt modelId="{27146763-E887-433E-BCC1-6F5D7B3304C4}" type="pres">
      <dgm:prSet presAssocID="{12C42833-BDCC-4D55-AAF3-CF0C91DF9FFC}" presName="hierChild5" presStyleCnt="0"/>
      <dgm:spPr/>
    </dgm:pt>
    <dgm:pt modelId="{7BFDCF98-C4FE-4F28-AD7F-B0B718164EDE}" type="pres">
      <dgm:prSet presAssocID="{7BFC2640-AFB2-4B56-84B0-3315984F1400}" presName="Name37" presStyleLbl="parChTrans1D2" presStyleIdx="1" presStyleCnt="2"/>
      <dgm:spPr/>
    </dgm:pt>
    <dgm:pt modelId="{01155A95-51C0-431F-BE80-4062133F219B}" type="pres">
      <dgm:prSet presAssocID="{3EF1A86A-0B37-4FAE-94BF-3209A17D1663}" presName="hierRoot2" presStyleCnt="0">
        <dgm:presLayoutVars>
          <dgm:hierBranch val="init"/>
        </dgm:presLayoutVars>
      </dgm:prSet>
      <dgm:spPr/>
    </dgm:pt>
    <dgm:pt modelId="{896DBB53-948A-4F2E-BDD8-13705C22500E}" type="pres">
      <dgm:prSet presAssocID="{3EF1A86A-0B37-4FAE-94BF-3209A17D1663}" presName="rootComposite" presStyleCnt="0"/>
      <dgm:spPr/>
    </dgm:pt>
    <dgm:pt modelId="{1700049E-B768-471E-97B2-28D134946338}" type="pres">
      <dgm:prSet presAssocID="{3EF1A86A-0B37-4FAE-94BF-3209A17D1663}" presName="rootText" presStyleLbl="node1" presStyleIdx="2" presStyleCnt="4">
        <dgm:presLayoutVars>
          <dgm:chMax/>
          <dgm:chPref val="3"/>
        </dgm:presLayoutVars>
      </dgm:prSet>
      <dgm:spPr/>
    </dgm:pt>
    <dgm:pt modelId="{499AF839-B566-45AE-BB3F-CFA4B05BFF5D}" type="pres">
      <dgm:prSet presAssocID="{3EF1A86A-0B37-4FAE-94BF-3209A17D1663}" presName="titleText2" presStyleLbl="fgAcc1" presStyleIdx="2" presStyleCnt="4" custScaleX="67993" custScaleY="63716" custLinFactNeighborX="17886" custLinFactNeighborY="10973">
        <dgm:presLayoutVars>
          <dgm:chMax val="0"/>
          <dgm:chPref val="0"/>
        </dgm:presLayoutVars>
      </dgm:prSet>
      <dgm:spPr/>
    </dgm:pt>
    <dgm:pt modelId="{35278CF1-67F7-4678-A167-B013F786C3E9}" type="pres">
      <dgm:prSet presAssocID="{3EF1A86A-0B37-4FAE-94BF-3209A17D1663}" presName="rootConnector" presStyleLbl="node2" presStyleIdx="0" presStyleCnt="0"/>
      <dgm:spPr/>
    </dgm:pt>
    <dgm:pt modelId="{3F80B325-0091-4ABF-A5AC-204A0A51BEB5}" type="pres">
      <dgm:prSet presAssocID="{3EF1A86A-0B37-4FAE-94BF-3209A17D1663}" presName="hierChild4" presStyleCnt="0"/>
      <dgm:spPr/>
    </dgm:pt>
    <dgm:pt modelId="{4A70C256-BF47-40B5-B9B7-03A8C69C0F66}" type="pres">
      <dgm:prSet presAssocID="{71AE752D-77D9-4333-B7DC-700C4406BA11}" presName="Name37" presStyleLbl="parChTrans1D3" presStyleIdx="1" presStyleCnt="2"/>
      <dgm:spPr/>
    </dgm:pt>
    <dgm:pt modelId="{02DD3F81-3A33-427E-B1BE-D8E5023D0F9B}" type="pres">
      <dgm:prSet presAssocID="{75DC62C8-84EF-4831-9E07-702865E1E45B}" presName="hierRoot2" presStyleCnt="0">
        <dgm:presLayoutVars>
          <dgm:hierBranch val="init"/>
        </dgm:presLayoutVars>
      </dgm:prSet>
      <dgm:spPr/>
    </dgm:pt>
    <dgm:pt modelId="{1C9D3DAF-0915-40CD-B8E3-6730F062B6F3}" type="pres">
      <dgm:prSet presAssocID="{75DC62C8-84EF-4831-9E07-702865E1E45B}" presName="rootComposite" presStyleCnt="0"/>
      <dgm:spPr/>
    </dgm:pt>
    <dgm:pt modelId="{796399B0-6A37-4BFE-8C2E-0BAB141B79FC}" type="pres">
      <dgm:prSet presAssocID="{75DC62C8-84EF-4831-9E07-702865E1E45B}" presName="rootText" presStyleLbl="node1" presStyleIdx="3" presStyleCnt="4" custScaleX="240220" custScaleY="243476" custLinFactNeighborX="26364" custLinFactNeighborY="27863">
        <dgm:presLayoutVars>
          <dgm:chMax/>
          <dgm:chPref val="3"/>
        </dgm:presLayoutVars>
      </dgm:prSet>
      <dgm:spPr/>
    </dgm:pt>
    <dgm:pt modelId="{15F9D2EF-7B71-433F-9F8B-8149613E361B}" type="pres">
      <dgm:prSet presAssocID="{75DC62C8-84EF-4831-9E07-702865E1E45B}" presName="titleText2" presStyleLbl="fgAcc1" presStyleIdx="3" presStyleCnt="4" custLinFactX="1281" custLinFactY="90904" custLinFactNeighborX="100000" custLinFactNeighborY="100000">
        <dgm:presLayoutVars>
          <dgm:chMax val="0"/>
          <dgm:chPref val="0"/>
        </dgm:presLayoutVars>
      </dgm:prSet>
      <dgm:spPr/>
    </dgm:pt>
    <dgm:pt modelId="{5CF6EF43-65FA-4E53-8796-92A81331350A}" type="pres">
      <dgm:prSet presAssocID="{75DC62C8-84EF-4831-9E07-702865E1E45B}" presName="rootConnector" presStyleLbl="node3" presStyleIdx="0" presStyleCnt="0"/>
      <dgm:spPr/>
    </dgm:pt>
    <dgm:pt modelId="{9F81CA29-7AB2-4566-9391-D03C516E0DB2}" type="pres">
      <dgm:prSet presAssocID="{75DC62C8-84EF-4831-9E07-702865E1E45B}" presName="hierChild4" presStyleCnt="0"/>
      <dgm:spPr/>
    </dgm:pt>
    <dgm:pt modelId="{2A471342-8B3E-40DE-B228-5A725678A47F}" type="pres">
      <dgm:prSet presAssocID="{75DC62C8-84EF-4831-9E07-702865E1E45B}" presName="hierChild5" presStyleCnt="0"/>
      <dgm:spPr/>
    </dgm:pt>
    <dgm:pt modelId="{AD462232-6347-452A-BC95-A79FE9462EB2}" type="pres">
      <dgm:prSet presAssocID="{3EF1A86A-0B37-4FAE-94BF-3209A17D1663}" presName="hierChild5" presStyleCnt="0"/>
      <dgm:spPr/>
    </dgm:pt>
    <dgm:pt modelId="{A707D26A-B866-410D-9D03-0E6F742C5DBC}" type="pres">
      <dgm:prSet presAssocID="{A7BAF38F-3379-4C1C-A674-6915C2544869}" presName="hierChild3" presStyleCnt="0"/>
      <dgm:spPr/>
    </dgm:pt>
  </dgm:ptLst>
  <dgm:cxnLst>
    <dgm:cxn modelId="{997B8E01-92AA-4358-A37A-B668DF07CC4E}" srcId="{A7BAF38F-3379-4C1C-A674-6915C2544869}" destId="{3EF1A86A-0B37-4FAE-94BF-3209A17D1663}" srcOrd="1" destOrd="0" parTransId="{7BFC2640-AFB2-4B56-84B0-3315984F1400}" sibTransId="{D728E14D-A95F-40BF-BDC5-43278842F90B}"/>
    <dgm:cxn modelId="{BCC56314-1E4F-40C4-BC13-36EC74B4F290}" srcId="{3EF1A86A-0B37-4FAE-94BF-3209A17D1663}" destId="{75DC62C8-84EF-4831-9E07-702865E1E45B}" srcOrd="0" destOrd="0" parTransId="{71AE752D-77D9-4333-B7DC-700C4406BA11}" sibTransId="{2F312B23-F9E4-49C9-971E-30BCEA9AD3BD}"/>
    <dgm:cxn modelId="{9568BE29-8C09-4D47-82C4-638F7396E85A}" type="presOf" srcId="{26174409-7B22-4C89-8B17-87C58B925CDF}" destId="{C293F972-0CA2-4D56-B388-BBAEB55EA726}" srcOrd="0" destOrd="0" presId="urn:microsoft.com/office/officeart/2008/layout/NameandTitleOrganizationalChart"/>
    <dgm:cxn modelId="{4D2EA742-E19B-4887-910F-855BAB8A13A1}" type="presOf" srcId="{75DC62C8-84EF-4831-9E07-702865E1E45B}" destId="{796399B0-6A37-4BFE-8C2E-0BAB141B79FC}" srcOrd="0" destOrd="0" presId="urn:microsoft.com/office/officeart/2008/layout/NameandTitleOrganizationalChart"/>
    <dgm:cxn modelId="{8B5A7346-7D0E-484F-A3A7-7117191E7CDB}" type="presOf" srcId="{D728E14D-A95F-40BF-BDC5-43278842F90B}" destId="{499AF839-B566-45AE-BB3F-CFA4B05BFF5D}" srcOrd="0" destOrd="0" presId="urn:microsoft.com/office/officeart/2008/layout/NameandTitleOrganizationalChart"/>
    <dgm:cxn modelId="{30D69D67-6627-49ED-9258-5CBEB58AD9CC}" type="presOf" srcId="{97B5D7C3-5D9F-43F3-9A2D-71FF5055D599}" destId="{8141CC4C-9400-46E7-8A2F-00011E315935}" srcOrd="0" destOrd="0" presId="urn:microsoft.com/office/officeart/2008/layout/NameandTitleOrganizationalChart"/>
    <dgm:cxn modelId="{1202356C-C74D-4E98-BE38-0786B21D7318}" srcId="{A7BAF38F-3379-4C1C-A674-6915C2544869}" destId="{12C42833-BDCC-4D55-AAF3-CF0C91DF9FFC}" srcOrd="0" destOrd="0" parTransId="{26174409-7B22-4C89-8B17-87C58B925CDF}" sibTransId="{63B9C5E0-F0B9-443D-86A8-78A09B3C2A03}"/>
    <dgm:cxn modelId="{B3E4864C-AC39-463E-8DA9-63210C4BEEBE}" type="presOf" srcId="{71AE752D-77D9-4333-B7DC-700C4406BA11}" destId="{4A70C256-BF47-40B5-B9B7-03A8C69C0F66}" srcOrd="0" destOrd="0" presId="urn:microsoft.com/office/officeart/2008/layout/NameandTitleOrganizationalChart"/>
    <dgm:cxn modelId="{301FEC6C-0025-4686-ABDD-564C91705A8E}" type="presOf" srcId="{75DC62C8-84EF-4831-9E07-702865E1E45B}" destId="{5CF6EF43-65FA-4E53-8796-92A81331350A}" srcOrd="1" destOrd="0" presId="urn:microsoft.com/office/officeart/2008/layout/NameandTitleOrganizationalChart"/>
    <dgm:cxn modelId="{BCBBF650-91A3-436D-9D37-BDF434C8F5B6}" srcId="{C596C3A3-F1BB-4996-9003-B28881E03E9D}" destId="{A7BAF38F-3379-4C1C-A674-6915C2544869}" srcOrd="0" destOrd="0" parTransId="{785F300D-2DAB-4458-B670-C3417F558D80}" sibTransId="{97B5D7C3-5D9F-43F3-9A2D-71FF5055D599}"/>
    <dgm:cxn modelId="{B1E6BC7D-64FF-43E8-9889-25E5D8432B90}" type="presOf" srcId="{12C42833-BDCC-4D55-AAF3-CF0C91DF9FFC}" destId="{D0FE71BD-C45B-43A8-8148-FC0E4C4E138F}" srcOrd="1" destOrd="0" presId="urn:microsoft.com/office/officeart/2008/layout/NameandTitleOrganizationalChart"/>
    <dgm:cxn modelId="{41A08F81-F6E8-4A0D-B8C0-A3FD63F703E6}" type="presOf" srcId="{7BFC2640-AFB2-4B56-84B0-3315984F1400}" destId="{7BFDCF98-C4FE-4F28-AD7F-B0B718164EDE}" srcOrd="0" destOrd="0" presId="urn:microsoft.com/office/officeart/2008/layout/NameandTitleOrganizationalChart"/>
    <dgm:cxn modelId="{92A2E983-7272-4949-955C-ADB2D75BCE71}" type="presOf" srcId="{3EF1A86A-0B37-4FAE-94BF-3209A17D1663}" destId="{35278CF1-67F7-4678-A167-B013F786C3E9}" srcOrd="1" destOrd="0" presId="urn:microsoft.com/office/officeart/2008/layout/NameandTitleOrganizationalChart"/>
    <dgm:cxn modelId="{EC93C889-F6F2-4FEB-9AF3-38D37D252D9D}" srcId="{12C42833-BDCC-4D55-AAF3-CF0C91DF9FFC}" destId="{8B2BB086-3E3A-4AAF-8BC6-61B00537DF92}" srcOrd="0" destOrd="0" parTransId="{FA2F38BF-C250-42BE-B21B-1A6CA44F75DB}" sibTransId="{48D9BFD2-8CC3-4F7B-B4F6-8F18E5B7DB0E}"/>
    <dgm:cxn modelId="{82913FA6-D446-4ABE-8249-6007C588D885}" type="presOf" srcId="{A7BAF38F-3379-4C1C-A674-6915C2544869}" destId="{0A1658EB-9B28-46B7-BAEA-C63B6883DBEB}" srcOrd="1" destOrd="0" presId="urn:microsoft.com/office/officeart/2008/layout/NameandTitleOrganizationalChart"/>
    <dgm:cxn modelId="{C574DFA6-6468-43F1-88F7-7B08533BCEDE}" type="presOf" srcId="{2F312B23-F9E4-49C9-971E-30BCEA9AD3BD}" destId="{15F9D2EF-7B71-433F-9F8B-8149613E361B}" srcOrd="0" destOrd="0" presId="urn:microsoft.com/office/officeart/2008/layout/NameandTitleOrganizationalChart"/>
    <dgm:cxn modelId="{234812A9-86AA-4597-9FDD-59198E777325}" type="presOf" srcId="{48D9BFD2-8CC3-4F7B-B4F6-8F18E5B7DB0E}" destId="{7D71FD4D-13B3-4EA7-96AC-1D2E820033AB}" srcOrd="0" destOrd="0" presId="urn:microsoft.com/office/officeart/2008/layout/NameandTitleOrganizationalChart"/>
    <dgm:cxn modelId="{0F7D02AF-9087-4DEC-A63A-B8012A65E9CA}" type="presOf" srcId="{A7BAF38F-3379-4C1C-A674-6915C2544869}" destId="{8C074CA9-9FE6-4D39-B92E-200CA14B2C87}" srcOrd="0" destOrd="0" presId="urn:microsoft.com/office/officeart/2008/layout/NameandTitleOrganizationalChart"/>
    <dgm:cxn modelId="{E9548FCF-6E78-40A3-A69F-3086F0950F7C}" type="presOf" srcId="{8B2BB086-3E3A-4AAF-8BC6-61B00537DF92}" destId="{5242CA80-97C8-4914-9EA0-BE760D9E2D18}" srcOrd="1" destOrd="0" presId="urn:microsoft.com/office/officeart/2008/layout/NameandTitleOrganizationalChart"/>
    <dgm:cxn modelId="{A08A5CD0-4371-4C7D-97D8-0D4802563BCE}" type="presOf" srcId="{8B2BB086-3E3A-4AAF-8BC6-61B00537DF92}" destId="{60BC8DA8-35CB-40CD-9ECB-D87DAE024277}" srcOrd="0" destOrd="0" presId="urn:microsoft.com/office/officeart/2008/layout/NameandTitleOrganizationalChart"/>
    <dgm:cxn modelId="{EF445AE1-AC66-4E9B-B153-F33322775CF6}" type="presOf" srcId="{C596C3A3-F1BB-4996-9003-B28881E03E9D}" destId="{A53171EE-1B4F-46CB-9D94-407D8D0C4B96}" srcOrd="0" destOrd="0" presId="urn:microsoft.com/office/officeart/2008/layout/NameandTitleOrganizationalChart"/>
    <dgm:cxn modelId="{8D2CE2E4-48DE-444E-B48F-967D7029B2E7}" type="presOf" srcId="{3EF1A86A-0B37-4FAE-94BF-3209A17D1663}" destId="{1700049E-B768-471E-97B2-28D134946338}" srcOrd="0" destOrd="0" presId="urn:microsoft.com/office/officeart/2008/layout/NameandTitleOrganizationalChart"/>
    <dgm:cxn modelId="{6CC589EA-8FA2-438C-920D-1F4A867FD77E}" type="presOf" srcId="{12C42833-BDCC-4D55-AAF3-CF0C91DF9FFC}" destId="{CC52EFE4-5B19-46AD-960D-E16EE5FE92FB}" srcOrd="0" destOrd="0" presId="urn:microsoft.com/office/officeart/2008/layout/NameandTitleOrganizationalChart"/>
    <dgm:cxn modelId="{182EA8ED-5ABA-4CB2-AD47-F1F661F7C60B}" type="presOf" srcId="{FA2F38BF-C250-42BE-B21B-1A6CA44F75DB}" destId="{FD2296EC-F06E-495A-A69B-25E86531D544}" srcOrd="0" destOrd="0" presId="urn:microsoft.com/office/officeart/2008/layout/NameandTitleOrganizationalChart"/>
    <dgm:cxn modelId="{E5F3C5F4-09E2-42C6-BD0C-71D43C64F6EB}" type="presOf" srcId="{63B9C5E0-F0B9-443D-86A8-78A09B3C2A03}" destId="{5FBD8CDD-2DB5-4FC0-A30A-716D021F4626}" srcOrd="0" destOrd="0" presId="urn:microsoft.com/office/officeart/2008/layout/NameandTitleOrganizationalChart"/>
    <dgm:cxn modelId="{9DA0C6F3-598D-4409-A26B-A300EDB3D455}" type="presParOf" srcId="{A53171EE-1B4F-46CB-9D94-407D8D0C4B96}" destId="{EEBB0E6F-D168-44B2-9E20-B348978AA9E7}" srcOrd="0" destOrd="0" presId="urn:microsoft.com/office/officeart/2008/layout/NameandTitleOrganizationalChart"/>
    <dgm:cxn modelId="{C8402F43-6F69-4894-8D90-79381C8A27B9}" type="presParOf" srcId="{EEBB0E6F-D168-44B2-9E20-B348978AA9E7}" destId="{9E8D3B9B-3B56-467F-8B6A-83CA5544AC29}" srcOrd="0" destOrd="0" presId="urn:microsoft.com/office/officeart/2008/layout/NameandTitleOrganizationalChart"/>
    <dgm:cxn modelId="{EE6E44BB-EDE6-4FF3-98E1-FCBDF95569D8}" type="presParOf" srcId="{9E8D3B9B-3B56-467F-8B6A-83CA5544AC29}" destId="{8C074CA9-9FE6-4D39-B92E-200CA14B2C87}" srcOrd="0" destOrd="0" presId="urn:microsoft.com/office/officeart/2008/layout/NameandTitleOrganizationalChart"/>
    <dgm:cxn modelId="{57EF4688-0592-4D64-9727-7E52B6E5D446}" type="presParOf" srcId="{9E8D3B9B-3B56-467F-8B6A-83CA5544AC29}" destId="{8141CC4C-9400-46E7-8A2F-00011E315935}" srcOrd="1" destOrd="0" presId="urn:microsoft.com/office/officeart/2008/layout/NameandTitleOrganizationalChart"/>
    <dgm:cxn modelId="{47DA4FBC-DB19-4CAB-A611-FEB45DFC0E7F}" type="presParOf" srcId="{9E8D3B9B-3B56-467F-8B6A-83CA5544AC29}" destId="{0A1658EB-9B28-46B7-BAEA-C63B6883DBEB}" srcOrd="2" destOrd="0" presId="urn:microsoft.com/office/officeart/2008/layout/NameandTitleOrganizationalChart"/>
    <dgm:cxn modelId="{5ADCE6A8-A5DD-4E1B-98E1-C4C9C23ABF3D}" type="presParOf" srcId="{EEBB0E6F-D168-44B2-9E20-B348978AA9E7}" destId="{7E55DA2B-0AE8-407A-9D73-498B065654D6}" srcOrd="1" destOrd="0" presId="urn:microsoft.com/office/officeart/2008/layout/NameandTitleOrganizationalChart"/>
    <dgm:cxn modelId="{F63E1CFF-414F-4EFE-862D-B466EA89FE4F}" type="presParOf" srcId="{7E55DA2B-0AE8-407A-9D73-498B065654D6}" destId="{C293F972-0CA2-4D56-B388-BBAEB55EA726}" srcOrd="0" destOrd="0" presId="urn:microsoft.com/office/officeart/2008/layout/NameandTitleOrganizationalChart"/>
    <dgm:cxn modelId="{C4795B94-71A8-4513-9C7F-128DD8FAB220}" type="presParOf" srcId="{7E55DA2B-0AE8-407A-9D73-498B065654D6}" destId="{45BE9FA9-CBC1-4239-AFD0-5897584EE813}" srcOrd="1" destOrd="0" presId="urn:microsoft.com/office/officeart/2008/layout/NameandTitleOrganizationalChart"/>
    <dgm:cxn modelId="{3DB81551-E4F3-4EEB-93C3-119F4197D28E}" type="presParOf" srcId="{45BE9FA9-CBC1-4239-AFD0-5897584EE813}" destId="{DC812E1C-56E2-47E4-86B5-87918AD593A9}" srcOrd="0" destOrd="0" presId="urn:microsoft.com/office/officeart/2008/layout/NameandTitleOrganizationalChart"/>
    <dgm:cxn modelId="{DE2703C2-74D5-4BFB-9757-3D9ADA5973A3}" type="presParOf" srcId="{DC812E1C-56E2-47E4-86B5-87918AD593A9}" destId="{CC52EFE4-5B19-46AD-960D-E16EE5FE92FB}" srcOrd="0" destOrd="0" presId="urn:microsoft.com/office/officeart/2008/layout/NameandTitleOrganizationalChart"/>
    <dgm:cxn modelId="{E996BFD1-A5CA-4BA6-8889-F68F8B0BFB23}" type="presParOf" srcId="{DC812E1C-56E2-47E4-86B5-87918AD593A9}" destId="{5FBD8CDD-2DB5-4FC0-A30A-716D021F4626}" srcOrd="1" destOrd="0" presId="urn:microsoft.com/office/officeart/2008/layout/NameandTitleOrganizationalChart"/>
    <dgm:cxn modelId="{F1427EEE-FF7E-4670-AD0F-E997F51B12E9}" type="presParOf" srcId="{DC812E1C-56E2-47E4-86B5-87918AD593A9}" destId="{D0FE71BD-C45B-43A8-8148-FC0E4C4E138F}" srcOrd="2" destOrd="0" presId="urn:microsoft.com/office/officeart/2008/layout/NameandTitleOrganizationalChart"/>
    <dgm:cxn modelId="{B0BAE9FB-E066-487F-8F30-1719F2183D7E}" type="presParOf" srcId="{45BE9FA9-CBC1-4239-AFD0-5897584EE813}" destId="{35BBCE34-4157-4CDE-B985-7A89FD823A8D}" srcOrd="1" destOrd="0" presId="urn:microsoft.com/office/officeart/2008/layout/NameandTitleOrganizationalChart"/>
    <dgm:cxn modelId="{170A199A-516F-49DC-86E5-7AA16FE86EAA}" type="presParOf" srcId="{35BBCE34-4157-4CDE-B985-7A89FD823A8D}" destId="{FD2296EC-F06E-495A-A69B-25E86531D544}" srcOrd="0" destOrd="0" presId="urn:microsoft.com/office/officeart/2008/layout/NameandTitleOrganizationalChart"/>
    <dgm:cxn modelId="{A3FD2724-29ED-45DE-91D3-657E06C5AB0D}" type="presParOf" srcId="{35BBCE34-4157-4CDE-B985-7A89FD823A8D}" destId="{F61270C0-20A9-4861-9532-6CAFFC64D0D9}" srcOrd="1" destOrd="0" presId="urn:microsoft.com/office/officeart/2008/layout/NameandTitleOrganizationalChart"/>
    <dgm:cxn modelId="{9EB932CD-AAEC-4671-BC19-E92B66821B5D}" type="presParOf" srcId="{F61270C0-20A9-4861-9532-6CAFFC64D0D9}" destId="{5DE71B8D-3D62-4BBC-B709-12893A7EA103}" srcOrd="0" destOrd="0" presId="urn:microsoft.com/office/officeart/2008/layout/NameandTitleOrganizationalChart"/>
    <dgm:cxn modelId="{565637A7-7ECB-46D5-908B-4782DF1D778A}" type="presParOf" srcId="{5DE71B8D-3D62-4BBC-B709-12893A7EA103}" destId="{60BC8DA8-35CB-40CD-9ECB-D87DAE024277}" srcOrd="0" destOrd="0" presId="urn:microsoft.com/office/officeart/2008/layout/NameandTitleOrganizationalChart"/>
    <dgm:cxn modelId="{2E70905D-1678-4AC4-8518-8713BD95A0A8}" type="presParOf" srcId="{5DE71B8D-3D62-4BBC-B709-12893A7EA103}" destId="{7D71FD4D-13B3-4EA7-96AC-1D2E820033AB}" srcOrd="1" destOrd="0" presId="urn:microsoft.com/office/officeart/2008/layout/NameandTitleOrganizationalChart"/>
    <dgm:cxn modelId="{957BEDF8-D04A-49FA-863B-1A843E861AA1}" type="presParOf" srcId="{5DE71B8D-3D62-4BBC-B709-12893A7EA103}" destId="{5242CA80-97C8-4914-9EA0-BE760D9E2D18}" srcOrd="2" destOrd="0" presId="urn:microsoft.com/office/officeart/2008/layout/NameandTitleOrganizationalChart"/>
    <dgm:cxn modelId="{C965067C-CBCB-47F3-8F18-93C4EF82D262}" type="presParOf" srcId="{F61270C0-20A9-4861-9532-6CAFFC64D0D9}" destId="{1832068D-8D0C-4C18-A8AB-3226598382B1}" srcOrd="1" destOrd="0" presId="urn:microsoft.com/office/officeart/2008/layout/NameandTitleOrganizationalChart"/>
    <dgm:cxn modelId="{A9D0B54F-A503-40DA-8084-767A2CA64695}" type="presParOf" srcId="{F61270C0-20A9-4861-9532-6CAFFC64D0D9}" destId="{3C44BA27-9082-4995-92AA-59B85A298448}" srcOrd="2" destOrd="0" presId="urn:microsoft.com/office/officeart/2008/layout/NameandTitleOrganizationalChart"/>
    <dgm:cxn modelId="{AD5C48CB-A3F5-4E1A-AE1F-DFBE7C721C4B}" type="presParOf" srcId="{45BE9FA9-CBC1-4239-AFD0-5897584EE813}" destId="{27146763-E887-433E-BCC1-6F5D7B3304C4}" srcOrd="2" destOrd="0" presId="urn:microsoft.com/office/officeart/2008/layout/NameandTitleOrganizationalChart"/>
    <dgm:cxn modelId="{0D830A57-F90E-4A2F-86FB-40353EA47972}" type="presParOf" srcId="{7E55DA2B-0AE8-407A-9D73-498B065654D6}" destId="{7BFDCF98-C4FE-4F28-AD7F-B0B718164EDE}" srcOrd="2" destOrd="0" presId="urn:microsoft.com/office/officeart/2008/layout/NameandTitleOrganizationalChart"/>
    <dgm:cxn modelId="{3800505D-4C9B-4100-BD7D-7D87A9E4F81B}" type="presParOf" srcId="{7E55DA2B-0AE8-407A-9D73-498B065654D6}" destId="{01155A95-51C0-431F-BE80-4062133F219B}" srcOrd="3" destOrd="0" presId="urn:microsoft.com/office/officeart/2008/layout/NameandTitleOrganizationalChart"/>
    <dgm:cxn modelId="{F51905D4-48C6-4495-98F1-9FCB98BB4272}" type="presParOf" srcId="{01155A95-51C0-431F-BE80-4062133F219B}" destId="{896DBB53-948A-4F2E-BDD8-13705C22500E}" srcOrd="0" destOrd="0" presId="urn:microsoft.com/office/officeart/2008/layout/NameandTitleOrganizationalChart"/>
    <dgm:cxn modelId="{C25D0220-C3FB-4066-B180-E7B5DC8ABC80}" type="presParOf" srcId="{896DBB53-948A-4F2E-BDD8-13705C22500E}" destId="{1700049E-B768-471E-97B2-28D134946338}" srcOrd="0" destOrd="0" presId="urn:microsoft.com/office/officeart/2008/layout/NameandTitleOrganizationalChart"/>
    <dgm:cxn modelId="{E0520B47-BF6D-44F4-9A69-F8A21A5D10BB}" type="presParOf" srcId="{896DBB53-948A-4F2E-BDD8-13705C22500E}" destId="{499AF839-B566-45AE-BB3F-CFA4B05BFF5D}" srcOrd="1" destOrd="0" presId="urn:microsoft.com/office/officeart/2008/layout/NameandTitleOrganizationalChart"/>
    <dgm:cxn modelId="{E15F2344-F63C-4D46-9DB2-2696EBA30762}" type="presParOf" srcId="{896DBB53-948A-4F2E-BDD8-13705C22500E}" destId="{35278CF1-67F7-4678-A167-B013F786C3E9}" srcOrd="2" destOrd="0" presId="urn:microsoft.com/office/officeart/2008/layout/NameandTitleOrganizationalChart"/>
    <dgm:cxn modelId="{5F68D23F-761D-438B-909F-3DCFF9ED7B56}" type="presParOf" srcId="{01155A95-51C0-431F-BE80-4062133F219B}" destId="{3F80B325-0091-4ABF-A5AC-204A0A51BEB5}" srcOrd="1" destOrd="0" presId="urn:microsoft.com/office/officeart/2008/layout/NameandTitleOrganizationalChart"/>
    <dgm:cxn modelId="{A1A251D7-5CB6-497A-92A7-F60FAD20C7DA}" type="presParOf" srcId="{3F80B325-0091-4ABF-A5AC-204A0A51BEB5}" destId="{4A70C256-BF47-40B5-B9B7-03A8C69C0F66}" srcOrd="0" destOrd="0" presId="urn:microsoft.com/office/officeart/2008/layout/NameandTitleOrganizationalChart"/>
    <dgm:cxn modelId="{D579BADF-672C-428D-9D87-97E3449D14AD}" type="presParOf" srcId="{3F80B325-0091-4ABF-A5AC-204A0A51BEB5}" destId="{02DD3F81-3A33-427E-B1BE-D8E5023D0F9B}" srcOrd="1" destOrd="0" presId="urn:microsoft.com/office/officeart/2008/layout/NameandTitleOrganizationalChart"/>
    <dgm:cxn modelId="{955D6C83-94E1-4B67-A22C-2A1647F48852}" type="presParOf" srcId="{02DD3F81-3A33-427E-B1BE-D8E5023D0F9B}" destId="{1C9D3DAF-0915-40CD-B8E3-6730F062B6F3}" srcOrd="0" destOrd="0" presId="urn:microsoft.com/office/officeart/2008/layout/NameandTitleOrganizationalChart"/>
    <dgm:cxn modelId="{7AD7B75C-DDD7-4C84-A7EF-3683B647ED5A}" type="presParOf" srcId="{1C9D3DAF-0915-40CD-B8E3-6730F062B6F3}" destId="{796399B0-6A37-4BFE-8C2E-0BAB141B79FC}" srcOrd="0" destOrd="0" presId="urn:microsoft.com/office/officeart/2008/layout/NameandTitleOrganizationalChart"/>
    <dgm:cxn modelId="{87935323-DAF8-47D5-B1CA-EC6ED30E366E}" type="presParOf" srcId="{1C9D3DAF-0915-40CD-B8E3-6730F062B6F3}" destId="{15F9D2EF-7B71-433F-9F8B-8149613E361B}" srcOrd="1" destOrd="0" presId="urn:microsoft.com/office/officeart/2008/layout/NameandTitleOrganizationalChart"/>
    <dgm:cxn modelId="{DDFB2240-8D91-41BB-8AF9-439FDD24F11A}" type="presParOf" srcId="{1C9D3DAF-0915-40CD-B8E3-6730F062B6F3}" destId="{5CF6EF43-65FA-4E53-8796-92A81331350A}" srcOrd="2" destOrd="0" presId="urn:microsoft.com/office/officeart/2008/layout/NameandTitleOrganizationalChart"/>
    <dgm:cxn modelId="{3DA3B812-148B-4078-906E-B5B5FF45CF54}" type="presParOf" srcId="{02DD3F81-3A33-427E-B1BE-D8E5023D0F9B}" destId="{9F81CA29-7AB2-4566-9391-D03C516E0DB2}" srcOrd="1" destOrd="0" presId="urn:microsoft.com/office/officeart/2008/layout/NameandTitleOrganizationalChart"/>
    <dgm:cxn modelId="{6277A580-B33C-4B9F-A0D8-34D33B1A758B}" type="presParOf" srcId="{02DD3F81-3A33-427E-B1BE-D8E5023D0F9B}" destId="{2A471342-8B3E-40DE-B228-5A725678A47F}" srcOrd="2" destOrd="0" presId="urn:microsoft.com/office/officeart/2008/layout/NameandTitleOrganizationalChart"/>
    <dgm:cxn modelId="{4E1FFAE8-03C1-4B9A-9F20-C5118FFC6A30}" type="presParOf" srcId="{01155A95-51C0-431F-BE80-4062133F219B}" destId="{AD462232-6347-452A-BC95-A79FE9462EB2}" srcOrd="2" destOrd="0" presId="urn:microsoft.com/office/officeart/2008/layout/NameandTitleOrganizationalChart"/>
    <dgm:cxn modelId="{58E83A7C-82EA-4D0D-894C-3887311695C0}" type="presParOf" srcId="{EEBB0E6F-D168-44B2-9E20-B348978AA9E7}" destId="{A707D26A-B866-410D-9D03-0E6F742C5DBC}" srcOrd="2" destOrd="0" presId="urn:microsoft.com/office/officeart/2008/layout/NameandTitleOrganizational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70C256-BF47-40B5-B9B7-03A8C69C0F66}">
      <dsp:nvSpPr>
        <dsp:cNvPr id="0" name=""/>
        <dsp:cNvSpPr/>
      </dsp:nvSpPr>
      <dsp:spPr>
        <a:xfrm>
          <a:off x="7580231" y="2504275"/>
          <a:ext cx="289468" cy="513202"/>
        </a:xfrm>
        <a:custGeom>
          <a:avLst/>
          <a:gdLst/>
          <a:ahLst/>
          <a:cxnLst/>
          <a:rect l="0" t="0" r="0" b="0"/>
          <a:pathLst>
            <a:path>
              <a:moveTo>
                <a:pt x="0" y="0"/>
              </a:moveTo>
              <a:lnTo>
                <a:pt x="0" y="283085"/>
              </a:lnTo>
              <a:lnTo>
                <a:pt x="289468" y="283085"/>
              </a:lnTo>
              <a:lnTo>
                <a:pt x="289468" y="513202"/>
              </a:lnTo>
            </a:path>
          </a:pathLst>
        </a:custGeom>
        <a:noFill/>
        <a:ln w="15875" cap="flat" cmpd="sng" algn="ctr">
          <a:solidFill>
            <a:schemeClr val="accent3">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FDCF98-C4FE-4F28-AD7F-B0B718164EDE}">
      <dsp:nvSpPr>
        <dsp:cNvPr id="0" name=""/>
        <dsp:cNvSpPr/>
      </dsp:nvSpPr>
      <dsp:spPr>
        <a:xfrm>
          <a:off x="5070524" y="989242"/>
          <a:ext cx="2509707" cy="528821"/>
        </a:xfrm>
        <a:custGeom>
          <a:avLst/>
          <a:gdLst/>
          <a:ahLst/>
          <a:cxnLst/>
          <a:rect l="0" t="0" r="0" b="0"/>
          <a:pathLst>
            <a:path>
              <a:moveTo>
                <a:pt x="0" y="0"/>
              </a:moveTo>
              <a:lnTo>
                <a:pt x="0" y="298704"/>
              </a:lnTo>
              <a:lnTo>
                <a:pt x="2509707" y="298704"/>
              </a:lnTo>
              <a:lnTo>
                <a:pt x="2509707" y="528821"/>
              </a:lnTo>
            </a:path>
          </a:pathLst>
        </a:custGeom>
        <a:noFill/>
        <a:ln w="15875" cap="flat" cmpd="sng" algn="ctr">
          <a:solidFill>
            <a:schemeClr val="accent3">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D2296EC-F06E-495A-A69B-25E86531D544}">
      <dsp:nvSpPr>
        <dsp:cNvPr id="0" name=""/>
        <dsp:cNvSpPr/>
      </dsp:nvSpPr>
      <dsp:spPr>
        <a:xfrm>
          <a:off x="2271348" y="2504275"/>
          <a:ext cx="289468" cy="655601"/>
        </a:xfrm>
        <a:custGeom>
          <a:avLst/>
          <a:gdLst/>
          <a:ahLst/>
          <a:cxnLst/>
          <a:rect l="0" t="0" r="0" b="0"/>
          <a:pathLst>
            <a:path>
              <a:moveTo>
                <a:pt x="289468" y="0"/>
              </a:moveTo>
              <a:lnTo>
                <a:pt x="289468" y="425485"/>
              </a:lnTo>
              <a:lnTo>
                <a:pt x="0" y="425485"/>
              </a:lnTo>
              <a:lnTo>
                <a:pt x="0" y="655601"/>
              </a:lnTo>
            </a:path>
          </a:pathLst>
        </a:custGeom>
        <a:noFill/>
        <a:ln w="15875" cap="flat" cmpd="sng" algn="ctr">
          <a:solidFill>
            <a:schemeClr val="accent3">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293F972-0CA2-4D56-B388-BBAEB55EA726}">
      <dsp:nvSpPr>
        <dsp:cNvPr id="0" name=""/>
        <dsp:cNvSpPr/>
      </dsp:nvSpPr>
      <dsp:spPr>
        <a:xfrm>
          <a:off x="2560816" y="989242"/>
          <a:ext cx="2509707" cy="528821"/>
        </a:xfrm>
        <a:custGeom>
          <a:avLst/>
          <a:gdLst/>
          <a:ahLst/>
          <a:cxnLst/>
          <a:rect l="0" t="0" r="0" b="0"/>
          <a:pathLst>
            <a:path>
              <a:moveTo>
                <a:pt x="2509707" y="0"/>
              </a:moveTo>
              <a:lnTo>
                <a:pt x="2509707" y="298704"/>
              </a:lnTo>
              <a:lnTo>
                <a:pt x="0" y="298704"/>
              </a:lnTo>
              <a:lnTo>
                <a:pt x="0" y="528821"/>
              </a:lnTo>
            </a:path>
          </a:pathLst>
        </a:custGeom>
        <a:noFill/>
        <a:ln w="15875" cap="flat" cmpd="sng" algn="ctr">
          <a:solidFill>
            <a:schemeClr val="accent3">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C074CA9-9FE6-4D39-B92E-200CA14B2C87}">
      <dsp:nvSpPr>
        <dsp:cNvPr id="0" name=""/>
        <dsp:cNvSpPr/>
      </dsp:nvSpPr>
      <dsp:spPr>
        <a:xfrm>
          <a:off x="3255628" y="3030"/>
          <a:ext cx="3629791" cy="986211"/>
        </a:xfrm>
        <a:prstGeom prst="rect">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139165" numCol="1" spcCol="1270" anchor="ctr" anchorCtr="0">
          <a:noAutofit/>
        </a:bodyPr>
        <a:lstStyle/>
        <a:p>
          <a:pPr marL="0" lvl="0" indent="0" algn="ctr" defTabSz="666750">
            <a:lnSpc>
              <a:spcPct val="90000"/>
            </a:lnSpc>
            <a:spcBef>
              <a:spcPct val="0"/>
            </a:spcBef>
            <a:spcAft>
              <a:spcPct val="35000"/>
            </a:spcAft>
            <a:buNone/>
          </a:pPr>
          <a:r>
            <a:rPr lang="en-US" sz="1500" b="1" i="0" kern="1200" dirty="0">
              <a:effectLst/>
              <a:latin typeface="Söhne"/>
            </a:rPr>
            <a:t>The effective </a:t>
          </a:r>
          <a:r>
            <a:rPr lang="en-US" sz="1500" b="1" kern="1200" dirty="0">
              <a:latin typeface="Söhne"/>
            </a:rPr>
            <a:t>I</a:t>
          </a:r>
          <a:r>
            <a:rPr lang="en-US" sz="1500" b="1" i="0" kern="1200" dirty="0">
              <a:effectLst/>
              <a:latin typeface="Söhne"/>
            </a:rPr>
            <a:t>nsightful patterns </a:t>
          </a:r>
          <a:r>
            <a:rPr lang="en-US" sz="1500" b="1" kern="1200" dirty="0">
              <a:latin typeface="Söhne"/>
            </a:rPr>
            <a:t>of </a:t>
          </a:r>
          <a:r>
            <a:rPr lang="en-US" sz="1500" b="1" i="0" kern="1200" dirty="0">
              <a:effectLst/>
              <a:latin typeface="Söhne"/>
            </a:rPr>
            <a:t>various recruiting sources concerning attrition rates and sales performance.</a:t>
          </a:r>
          <a:endParaRPr lang="en-IN" sz="1500" b="1" kern="1200" dirty="0"/>
        </a:p>
      </dsp:txBody>
      <dsp:txXfrm>
        <a:off x="3255628" y="3030"/>
        <a:ext cx="3629791" cy="986211"/>
      </dsp:txXfrm>
    </dsp:sp>
    <dsp:sp modelId="{8141CC4C-9400-46E7-8A2F-00011E315935}">
      <dsp:nvSpPr>
        <dsp:cNvPr id="0" name=""/>
        <dsp:cNvSpPr/>
      </dsp:nvSpPr>
      <dsp:spPr>
        <a:xfrm>
          <a:off x="5938564" y="837665"/>
          <a:ext cx="1136806" cy="246756"/>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3180" tIns="10795" rIns="43180" bIns="10795" numCol="1" spcCol="1270" anchor="ctr" anchorCtr="0">
          <a:noAutofit/>
        </a:bodyPr>
        <a:lstStyle/>
        <a:p>
          <a:pPr marL="0" lvl="0" indent="0" algn="r" defTabSz="755650">
            <a:lnSpc>
              <a:spcPct val="90000"/>
            </a:lnSpc>
            <a:spcBef>
              <a:spcPct val="0"/>
            </a:spcBef>
            <a:spcAft>
              <a:spcPct val="35000"/>
            </a:spcAft>
            <a:buNone/>
          </a:pPr>
          <a:endParaRPr lang="en-IN" sz="1700" kern="1200"/>
        </a:p>
      </dsp:txBody>
      <dsp:txXfrm>
        <a:off x="5938564" y="837665"/>
        <a:ext cx="1136806" cy="246756"/>
      </dsp:txXfrm>
    </dsp:sp>
    <dsp:sp modelId="{CC52EFE4-5B19-46AD-960D-E16EE5FE92FB}">
      <dsp:nvSpPr>
        <dsp:cNvPr id="0" name=""/>
        <dsp:cNvSpPr/>
      </dsp:nvSpPr>
      <dsp:spPr>
        <a:xfrm>
          <a:off x="1608425" y="1518063"/>
          <a:ext cx="1904782" cy="986211"/>
        </a:xfrm>
        <a:prstGeom prst="rect">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139165"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Telegraf Semi-Bold"/>
            </a:rPr>
            <a:t>Attrition Rates Across Recruiting Sources</a:t>
          </a:r>
          <a:r>
            <a:rPr lang="en-US" sz="1400" kern="1200" dirty="0">
              <a:latin typeface="Telegraf Semi-Bold"/>
            </a:rPr>
            <a:t>:</a:t>
          </a:r>
          <a:endParaRPr lang="en-IN" sz="1400" kern="1200" dirty="0"/>
        </a:p>
      </dsp:txBody>
      <dsp:txXfrm>
        <a:off x="1608425" y="1518063"/>
        <a:ext cx="1904782" cy="986211"/>
      </dsp:txXfrm>
    </dsp:sp>
    <dsp:sp modelId="{5FBD8CDD-2DB5-4FC0-A30A-716D021F4626}">
      <dsp:nvSpPr>
        <dsp:cNvPr id="0" name=""/>
        <dsp:cNvSpPr/>
      </dsp:nvSpPr>
      <dsp:spPr>
        <a:xfrm>
          <a:off x="2481764" y="2364395"/>
          <a:ext cx="1191167" cy="241201"/>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en-IN" sz="1600" kern="1200"/>
        </a:p>
      </dsp:txBody>
      <dsp:txXfrm>
        <a:off x="2481764" y="2364395"/>
        <a:ext cx="1191167" cy="241201"/>
      </dsp:txXfrm>
    </dsp:sp>
    <dsp:sp modelId="{60BC8DA8-35CB-40CD-9ECB-D87DAE024277}">
      <dsp:nvSpPr>
        <dsp:cNvPr id="0" name=""/>
        <dsp:cNvSpPr/>
      </dsp:nvSpPr>
      <dsp:spPr>
        <a:xfrm>
          <a:off x="0" y="3159876"/>
          <a:ext cx="4542696" cy="2258790"/>
        </a:xfrm>
        <a:prstGeom prst="rect">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39165"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Times New Roman" panose="02020603050405020304" pitchFamily="18" charset="0"/>
              <a:cs typeface="Times New Roman" panose="02020603050405020304" pitchFamily="18" charset="0"/>
            </a:rPr>
            <a:t>Our analysis found high attrition rates in 'Search Firm' and 'Campus' recruitment, signaling potential issues in candidate quality and selection processes</a:t>
          </a:r>
          <a:endParaRPr lang="en-IN" sz="1600" b="1" kern="1200" dirty="0">
            <a:latin typeface="Times New Roman" panose="02020603050405020304" pitchFamily="18" charset="0"/>
            <a:cs typeface="Times New Roman" panose="02020603050405020304" pitchFamily="18" charset="0"/>
          </a:endParaRPr>
        </a:p>
      </dsp:txBody>
      <dsp:txXfrm>
        <a:off x="0" y="3159876"/>
        <a:ext cx="4542696" cy="2258790"/>
      </dsp:txXfrm>
    </dsp:sp>
    <dsp:sp modelId="{7D71FD4D-13B3-4EA7-96AC-1D2E820033AB}">
      <dsp:nvSpPr>
        <dsp:cNvPr id="0" name=""/>
        <dsp:cNvSpPr/>
      </dsp:nvSpPr>
      <dsp:spPr>
        <a:xfrm>
          <a:off x="2792327" y="5060389"/>
          <a:ext cx="1714304" cy="328737"/>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8420" tIns="14605" rIns="58420" bIns="14605" numCol="1" spcCol="1270" anchor="ctr" anchorCtr="0">
          <a:noAutofit/>
        </a:bodyPr>
        <a:lstStyle/>
        <a:p>
          <a:pPr marL="0" lvl="0" indent="0" algn="r" defTabSz="1022350">
            <a:lnSpc>
              <a:spcPct val="90000"/>
            </a:lnSpc>
            <a:spcBef>
              <a:spcPct val="0"/>
            </a:spcBef>
            <a:spcAft>
              <a:spcPct val="35000"/>
            </a:spcAft>
            <a:buNone/>
          </a:pPr>
          <a:endParaRPr lang="en-IN" sz="2300" kern="1200"/>
        </a:p>
      </dsp:txBody>
      <dsp:txXfrm>
        <a:off x="2792327" y="5060389"/>
        <a:ext cx="1714304" cy="328737"/>
      </dsp:txXfrm>
    </dsp:sp>
    <dsp:sp modelId="{1700049E-B768-471E-97B2-28D134946338}">
      <dsp:nvSpPr>
        <dsp:cNvPr id="0" name=""/>
        <dsp:cNvSpPr/>
      </dsp:nvSpPr>
      <dsp:spPr>
        <a:xfrm>
          <a:off x="6627840" y="1518063"/>
          <a:ext cx="1904782" cy="986211"/>
        </a:xfrm>
        <a:prstGeom prst="rect">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139165"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Telegraf Semi-Bold"/>
            </a:rPr>
            <a:t>Patterns in Sales Performance Based on Recruiting Sources:</a:t>
          </a:r>
          <a:endParaRPr lang="en-IN" sz="1500" b="1" kern="1200" dirty="0"/>
        </a:p>
      </dsp:txBody>
      <dsp:txXfrm>
        <a:off x="6627840" y="1518063"/>
        <a:ext cx="1904782" cy="986211"/>
      </dsp:txXfrm>
    </dsp:sp>
    <dsp:sp modelId="{499AF839-B566-45AE-BB3F-CFA4B05BFF5D}">
      <dsp:nvSpPr>
        <dsp:cNvPr id="0" name=""/>
        <dsp:cNvSpPr/>
      </dsp:nvSpPr>
      <dsp:spPr>
        <a:xfrm>
          <a:off x="7589765" y="2380829"/>
          <a:ext cx="1165606" cy="209458"/>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5560" tIns="8890" rIns="35560" bIns="8890" numCol="1" spcCol="1270" anchor="ctr" anchorCtr="0">
          <a:noAutofit/>
        </a:bodyPr>
        <a:lstStyle/>
        <a:p>
          <a:pPr marL="0" lvl="0" indent="0" algn="r" defTabSz="622300">
            <a:lnSpc>
              <a:spcPct val="90000"/>
            </a:lnSpc>
            <a:spcBef>
              <a:spcPct val="0"/>
            </a:spcBef>
            <a:spcAft>
              <a:spcPct val="35000"/>
            </a:spcAft>
            <a:buNone/>
          </a:pPr>
          <a:endParaRPr lang="en-IN" sz="1400" kern="1200"/>
        </a:p>
      </dsp:txBody>
      <dsp:txXfrm>
        <a:off x="7589765" y="2380829"/>
        <a:ext cx="1165606" cy="209458"/>
      </dsp:txXfrm>
    </dsp:sp>
    <dsp:sp modelId="{796399B0-6A37-4BFE-8C2E-0BAB141B79FC}">
      <dsp:nvSpPr>
        <dsp:cNvPr id="0" name=""/>
        <dsp:cNvSpPr/>
      </dsp:nvSpPr>
      <dsp:spPr>
        <a:xfrm>
          <a:off x="5581865" y="3017477"/>
          <a:ext cx="4575668" cy="2401189"/>
        </a:xfrm>
        <a:prstGeom prst="rect">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39165"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Times New Roman" panose="02020603050405020304" pitchFamily="18" charset="0"/>
              <a:cs typeface="Times New Roman" panose="02020603050405020304" pitchFamily="18" charset="0"/>
            </a:rPr>
            <a:t>In our analysis, 'Search Firm' candidates displayed high sales performance despite high attrition, suggesting strong sales skills. 'Referrals' had stable attrition but lower sales impact, highlighting a retention versus sales effectiveness trade-off.</a:t>
          </a:r>
          <a:endParaRPr lang="en-IN" sz="1600" b="1" kern="1200" dirty="0">
            <a:latin typeface="Times New Roman" panose="02020603050405020304" pitchFamily="18" charset="0"/>
            <a:cs typeface="Times New Roman" panose="02020603050405020304" pitchFamily="18" charset="0"/>
          </a:endParaRPr>
        </a:p>
      </dsp:txBody>
      <dsp:txXfrm>
        <a:off x="5581865" y="3017477"/>
        <a:ext cx="4575668" cy="2401189"/>
      </dsp:txXfrm>
    </dsp:sp>
    <dsp:sp modelId="{15F9D2EF-7B71-433F-9F8B-8149613E361B}">
      <dsp:nvSpPr>
        <dsp:cNvPr id="0" name=""/>
        <dsp:cNvSpPr/>
      </dsp:nvSpPr>
      <dsp:spPr>
        <a:xfrm>
          <a:off x="8443229" y="5089929"/>
          <a:ext cx="1714304" cy="328737"/>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8420" tIns="14605" rIns="58420" bIns="14605" numCol="1" spcCol="1270" anchor="ctr" anchorCtr="0">
          <a:noAutofit/>
        </a:bodyPr>
        <a:lstStyle/>
        <a:p>
          <a:pPr marL="0" lvl="0" indent="0" algn="r" defTabSz="1022350">
            <a:lnSpc>
              <a:spcPct val="90000"/>
            </a:lnSpc>
            <a:spcBef>
              <a:spcPct val="0"/>
            </a:spcBef>
            <a:spcAft>
              <a:spcPct val="35000"/>
            </a:spcAft>
            <a:buNone/>
          </a:pPr>
          <a:endParaRPr lang="en-IN" sz="2300" kern="1200"/>
        </a:p>
      </dsp:txBody>
      <dsp:txXfrm>
        <a:off x="8443229" y="5089929"/>
        <a:ext cx="1714304" cy="328737"/>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5/10/2024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5/10/2024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4.wdp"/><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58" name="Picture 2" descr="HR Analytics Implementation: A Step-by-Step Approach - AIHR">
            <a:extLst>
              <a:ext uri="{FF2B5EF4-FFF2-40B4-BE49-F238E27FC236}">
                <a16:creationId xmlns:a16="http://schemas.microsoft.com/office/drawing/2014/main" id="{B0388721-4733-1370-BEC8-6CA9DCDC2C7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a:off x="0" y="-445"/>
            <a:ext cx="12191999" cy="6858445"/>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2ECE0148-C4BC-654B-6840-C793F027D4C3}"/>
              </a:ext>
            </a:extLst>
          </p:cNvPr>
          <p:cNvSpPr/>
          <p:nvPr/>
        </p:nvSpPr>
        <p:spPr>
          <a:xfrm>
            <a:off x="2494186" y="2891345"/>
            <a:ext cx="7736285" cy="1323439"/>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none" lIns="91440" tIns="45720" rIns="91440" bIns="45720">
            <a:spAutoFit/>
            <a:scene3d>
              <a:camera prst="perspectiveHeroicExtremeRightFacing"/>
              <a:lightRig rig="harsh" dir="t"/>
            </a:scene3d>
            <a:sp3d extrusionH="57150" prstMaterial="matte">
              <a:bevelT w="63500" h="12700" prst="angle"/>
              <a:contourClr>
                <a:schemeClr val="bg1">
                  <a:lumMod val="65000"/>
                </a:schemeClr>
              </a:contourClr>
            </a:sp3d>
          </a:bodyPr>
          <a:lstStyle/>
          <a:p>
            <a:pPr algn="ctr"/>
            <a:r>
              <a:rPr lang="en-US" sz="8000" b="1" dirty="0">
                <a:ln>
                  <a:solidFill>
                    <a:schemeClr val="bg1"/>
                  </a:solidFill>
                </a:ln>
                <a:solidFill>
                  <a:schemeClr val="accent3"/>
                </a:solidFill>
                <a:effectLst>
                  <a:glow rad="63500">
                    <a:schemeClr val="accent3">
                      <a:satMod val="175000"/>
                      <a:alpha val="40000"/>
                    </a:schemeClr>
                  </a:glow>
                  <a:reflection blurRad="6350" stA="55000" endA="300" endPos="45500" dir="5400000" sy="-100000" algn="bl" rotWithShape="0"/>
                </a:effectLst>
                <a:latin typeface="Arial Rounded MT Bold" panose="020F0704030504030204" pitchFamily="34" charset="0"/>
              </a:rPr>
              <a:t>HR ANALYTICS</a:t>
            </a:r>
          </a:p>
        </p:txBody>
      </p:sp>
    </p:spTree>
    <p:extLst>
      <p:ext uri="{BB962C8B-B14F-4D97-AF65-F5344CB8AC3E}">
        <p14:creationId xmlns:p14="http://schemas.microsoft.com/office/powerpoint/2010/main" val="40437378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R data analytics: What HR professionals need to know - BAD">
            <a:extLst>
              <a:ext uri="{FF2B5EF4-FFF2-40B4-BE49-F238E27FC236}">
                <a16:creationId xmlns:a16="http://schemas.microsoft.com/office/drawing/2014/main" id="{4F8FE525-E212-88C8-A2A0-B7425B09ABF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Texturizer/>
                    </a14:imgEffect>
                    <a14:imgEffect>
                      <a14:sharpenSoften amount="-45000"/>
                    </a14:imgEffect>
                    <a14:imgEffect>
                      <a14:brightnessContrast bright="4000" contrast="8000"/>
                    </a14:imgEffect>
                  </a14:imgLayer>
                </a14:imgProps>
              </a:ext>
              <a:ext uri="{28A0092B-C50C-407E-A947-70E740481C1C}">
                <a14:useLocalDpi xmlns:a14="http://schemas.microsoft.com/office/drawing/2010/main" val="0"/>
              </a:ext>
            </a:extLst>
          </a:blip>
          <a:srcRect/>
          <a:stretch>
            <a:fillRect/>
          </a:stretch>
        </p:blipFill>
        <p:spPr bwMode="auto">
          <a:xfrm>
            <a:off x="0" y="-1"/>
            <a:ext cx="12192000" cy="6427434"/>
          </a:xfrm>
          <a:prstGeom prst="rect">
            <a:avLst/>
          </a:prstGeom>
          <a:noFill/>
          <a:effectLst>
            <a:glow rad="127000">
              <a:schemeClr val="accent1">
                <a:alpha val="99000"/>
              </a:schemeClr>
            </a:glow>
          </a:effectLst>
          <a:extLst>
            <a:ext uri="{909E8E84-426E-40DD-AFC4-6F175D3DCCD1}">
              <a14:hiddenFill xmlns:a14="http://schemas.microsoft.com/office/drawing/2010/main">
                <a:solidFill>
                  <a:srgbClr val="FFFFFF"/>
                </a:solidFill>
              </a14:hiddenFill>
            </a:ext>
          </a:extLst>
        </p:spPr>
      </p:pic>
      <p:sp>
        <p:nvSpPr>
          <p:cNvPr id="5" name="Callout: Down Arrow 4">
            <a:extLst>
              <a:ext uri="{FF2B5EF4-FFF2-40B4-BE49-F238E27FC236}">
                <a16:creationId xmlns:a16="http://schemas.microsoft.com/office/drawing/2014/main" id="{E295F9F7-67F1-6140-7E37-4599EA79A850}"/>
              </a:ext>
            </a:extLst>
          </p:cNvPr>
          <p:cNvSpPr/>
          <p:nvPr/>
        </p:nvSpPr>
        <p:spPr>
          <a:xfrm>
            <a:off x="2104644" y="936504"/>
            <a:ext cx="7443216" cy="3004560"/>
          </a:xfrm>
          <a:prstGeom prst="downArrowCallout">
            <a:avLst>
              <a:gd name="adj1" fmla="val 7052"/>
              <a:gd name="adj2" fmla="val 16743"/>
              <a:gd name="adj3" fmla="val 21410"/>
              <a:gd name="adj4" fmla="val 6497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4400" b="1" dirty="0">
                <a:ln w="10160">
                  <a:solidFill>
                    <a:schemeClr val="bg1"/>
                  </a:solidFill>
                  <a:prstDash val="solid"/>
                </a:ln>
                <a:solidFill>
                  <a:srgbClr val="FFFFFF"/>
                </a:solidFill>
                <a:effectLst>
                  <a:innerShdw blurRad="63500" dist="50800" dir="16200000">
                    <a:prstClr val="black">
                      <a:alpha val="50000"/>
                    </a:prstClr>
                  </a:innerShdw>
                </a:effectLst>
                <a:latin typeface="Telegraf"/>
              </a:rPr>
              <a:t>HR Analytics: Insights and Recommendations</a:t>
            </a:r>
          </a:p>
          <a:p>
            <a:pPr algn="ctr"/>
            <a:endParaRPr lang="en-IN" dirty="0"/>
          </a:p>
        </p:txBody>
      </p:sp>
      <p:sp>
        <p:nvSpPr>
          <p:cNvPr id="6" name="Oval 5">
            <a:extLst>
              <a:ext uri="{FF2B5EF4-FFF2-40B4-BE49-F238E27FC236}">
                <a16:creationId xmlns:a16="http://schemas.microsoft.com/office/drawing/2014/main" id="{06982D66-FC9B-7CB4-657D-7BA048417CBC}"/>
              </a:ext>
            </a:extLst>
          </p:cNvPr>
          <p:cNvSpPr/>
          <p:nvPr/>
        </p:nvSpPr>
        <p:spPr>
          <a:xfrm>
            <a:off x="1161288" y="4125190"/>
            <a:ext cx="9329928" cy="995366"/>
          </a:xfrm>
          <a:prstGeom prst="ellipse">
            <a:avLst/>
          </a:prstGeom>
          <a:effectLst>
            <a:glow rad="228600">
              <a:schemeClr val="accent3">
                <a:satMod val="175000"/>
                <a:alpha val="40000"/>
              </a:schemeClr>
            </a:glo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r"/>
            <a:r>
              <a:rPr lang="en-US" sz="2400" dirty="0">
                <a:solidFill>
                  <a:schemeClr val="bg1"/>
                </a:solidFill>
                <a:latin typeface="Telegraf"/>
              </a:rPr>
              <a:t>Understanding Attrition and Sales Performance</a:t>
            </a:r>
          </a:p>
          <a:p>
            <a:pPr algn="ctr"/>
            <a:endParaRPr lang="en-IN" dirty="0"/>
          </a:p>
        </p:txBody>
      </p:sp>
    </p:spTree>
    <p:extLst>
      <p:ext uri="{BB962C8B-B14F-4D97-AF65-F5344CB8AC3E}">
        <p14:creationId xmlns:p14="http://schemas.microsoft.com/office/powerpoint/2010/main" val="10463699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R data analytics: What HR professionals need to know - BAD">
            <a:extLst>
              <a:ext uri="{FF2B5EF4-FFF2-40B4-BE49-F238E27FC236}">
                <a16:creationId xmlns:a16="http://schemas.microsoft.com/office/drawing/2014/main" id="{4F8FE525-E212-88C8-A2A0-B7425B09ABF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Texturizer/>
                    </a14:imgEffect>
                    <a14:imgEffect>
                      <a14:sharpenSoften amount="-45000"/>
                    </a14:imgEffect>
                    <a14:imgEffect>
                      <a14:brightnessContrast bright="4000" contrast="8000"/>
                    </a14:imgEffect>
                  </a14:imgLayer>
                </a14:imgProps>
              </a:ext>
              <a:ext uri="{28A0092B-C50C-407E-A947-70E740481C1C}">
                <a14:useLocalDpi xmlns:a14="http://schemas.microsoft.com/office/drawing/2010/main" val="0"/>
              </a:ext>
            </a:extLst>
          </a:blip>
          <a:srcRect/>
          <a:stretch>
            <a:fillRect/>
          </a:stretch>
        </p:blipFill>
        <p:spPr bwMode="auto">
          <a:xfrm>
            <a:off x="0" y="-1"/>
            <a:ext cx="12192000" cy="6427434"/>
          </a:xfrm>
          <a:prstGeom prst="rect">
            <a:avLst/>
          </a:prstGeom>
          <a:noFill/>
          <a:effectLst>
            <a:glow rad="127000">
              <a:schemeClr val="accent1">
                <a:alpha val="99000"/>
              </a:schemeClr>
            </a:glo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BE6D56-5E1A-8691-291F-BE07D5C75322}"/>
              </a:ext>
            </a:extLst>
          </p:cNvPr>
          <p:cNvSpPr txBox="1"/>
          <p:nvPr/>
        </p:nvSpPr>
        <p:spPr>
          <a:xfrm>
            <a:off x="193088" y="243671"/>
            <a:ext cx="7148265" cy="5940088"/>
          </a:xfrm>
          <a:prstGeom prst="rect">
            <a:avLst/>
          </a:prstGeom>
          <a:noFill/>
        </p:spPr>
        <p:txBody>
          <a:bodyPr wrap="square">
            <a:spAutoFit/>
          </a:bodyPr>
          <a:lstStyle/>
          <a:p>
            <a:pPr algn="just"/>
            <a:r>
              <a:rPr lang="en-US" sz="2000" b="0" i="0" dirty="0">
                <a:solidFill>
                  <a:schemeClr val="bg1"/>
                </a:solidFill>
                <a:effectLst/>
                <a:latin typeface="Times New Roman" panose="02020603050405020304" pitchFamily="18" charset="0"/>
                <a:cs typeface="Times New Roman" panose="02020603050405020304" pitchFamily="18" charset="0"/>
              </a:rPr>
              <a:t>In today's competitive business landscape, organizations are constantly refining their recruitment strategies to attract top talent and enhance operational efficiency. The deliverables of our analysis encompass critical insights into the effectiveness of various recruiting channels in terms of attrition and sales performance.</a:t>
            </a:r>
          </a:p>
          <a:p>
            <a:pPr algn="just"/>
            <a:endParaRPr lang="en-US" sz="2000" b="0" i="0" dirty="0">
              <a:solidFill>
                <a:schemeClr val="bg1"/>
              </a:solidFill>
              <a:effectLst/>
              <a:latin typeface="Times New Roman" panose="02020603050405020304" pitchFamily="18" charset="0"/>
              <a:cs typeface="Times New Roman" panose="02020603050405020304" pitchFamily="18" charset="0"/>
            </a:endParaRPr>
          </a:p>
          <a:p>
            <a:pPr algn="just"/>
            <a:r>
              <a:rPr lang="en-US" sz="2000" b="0" i="0" dirty="0">
                <a:solidFill>
                  <a:schemeClr val="bg1"/>
                </a:solidFill>
                <a:effectLst/>
                <a:latin typeface="Times New Roman" panose="02020603050405020304" pitchFamily="18" charset="0"/>
                <a:cs typeface="Times New Roman" panose="02020603050405020304" pitchFamily="18" charset="0"/>
              </a:rPr>
              <a:t>Throughout this presentation, we will delve into:</a:t>
            </a:r>
          </a:p>
          <a:p>
            <a:pPr algn="just">
              <a:buFont typeface="+mj-lt"/>
              <a:buAutoNum type="arabicPeriod"/>
            </a:pPr>
            <a:r>
              <a:rPr lang="en-US" sz="2000" b="0" i="0" dirty="0">
                <a:solidFill>
                  <a:schemeClr val="bg1"/>
                </a:solidFill>
                <a:effectLst/>
                <a:latin typeface="Times New Roman" panose="02020603050405020304" pitchFamily="18" charset="0"/>
                <a:cs typeface="Times New Roman" panose="02020603050405020304" pitchFamily="18" charset="0"/>
              </a:rPr>
              <a:t>A comparative analysis of attrition rates across different recruiting sources.</a:t>
            </a:r>
          </a:p>
          <a:p>
            <a:pPr algn="just">
              <a:buFont typeface="+mj-lt"/>
              <a:buAutoNum type="arabicPeriod"/>
            </a:pPr>
            <a:r>
              <a:rPr lang="en-US" sz="2000" b="0" i="0" dirty="0">
                <a:solidFill>
                  <a:schemeClr val="bg1"/>
                </a:solidFill>
                <a:effectLst/>
                <a:latin typeface="Times New Roman" panose="02020603050405020304" pitchFamily="18" charset="0"/>
                <a:cs typeface="Times New Roman" panose="02020603050405020304" pitchFamily="18" charset="0"/>
              </a:rPr>
              <a:t>Insights into sales performance variations based on the recruiting channels utilized.</a:t>
            </a:r>
          </a:p>
          <a:p>
            <a:pPr algn="just">
              <a:buFont typeface="+mj-lt"/>
              <a:buAutoNum type="arabicPeriod"/>
            </a:pPr>
            <a:r>
              <a:rPr lang="en-US" sz="2000" b="0" i="0" dirty="0">
                <a:solidFill>
                  <a:schemeClr val="bg1"/>
                </a:solidFill>
                <a:effectLst/>
                <a:latin typeface="Times New Roman" panose="02020603050405020304" pitchFamily="18" charset="0"/>
                <a:cs typeface="Times New Roman" panose="02020603050405020304" pitchFamily="18" charset="0"/>
              </a:rPr>
              <a:t>Actionable recommendations tailored to help organizations optimize resource allocation, refine recruitment strategies, and foster a high-performing workforce.</a:t>
            </a:r>
          </a:p>
          <a:p>
            <a:pPr algn="just"/>
            <a:endParaRPr lang="en-US" sz="2000" b="0" i="0" dirty="0">
              <a:solidFill>
                <a:schemeClr val="bg1"/>
              </a:solidFill>
              <a:effectLst/>
              <a:latin typeface="Times New Roman" panose="02020603050405020304" pitchFamily="18" charset="0"/>
              <a:cs typeface="Times New Roman" panose="02020603050405020304" pitchFamily="18" charset="0"/>
            </a:endParaRPr>
          </a:p>
          <a:p>
            <a:pPr algn="just"/>
            <a:r>
              <a:rPr lang="en-US" sz="2000" b="0" i="0" dirty="0">
                <a:solidFill>
                  <a:schemeClr val="bg1"/>
                </a:solidFill>
                <a:effectLst/>
                <a:latin typeface="Times New Roman" panose="02020603050405020304" pitchFamily="18" charset="0"/>
                <a:cs typeface="Times New Roman" panose="02020603050405020304" pitchFamily="18" charset="0"/>
              </a:rPr>
              <a:t>By understanding these deliverables, businesses can make informed decisions, allocate resources effectively, and ultimately achieve sustainable growth and success in talent acquisition and management.</a:t>
            </a:r>
          </a:p>
        </p:txBody>
      </p:sp>
      <p:pic>
        <p:nvPicPr>
          <p:cNvPr id="1026" name="Picture 2">
            <a:extLst>
              <a:ext uri="{FF2B5EF4-FFF2-40B4-BE49-F238E27FC236}">
                <a16:creationId xmlns:a16="http://schemas.microsoft.com/office/drawing/2014/main" id="{57715CAD-8985-D1AB-7EC0-943B622CF2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5258" y="1292948"/>
            <a:ext cx="4202837" cy="3841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813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R data analytics: What HR professionals need to know - BAD">
            <a:extLst>
              <a:ext uri="{FF2B5EF4-FFF2-40B4-BE49-F238E27FC236}">
                <a16:creationId xmlns:a16="http://schemas.microsoft.com/office/drawing/2014/main" id="{4F8FE525-E212-88C8-A2A0-B7425B09ABF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Texturizer/>
                    </a14:imgEffect>
                    <a14:imgEffect>
                      <a14:sharpenSoften amount="-45000"/>
                    </a14:imgEffect>
                    <a14:imgEffect>
                      <a14:brightnessContrast bright="4000" contrast="8000"/>
                    </a14:imgEffect>
                  </a14:imgLayer>
                </a14:imgProps>
              </a:ext>
              <a:ext uri="{28A0092B-C50C-407E-A947-70E740481C1C}">
                <a14:useLocalDpi xmlns:a14="http://schemas.microsoft.com/office/drawing/2010/main" val="0"/>
              </a:ext>
            </a:extLst>
          </a:blip>
          <a:srcRect/>
          <a:stretch>
            <a:fillRect/>
          </a:stretch>
        </p:blipFill>
        <p:spPr bwMode="auto">
          <a:xfrm>
            <a:off x="0" y="-1"/>
            <a:ext cx="12192000" cy="6427434"/>
          </a:xfrm>
          <a:prstGeom prst="rect">
            <a:avLst/>
          </a:prstGeom>
          <a:noFill/>
          <a:effectLst>
            <a:glow rad="127000">
              <a:schemeClr val="accent1">
                <a:alpha val="99000"/>
              </a:schemeClr>
            </a:glow>
          </a:effectLst>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DEBFAD99-3F22-7A21-129A-1D68AA899DD4}"/>
              </a:ext>
            </a:extLst>
          </p:cNvPr>
          <p:cNvGraphicFramePr/>
          <p:nvPr>
            <p:extLst>
              <p:ext uri="{D42A27DB-BD31-4B8C-83A1-F6EECF244321}">
                <p14:modId xmlns:p14="http://schemas.microsoft.com/office/powerpoint/2010/main" val="1422720492"/>
              </p:ext>
            </p:extLst>
          </p:nvPr>
        </p:nvGraphicFramePr>
        <p:xfrm>
          <a:off x="852257" y="315157"/>
          <a:ext cx="10157534"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054173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R data analytics: What HR professionals need to know - BAD">
            <a:extLst>
              <a:ext uri="{FF2B5EF4-FFF2-40B4-BE49-F238E27FC236}">
                <a16:creationId xmlns:a16="http://schemas.microsoft.com/office/drawing/2014/main" id="{4F8FE525-E212-88C8-A2A0-B7425B09ABF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Texturizer/>
                    </a14:imgEffect>
                    <a14:imgEffect>
                      <a14:sharpenSoften amount="-45000"/>
                    </a14:imgEffect>
                    <a14:imgEffect>
                      <a14:brightnessContrast bright="4000" contrast="8000"/>
                    </a14:imgEffect>
                  </a14:imgLayer>
                </a14:imgProps>
              </a:ext>
              <a:ext uri="{28A0092B-C50C-407E-A947-70E740481C1C}">
                <a14:useLocalDpi xmlns:a14="http://schemas.microsoft.com/office/drawing/2010/main" val="0"/>
              </a:ext>
            </a:extLst>
          </a:blip>
          <a:srcRect/>
          <a:stretch>
            <a:fillRect/>
          </a:stretch>
        </p:blipFill>
        <p:spPr bwMode="auto">
          <a:xfrm>
            <a:off x="0" y="-1"/>
            <a:ext cx="12192000" cy="6427434"/>
          </a:xfrm>
          <a:prstGeom prst="rect">
            <a:avLst/>
          </a:prstGeom>
          <a:noFill/>
          <a:effectLst>
            <a:glow rad="127000">
              <a:schemeClr val="accent1">
                <a:alpha val="99000"/>
              </a:schemeClr>
            </a:glow>
          </a:effectLst>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14B06FF-CD61-0680-4783-25C1AD8DE5E9}"/>
              </a:ext>
            </a:extLst>
          </p:cNvPr>
          <p:cNvSpPr txBox="1"/>
          <p:nvPr/>
        </p:nvSpPr>
        <p:spPr>
          <a:xfrm>
            <a:off x="237477" y="519344"/>
            <a:ext cx="11765133" cy="461665"/>
          </a:xfrm>
          <a:prstGeom prst="rect">
            <a:avLst/>
          </a:prstGeom>
          <a:noFill/>
        </p:spPr>
        <p:txBody>
          <a:bodyPr wrap="square">
            <a:spAutoFit/>
          </a:bodyPr>
          <a:lstStyle/>
          <a:p>
            <a:pPr marL="342900" indent="-342900">
              <a:buFont typeface="Wingdings" panose="05000000000000000000" pitchFamily="2" charset="2"/>
              <a:buChar char="ü"/>
            </a:pPr>
            <a:r>
              <a:rPr lang="en-US" sz="2400" b="1" dirty="0">
                <a:solidFill>
                  <a:schemeClr val="bg1"/>
                </a:solidFill>
                <a:latin typeface="Times New Roman" panose="02020603050405020304" pitchFamily="18" charset="0"/>
                <a:cs typeface="Times New Roman" panose="02020603050405020304" pitchFamily="18" charset="0"/>
              </a:rPr>
              <a:t>Average Sales numbers and average Attrition numbers, grouped by recruiting source:</a:t>
            </a:r>
            <a:endParaRPr lang="en-IN" sz="2400" b="1" dirty="0">
              <a:solidFill>
                <a:schemeClr val="bg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E4EAE52D-A362-8725-14A5-43C3F37E4BB4}"/>
              </a:ext>
            </a:extLst>
          </p:cNvPr>
          <p:cNvPicPr>
            <a:picLocks noChangeAspect="1"/>
          </p:cNvPicPr>
          <p:nvPr/>
        </p:nvPicPr>
        <p:blipFill>
          <a:blip r:embed="rId4"/>
          <a:stretch>
            <a:fillRect/>
          </a:stretch>
        </p:blipFill>
        <p:spPr>
          <a:xfrm>
            <a:off x="332773" y="1681254"/>
            <a:ext cx="5607981" cy="3064923"/>
          </a:xfrm>
          <a:prstGeom prst="rect">
            <a:avLst/>
          </a:prstGeom>
        </p:spPr>
      </p:pic>
      <p:pic>
        <p:nvPicPr>
          <p:cNvPr id="14" name="Picture 13">
            <a:extLst>
              <a:ext uri="{FF2B5EF4-FFF2-40B4-BE49-F238E27FC236}">
                <a16:creationId xmlns:a16="http://schemas.microsoft.com/office/drawing/2014/main" id="{0A805486-9150-6B0E-F2C8-E9B4BC732026}"/>
              </a:ext>
            </a:extLst>
          </p:cNvPr>
          <p:cNvPicPr>
            <a:picLocks noChangeAspect="1"/>
          </p:cNvPicPr>
          <p:nvPr/>
        </p:nvPicPr>
        <p:blipFill>
          <a:blip r:embed="rId5"/>
          <a:stretch>
            <a:fillRect/>
          </a:stretch>
        </p:blipFill>
        <p:spPr>
          <a:xfrm>
            <a:off x="6096000" y="2361227"/>
            <a:ext cx="5831519" cy="1704975"/>
          </a:xfrm>
          <a:prstGeom prst="rect">
            <a:avLst/>
          </a:prstGeom>
        </p:spPr>
      </p:pic>
    </p:spTree>
    <p:extLst>
      <p:ext uri="{BB962C8B-B14F-4D97-AF65-F5344CB8AC3E}">
        <p14:creationId xmlns:p14="http://schemas.microsoft.com/office/powerpoint/2010/main" val="6273359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R data analytics: What HR professionals need to know - BAD">
            <a:extLst>
              <a:ext uri="{FF2B5EF4-FFF2-40B4-BE49-F238E27FC236}">
                <a16:creationId xmlns:a16="http://schemas.microsoft.com/office/drawing/2014/main" id="{4F8FE525-E212-88C8-A2A0-B7425B09ABF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Texturizer/>
                    </a14:imgEffect>
                    <a14:imgEffect>
                      <a14:sharpenSoften amount="-45000"/>
                    </a14:imgEffect>
                    <a14:imgEffect>
                      <a14:brightnessContrast bright="4000" contrast="8000"/>
                    </a14:imgEffect>
                  </a14:imgLayer>
                </a14:imgProps>
              </a:ext>
              <a:ext uri="{28A0092B-C50C-407E-A947-70E740481C1C}">
                <a14:useLocalDpi xmlns:a14="http://schemas.microsoft.com/office/drawing/2010/main" val="0"/>
              </a:ext>
            </a:extLst>
          </a:blip>
          <a:srcRect/>
          <a:stretch>
            <a:fillRect/>
          </a:stretch>
        </p:blipFill>
        <p:spPr bwMode="auto">
          <a:xfrm>
            <a:off x="0" y="-1"/>
            <a:ext cx="12192000" cy="6427434"/>
          </a:xfrm>
          <a:prstGeom prst="rect">
            <a:avLst/>
          </a:prstGeom>
          <a:noFill/>
          <a:effectLst>
            <a:glow rad="127000">
              <a:schemeClr val="accent1">
                <a:alpha val="99000"/>
              </a:schemeClr>
            </a:glo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2733981-849D-C346-57DA-0D0200A3A747}"/>
              </a:ext>
            </a:extLst>
          </p:cNvPr>
          <p:cNvSpPr txBox="1"/>
          <p:nvPr/>
        </p:nvSpPr>
        <p:spPr>
          <a:xfrm>
            <a:off x="468297" y="1712343"/>
            <a:ext cx="5115757" cy="3002745"/>
          </a:xfrm>
          <a:prstGeom prst="rect">
            <a:avLst/>
          </a:prstGeom>
          <a:noFill/>
        </p:spPr>
        <p:txBody>
          <a:bodyPr wrap="square">
            <a:spAutoFit/>
          </a:bodyPr>
          <a:lstStyle/>
          <a:p>
            <a:pPr marL="281850" lvl="1" algn="just">
              <a:lnSpc>
                <a:spcPct val="150000"/>
              </a:lnSpc>
            </a:pPr>
            <a:r>
              <a:rPr lang="en-US" sz="1600" b="1" i="0" dirty="0">
                <a:solidFill>
                  <a:schemeClr val="bg1"/>
                </a:solidFill>
                <a:effectLst/>
                <a:latin typeface="Times New Roman" panose="02020603050405020304" pitchFamily="18" charset="0"/>
                <a:cs typeface="Times New Roman" panose="02020603050405020304" pitchFamily="18" charset="0"/>
              </a:rPr>
              <a:t>Higher attrition rate from 'Search Firm' may stem from candidate quality issues. These sources might offer a wide talent pool but may not always match organizational culture or job needs, leading to turnover. Candidates from external agencies or campus programs may exit early due to mismatched expectations, emphasizing the need for clear communication during recruitment</a:t>
            </a: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C254E6E-4101-809D-B19B-4F74EF107DD4}"/>
              </a:ext>
            </a:extLst>
          </p:cNvPr>
          <p:cNvSpPr txBox="1"/>
          <p:nvPr/>
        </p:nvSpPr>
        <p:spPr>
          <a:xfrm>
            <a:off x="743505" y="253743"/>
            <a:ext cx="6227684" cy="808876"/>
          </a:xfrm>
          <a:prstGeom prst="rect">
            <a:avLst/>
          </a:prstGeom>
          <a:noFill/>
        </p:spPr>
        <p:txBody>
          <a:bodyPr wrap="square">
            <a:spAutoFit/>
          </a:bodyPr>
          <a:lstStyle/>
          <a:p>
            <a:pPr marL="0" lvl="0" indent="0" algn="l">
              <a:lnSpc>
                <a:spcPts val="6719"/>
              </a:lnSpc>
              <a:spcBef>
                <a:spcPct val="0"/>
              </a:spcBef>
            </a:pPr>
            <a:r>
              <a:rPr lang="en-US" sz="2400" b="1" u="sng" dirty="0">
                <a:solidFill>
                  <a:schemeClr val="bg1"/>
                </a:solidFill>
                <a:latin typeface="Times New Roman" panose="02020603050405020304" pitchFamily="18" charset="0"/>
                <a:cs typeface="Times New Roman" panose="02020603050405020304" pitchFamily="18" charset="0"/>
              </a:rPr>
              <a:t>Higher Attrition Rates:</a:t>
            </a:r>
          </a:p>
        </p:txBody>
      </p:sp>
      <p:pic>
        <p:nvPicPr>
          <p:cNvPr id="10" name="Picture 9">
            <a:extLst>
              <a:ext uri="{FF2B5EF4-FFF2-40B4-BE49-F238E27FC236}">
                <a16:creationId xmlns:a16="http://schemas.microsoft.com/office/drawing/2014/main" id="{0B17478F-E738-BB61-35E4-5B4E774C7C77}"/>
              </a:ext>
            </a:extLst>
          </p:cNvPr>
          <p:cNvPicPr>
            <a:picLocks noChangeAspect="1"/>
          </p:cNvPicPr>
          <p:nvPr/>
        </p:nvPicPr>
        <p:blipFill>
          <a:blip r:embed="rId4"/>
          <a:stretch>
            <a:fillRect/>
          </a:stretch>
        </p:blipFill>
        <p:spPr>
          <a:xfrm>
            <a:off x="6096000" y="1062619"/>
            <a:ext cx="5480362" cy="3816165"/>
          </a:xfrm>
          <a:prstGeom prst="rect">
            <a:avLst/>
          </a:prstGeom>
        </p:spPr>
      </p:pic>
    </p:spTree>
    <p:extLst>
      <p:ext uri="{BB962C8B-B14F-4D97-AF65-F5344CB8AC3E}">
        <p14:creationId xmlns:p14="http://schemas.microsoft.com/office/powerpoint/2010/main" val="16895214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R data analytics: What HR professionals need to know - BAD">
            <a:extLst>
              <a:ext uri="{FF2B5EF4-FFF2-40B4-BE49-F238E27FC236}">
                <a16:creationId xmlns:a16="http://schemas.microsoft.com/office/drawing/2014/main" id="{4F8FE525-E212-88C8-A2A0-B7425B09ABF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Texturizer/>
                    </a14:imgEffect>
                    <a14:imgEffect>
                      <a14:sharpenSoften amount="-45000"/>
                    </a14:imgEffect>
                    <a14:imgEffect>
                      <a14:brightnessContrast bright="4000" contrast="8000"/>
                    </a14:imgEffect>
                  </a14:imgLayer>
                </a14:imgProps>
              </a:ext>
              <a:ext uri="{28A0092B-C50C-407E-A947-70E740481C1C}">
                <a14:useLocalDpi xmlns:a14="http://schemas.microsoft.com/office/drawing/2010/main" val="0"/>
              </a:ext>
            </a:extLst>
          </a:blip>
          <a:srcRect/>
          <a:stretch>
            <a:fillRect/>
          </a:stretch>
        </p:blipFill>
        <p:spPr bwMode="auto">
          <a:xfrm>
            <a:off x="0" y="-1"/>
            <a:ext cx="12192000" cy="6427434"/>
          </a:xfrm>
          <a:prstGeom prst="rect">
            <a:avLst/>
          </a:prstGeom>
          <a:noFill/>
          <a:effectLst>
            <a:glow rad="127000">
              <a:schemeClr val="accent1">
                <a:alpha val="99000"/>
              </a:schemeClr>
            </a:glo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543FF2-BE21-0271-8B0B-CEAD9F4CCDD0}"/>
              </a:ext>
            </a:extLst>
          </p:cNvPr>
          <p:cNvSpPr txBox="1"/>
          <p:nvPr/>
        </p:nvSpPr>
        <p:spPr>
          <a:xfrm>
            <a:off x="716872" y="1736388"/>
            <a:ext cx="4840549" cy="2308324"/>
          </a:xfrm>
          <a:prstGeom prst="rect">
            <a:avLst/>
          </a:prstGeom>
          <a:noFill/>
        </p:spPr>
        <p:txBody>
          <a:bodyPr wrap="square">
            <a:spAutoFit/>
          </a:bodyPr>
          <a:lstStyle/>
          <a:p>
            <a:pPr algn="just"/>
            <a:r>
              <a:rPr lang="en-US" b="1" i="0">
                <a:solidFill>
                  <a:schemeClr val="bg1"/>
                </a:solidFill>
                <a:effectLst/>
                <a:latin typeface="Times New Roman" panose="02020603050405020304" pitchFamily="18" charset="0"/>
                <a:cs typeface="Times New Roman" panose="02020603050405020304" pitchFamily="18" charset="0"/>
              </a:rPr>
              <a:t>Sales performance differences in 'Search Firm' and 'Referrals' candidates may stem from varying skills and industry knowledge. Search firm hires often bring specialized skills, offsetting their higher turnover. Referrals, with lower turnover, may lack sales expertise and face cultural fit challenges affecting performance.</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DD47C92-8103-01E4-3E2A-5A879922EA0C}"/>
              </a:ext>
            </a:extLst>
          </p:cNvPr>
          <p:cNvSpPr txBox="1"/>
          <p:nvPr/>
        </p:nvSpPr>
        <p:spPr>
          <a:xfrm>
            <a:off x="716872" y="473534"/>
            <a:ext cx="6227684" cy="806888"/>
          </a:xfrm>
          <a:prstGeom prst="rect">
            <a:avLst/>
          </a:prstGeom>
          <a:noFill/>
        </p:spPr>
        <p:txBody>
          <a:bodyPr wrap="square">
            <a:spAutoFit/>
          </a:bodyPr>
          <a:lstStyle/>
          <a:p>
            <a:pPr marL="0" lvl="0" indent="0" algn="l">
              <a:lnSpc>
                <a:spcPts val="6719"/>
              </a:lnSpc>
              <a:spcBef>
                <a:spcPct val="0"/>
              </a:spcBef>
            </a:pPr>
            <a:r>
              <a:rPr lang="en-US" sz="2400" u="sng" dirty="0">
                <a:solidFill>
                  <a:schemeClr val="bg1"/>
                </a:solidFill>
                <a:latin typeface="Telegraf Bold"/>
              </a:rPr>
              <a:t>Sales Performance Disparities:</a:t>
            </a:r>
          </a:p>
        </p:txBody>
      </p:sp>
      <p:pic>
        <p:nvPicPr>
          <p:cNvPr id="8" name="Picture 7">
            <a:extLst>
              <a:ext uri="{FF2B5EF4-FFF2-40B4-BE49-F238E27FC236}">
                <a16:creationId xmlns:a16="http://schemas.microsoft.com/office/drawing/2014/main" id="{1DAF4C96-BA4A-399A-9966-4ED922730859}"/>
              </a:ext>
            </a:extLst>
          </p:cNvPr>
          <p:cNvPicPr>
            <a:picLocks noChangeAspect="1"/>
          </p:cNvPicPr>
          <p:nvPr/>
        </p:nvPicPr>
        <p:blipFill>
          <a:blip r:embed="rId4"/>
          <a:stretch>
            <a:fillRect/>
          </a:stretch>
        </p:blipFill>
        <p:spPr>
          <a:xfrm>
            <a:off x="6274293" y="950778"/>
            <a:ext cx="5382917" cy="3852041"/>
          </a:xfrm>
          <a:prstGeom prst="rect">
            <a:avLst/>
          </a:prstGeom>
        </p:spPr>
      </p:pic>
    </p:spTree>
    <p:extLst>
      <p:ext uri="{BB962C8B-B14F-4D97-AF65-F5344CB8AC3E}">
        <p14:creationId xmlns:p14="http://schemas.microsoft.com/office/powerpoint/2010/main" val="9311301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R data analytics: What HR professionals need to know - BAD">
            <a:extLst>
              <a:ext uri="{FF2B5EF4-FFF2-40B4-BE49-F238E27FC236}">
                <a16:creationId xmlns:a16="http://schemas.microsoft.com/office/drawing/2014/main" id="{4F8FE525-E212-88C8-A2A0-B7425B09ABF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Texturizer/>
                    </a14:imgEffect>
                    <a14:imgEffect>
                      <a14:sharpenSoften amount="-45000"/>
                    </a14:imgEffect>
                    <a14:imgEffect>
                      <a14:brightnessContrast bright="4000" contrast="8000"/>
                    </a14:imgEffect>
                  </a14:imgLayer>
                </a14:imgProps>
              </a:ext>
              <a:ext uri="{28A0092B-C50C-407E-A947-70E740481C1C}">
                <a14:useLocalDpi xmlns:a14="http://schemas.microsoft.com/office/drawing/2010/main" val="0"/>
              </a:ext>
            </a:extLst>
          </a:blip>
          <a:srcRect/>
          <a:stretch>
            <a:fillRect/>
          </a:stretch>
        </p:blipFill>
        <p:spPr bwMode="auto">
          <a:xfrm>
            <a:off x="0" y="-1"/>
            <a:ext cx="12192000" cy="6427434"/>
          </a:xfrm>
          <a:prstGeom prst="rect">
            <a:avLst/>
          </a:prstGeom>
          <a:noFill/>
          <a:effectLst>
            <a:glow rad="127000">
              <a:schemeClr val="accent1">
                <a:alpha val="99000"/>
              </a:schemeClr>
            </a:glo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F2A72C4-9553-B9BC-BE6F-9C31F68FBF04}"/>
              </a:ext>
            </a:extLst>
          </p:cNvPr>
          <p:cNvSpPr txBox="1"/>
          <p:nvPr/>
        </p:nvSpPr>
        <p:spPr>
          <a:xfrm>
            <a:off x="912181" y="1875809"/>
            <a:ext cx="5559640" cy="1754326"/>
          </a:xfrm>
          <a:prstGeom prst="rect">
            <a:avLst/>
          </a:prstGeom>
          <a:noFill/>
        </p:spPr>
        <p:txBody>
          <a:bodyPr wrap="square">
            <a:spAutoFit/>
          </a:bodyPr>
          <a:lstStyle/>
          <a:p>
            <a:pPr algn="just"/>
            <a:r>
              <a:rPr lang="en-US" b="1" i="0" dirty="0">
                <a:solidFill>
                  <a:schemeClr val="bg1"/>
                </a:solidFill>
                <a:effectLst/>
                <a:latin typeface="Times New Roman" panose="02020603050405020304" pitchFamily="18" charset="0"/>
                <a:cs typeface="Times New Roman" panose="02020603050405020304" pitchFamily="18" charset="0"/>
              </a:rPr>
              <a:t>To address disparities, organizations should target recruitment from sources with low attrition and high sales results. Implementing rigorous selection processes, such as assessments and behavioral interviews, can ensure candidates' skills, fit, and reduce early attrition, boosting sales performance</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68666C9-C80E-DEAB-27A5-FB65B4BDC069}"/>
              </a:ext>
            </a:extLst>
          </p:cNvPr>
          <p:cNvSpPr txBox="1"/>
          <p:nvPr/>
        </p:nvSpPr>
        <p:spPr>
          <a:xfrm>
            <a:off x="912181" y="533466"/>
            <a:ext cx="6227684" cy="808876"/>
          </a:xfrm>
          <a:prstGeom prst="rect">
            <a:avLst/>
          </a:prstGeom>
          <a:noFill/>
        </p:spPr>
        <p:txBody>
          <a:bodyPr wrap="square">
            <a:spAutoFit/>
          </a:bodyPr>
          <a:lstStyle/>
          <a:p>
            <a:pPr marL="0" lvl="0" indent="0" algn="l">
              <a:lnSpc>
                <a:spcPts val="6719"/>
              </a:lnSpc>
              <a:spcBef>
                <a:spcPct val="0"/>
              </a:spcBef>
            </a:pPr>
            <a:r>
              <a:rPr lang="en-US" sz="2400" u="sng" dirty="0">
                <a:solidFill>
                  <a:schemeClr val="bg1"/>
                </a:solidFill>
                <a:latin typeface="Times New Roman" panose="02020603050405020304" pitchFamily="18" charset="0"/>
                <a:cs typeface="Times New Roman" panose="02020603050405020304" pitchFamily="18" charset="0"/>
              </a:rPr>
              <a:t>Recruitment Strategies:</a:t>
            </a:r>
          </a:p>
        </p:txBody>
      </p:sp>
      <p:sp>
        <p:nvSpPr>
          <p:cNvPr id="7" name="Freeform 3">
            <a:extLst>
              <a:ext uri="{FF2B5EF4-FFF2-40B4-BE49-F238E27FC236}">
                <a16:creationId xmlns:a16="http://schemas.microsoft.com/office/drawing/2014/main" id="{3F328881-55EE-CD70-895A-E72998B6F6D9}"/>
              </a:ext>
            </a:extLst>
          </p:cNvPr>
          <p:cNvSpPr/>
          <p:nvPr/>
        </p:nvSpPr>
        <p:spPr>
          <a:xfrm>
            <a:off x="7448366" y="994070"/>
            <a:ext cx="3991252" cy="3737728"/>
          </a:xfrm>
          <a:custGeom>
            <a:avLst/>
            <a:gdLst/>
            <a:ahLst/>
            <a:cxnLst/>
            <a:rect l="l" t="t" r="r" b="b"/>
            <a:pathLst>
              <a:path w="6351465" h="6624085">
                <a:moveTo>
                  <a:pt x="0" y="0"/>
                </a:moveTo>
                <a:lnTo>
                  <a:pt x="6351465" y="0"/>
                </a:lnTo>
                <a:lnTo>
                  <a:pt x="6351465" y="6624086"/>
                </a:lnTo>
                <a:lnTo>
                  <a:pt x="0" y="6624086"/>
                </a:lnTo>
                <a:lnTo>
                  <a:pt x="0" y="0"/>
                </a:lnTo>
                <a:close/>
              </a:path>
            </a:pathLst>
          </a:custGeom>
          <a:blipFill>
            <a:blip r:embed="rId4">
              <a:extLst>
                <a:ext uri="{BEBA8EAE-BF5A-486C-A8C5-ECC9F3942E4B}">
                  <a14:imgProps xmlns:a14="http://schemas.microsoft.com/office/drawing/2010/main">
                    <a14:imgLayer r:embed="rId5">
                      <a14:imgEffect>
                        <a14:colorTemperature colorTemp="5300"/>
                      </a14:imgEffect>
                    </a14:imgLayer>
                  </a14:imgProps>
                </a:ext>
              </a:extLst>
            </a:blip>
            <a:stretch>
              <a:fillRect t="-1911" b="-9437"/>
            </a:stretch>
          </a:blipFill>
        </p:spPr>
      </p:sp>
    </p:spTree>
    <p:extLst>
      <p:ext uri="{BB962C8B-B14F-4D97-AF65-F5344CB8AC3E}">
        <p14:creationId xmlns:p14="http://schemas.microsoft.com/office/powerpoint/2010/main" val="5199427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R data analytics: What HR professionals need to know - BAD">
            <a:extLst>
              <a:ext uri="{FF2B5EF4-FFF2-40B4-BE49-F238E27FC236}">
                <a16:creationId xmlns:a16="http://schemas.microsoft.com/office/drawing/2014/main" id="{4F8FE525-E212-88C8-A2A0-B7425B09ABF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Texturizer/>
                    </a14:imgEffect>
                    <a14:imgEffect>
                      <a14:sharpenSoften amount="-45000"/>
                    </a14:imgEffect>
                    <a14:imgEffect>
                      <a14:brightnessContrast bright="4000" contrast="8000"/>
                    </a14:imgEffect>
                  </a14:imgLayer>
                </a14:imgProps>
              </a:ext>
              <a:ext uri="{28A0092B-C50C-407E-A947-70E740481C1C}">
                <a14:useLocalDpi xmlns:a14="http://schemas.microsoft.com/office/drawing/2010/main" val="0"/>
              </a:ext>
            </a:extLst>
          </a:blip>
          <a:srcRect/>
          <a:stretch>
            <a:fillRect/>
          </a:stretch>
        </p:blipFill>
        <p:spPr bwMode="auto">
          <a:xfrm>
            <a:off x="0" y="-1"/>
            <a:ext cx="12192000" cy="6427434"/>
          </a:xfrm>
          <a:prstGeom prst="rect">
            <a:avLst/>
          </a:prstGeom>
          <a:noFill/>
          <a:effectLst>
            <a:glow rad="127000">
              <a:schemeClr val="accent1">
                <a:alpha val="99000"/>
              </a:schemeClr>
            </a:glo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926B7DD-CB97-A30A-CD09-2684DDB5E187}"/>
              </a:ext>
            </a:extLst>
          </p:cNvPr>
          <p:cNvSpPr txBox="1"/>
          <p:nvPr/>
        </p:nvSpPr>
        <p:spPr>
          <a:xfrm>
            <a:off x="743505" y="966947"/>
            <a:ext cx="6227684" cy="2246769"/>
          </a:xfrm>
          <a:prstGeom prst="rect">
            <a:avLst/>
          </a:prstGeom>
          <a:noFill/>
        </p:spPr>
        <p:txBody>
          <a:bodyPr wrap="square">
            <a:spAutoFit/>
          </a:bodyPr>
          <a:lstStyle/>
          <a:p>
            <a:pPr algn="just"/>
            <a:r>
              <a:rPr lang="en-US" sz="2000" b="1" i="0" dirty="0">
                <a:solidFill>
                  <a:schemeClr val="bg1"/>
                </a:solidFill>
                <a:effectLst/>
                <a:latin typeface="Times New Roman" panose="02020603050405020304" pitchFamily="18" charset="0"/>
                <a:cs typeface="Times New Roman" panose="02020603050405020304" pitchFamily="18" charset="0"/>
              </a:rPr>
              <a:t>Recommendation: Prioritize 'Applied Online' and 'Referral' as they show low attrition and high sales impact. Candidates from these sources have the skills for sales success.</a:t>
            </a:r>
          </a:p>
          <a:p>
            <a:pPr algn="just"/>
            <a:endParaRPr lang="en-US" sz="2000" b="1" i="0" dirty="0">
              <a:solidFill>
                <a:schemeClr val="bg1"/>
              </a:solidFill>
              <a:effectLst/>
              <a:latin typeface="Times New Roman" panose="02020603050405020304" pitchFamily="18" charset="0"/>
              <a:cs typeface="Times New Roman" panose="02020603050405020304" pitchFamily="18" charset="0"/>
            </a:endParaRPr>
          </a:p>
          <a:p>
            <a:pPr algn="just"/>
            <a:r>
              <a:rPr lang="en-US" sz="2000" b="1" i="0" dirty="0">
                <a:solidFill>
                  <a:schemeClr val="bg1"/>
                </a:solidFill>
                <a:effectLst/>
                <a:latin typeface="Times New Roman" panose="02020603050405020304" pitchFamily="18" charset="0"/>
                <a:cs typeface="Times New Roman" panose="02020603050405020304" pitchFamily="18" charset="0"/>
              </a:rPr>
              <a:t>Justification: Our data links these sources to better sales performance, emphasizing quality in recruitment.</a:t>
            </a:r>
          </a:p>
        </p:txBody>
      </p:sp>
      <p:sp>
        <p:nvSpPr>
          <p:cNvPr id="6" name="TextBox 5">
            <a:extLst>
              <a:ext uri="{FF2B5EF4-FFF2-40B4-BE49-F238E27FC236}">
                <a16:creationId xmlns:a16="http://schemas.microsoft.com/office/drawing/2014/main" id="{C268B259-76F1-ED75-42CF-99A697EE6209}"/>
              </a:ext>
            </a:extLst>
          </p:cNvPr>
          <p:cNvSpPr txBox="1"/>
          <p:nvPr/>
        </p:nvSpPr>
        <p:spPr>
          <a:xfrm>
            <a:off x="743505" y="3717031"/>
            <a:ext cx="6227684" cy="2246769"/>
          </a:xfrm>
          <a:prstGeom prst="rect">
            <a:avLst/>
          </a:prstGeom>
          <a:noFill/>
        </p:spPr>
        <p:txBody>
          <a:bodyPr wrap="square">
            <a:spAutoFit/>
          </a:bodyPr>
          <a:lstStyle/>
          <a:p>
            <a:pPr algn="just"/>
            <a:r>
              <a:rPr lang="en-US" sz="2000" b="1" i="0" dirty="0">
                <a:solidFill>
                  <a:schemeClr val="bg1"/>
                </a:solidFill>
                <a:effectLst/>
                <a:latin typeface="Times New Roman" panose="02020603050405020304" pitchFamily="18" charset="0"/>
                <a:cs typeface="Times New Roman" panose="02020603050405020304" pitchFamily="18" charset="0"/>
              </a:rPr>
              <a:t>In conclusion, our analysis of recruiting sources' attrition rates and sales performance offers crucial insights into talent acquisition's strategic role in organizational success. Key takeaways include prioritizing quality in sources, making data-driven decisions, and recognizing the strategic importance of recruitment.</a:t>
            </a:r>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7" name="Freeform 3">
            <a:extLst>
              <a:ext uri="{FF2B5EF4-FFF2-40B4-BE49-F238E27FC236}">
                <a16:creationId xmlns:a16="http://schemas.microsoft.com/office/drawing/2014/main" id="{154B6C09-7771-D19E-C37D-094E9914CB70}"/>
              </a:ext>
            </a:extLst>
          </p:cNvPr>
          <p:cNvSpPr/>
          <p:nvPr/>
        </p:nvSpPr>
        <p:spPr>
          <a:xfrm>
            <a:off x="8099396" y="1497612"/>
            <a:ext cx="3136035" cy="3342803"/>
          </a:xfrm>
          <a:custGeom>
            <a:avLst/>
            <a:gdLst/>
            <a:ahLst/>
            <a:cxnLst/>
            <a:rect l="l" t="t" r="r" b="b"/>
            <a:pathLst>
              <a:path w="6351465" h="6624085">
                <a:moveTo>
                  <a:pt x="0" y="0"/>
                </a:moveTo>
                <a:lnTo>
                  <a:pt x="6351465" y="0"/>
                </a:lnTo>
                <a:lnTo>
                  <a:pt x="6351465" y="6624086"/>
                </a:lnTo>
                <a:lnTo>
                  <a:pt x="0" y="6624086"/>
                </a:lnTo>
                <a:lnTo>
                  <a:pt x="0" y="0"/>
                </a:lnTo>
                <a:close/>
              </a:path>
            </a:pathLst>
          </a:custGeom>
          <a:blipFill>
            <a:blip r:embed="rId4">
              <a:extLst>
                <a:ext uri="{BEBA8EAE-BF5A-486C-A8C5-ECC9F3942E4B}">
                  <a14:imgProps xmlns:a14="http://schemas.microsoft.com/office/drawing/2010/main">
                    <a14:imgLayer r:embed="rId5">
                      <a14:imgEffect>
                        <a14:sharpenSoften amount="50000"/>
                      </a14:imgEffect>
                      <a14:imgEffect>
                        <a14:colorTemperature colorTemp="11200"/>
                      </a14:imgEffect>
                    </a14:imgLayer>
                  </a14:imgProps>
                </a:ext>
              </a:extLst>
            </a:blip>
            <a:stretch>
              <a:fillRect l="-27474" r="-27474" b="-8516"/>
            </a:stretch>
          </a:blipFill>
        </p:spPr>
      </p:sp>
    </p:spTree>
    <p:extLst>
      <p:ext uri="{BB962C8B-B14F-4D97-AF65-F5344CB8AC3E}">
        <p14:creationId xmlns:p14="http://schemas.microsoft.com/office/powerpoint/2010/main" val="40811073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Urban monochrome</Template>
  <TotalTime>1902</TotalTime>
  <Words>505</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Arial</vt:lpstr>
      <vt:lpstr>Arial Rounded MT Bold</vt:lpstr>
      <vt:lpstr>Bookman Old Style</vt:lpstr>
      <vt:lpstr>Calibri</vt:lpstr>
      <vt:lpstr>Franklin Gothic Book</vt:lpstr>
      <vt:lpstr>Söhne</vt:lpstr>
      <vt:lpstr>Telegraf</vt:lpstr>
      <vt:lpstr>Telegraf Bold</vt:lpstr>
      <vt:lpstr>Telegraf Semi-Bold</vt:lpstr>
      <vt:lpstr>Times New Roman</vt:lpstr>
      <vt:lpstr>Wingdings</vt:lpstr>
      <vt:lpstr>Custom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Gummadelli Anusha</dc:creator>
  <cp:lastModifiedBy>Gummadelli Anusha</cp:lastModifiedBy>
  <cp:revision>23</cp:revision>
  <dcterms:created xsi:type="dcterms:W3CDTF">2024-05-03T12:29:18Z</dcterms:created>
  <dcterms:modified xsi:type="dcterms:W3CDTF">2024-05-10T13:01:14Z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