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63" r:id="rId3"/>
    <p:sldId id="257" r:id="rId4"/>
    <p:sldId id="259" r:id="rId5"/>
    <p:sldId id="260" r:id="rId6"/>
    <p:sldId id="265" r:id="rId7"/>
    <p:sldId id="264" r:id="rId8"/>
    <p:sldId id="267" r:id="rId9"/>
    <p:sldId id="266" r:id="rId10"/>
    <p:sldId id="268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6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6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188914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059564"/>
            <a:ext cx="9603275" cy="345061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8143" y="79351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9026" y="790423"/>
            <a:ext cx="9172538" cy="25414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Employee Attrition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insights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3770" y="4370449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8/12/2019</a:t>
            </a:r>
          </a:p>
          <a:p>
            <a:r>
              <a:rPr lang="en-US" sz="3200" b="1" dirty="0" smtClean="0"/>
              <a:t>Team Data Overload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44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Overtime and work life balance</a:t>
            </a:r>
            <a:endParaRPr 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40" y="1601308"/>
            <a:ext cx="22002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42" y="1355175"/>
            <a:ext cx="1723126" cy="26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030" y="181783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944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030" y="271210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289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8761" y="18505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110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468761" y="251923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127</a:t>
            </a:r>
            <a:endParaRPr lang="en-US" sz="1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41" y="3005769"/>
            <a:ext cx="172312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9586" y="3502323"/>
            <a:ext cx="369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then half </a:t>
            </a:r>
            <a:r>
              <a:rPr lang="en-US" dirty="0"/>
              <a:t>(53.5%) </a:t>
            </a:r>
            <a:r>
              <a:rPr lang="en-US" dirty="0" smtClean="0"/>
              <a:t>population ,that left jobs, did overtime; as compared to 23.4% that stayed on.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53486"/>
              </p:ext>
            </p:extLst>
          </p:nvPr>
        </p:nvGraphicFramePr>
        <p:xfrm>
          <a:off x="5600333" y="1321497"/>
          <a:ext cx="497565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13"/>
                <a:gridCol w="1243913"/>
                <a:gridCol w="1243913"/>
                <a:gridCol w="1243913"/>
              </a:tblGrid>
              <a:tr h="27203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Work Life Balance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Attrition Information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272032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No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Attrition</a:t>
                      </a:r>
                      <a:r>
                        <a:rPr lang="en-US" sz="1200" baseline="0" dirty="0" smtClean="0">
                          <a:latin typeface="+mn-lt"/>
                        </a:rPr>
                        <a:t> Rate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</a:tr>
              <a:tr h="194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 (Bad)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4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2 (Good)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4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3 (Better)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4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4 (Best)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11956" y="3502323"/>
            <a:ext cx="369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Highest Attrition Rate amongst employees with poorest work life balance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334" y="4753155"/>
            <a:ext cx="1126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Talent management team’s focus should be employees that do overtime ( possibly leading to poorer work life balance 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Training for work &amp;  time management should be considered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Job engagement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6" r="-1" b="-794"/>
          <a:stretch/>
        </p:blipFill>
        <p:spPr bwMode="auto">
          <a:xfrm>
            <a:off x="9074988" y="1082616"/>
            <a:ext cx="2794430" cy="408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1415"/>
          <a:stretch/>
        </p:blipFill>
        <p:spPr bwMode="auto">
          <a:xfrm>
            <a:off x="6061492" y="1082616"/>
            <a:ext cx="2869641" cy="40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714" y="979099"/>
            <a:ext cx="533975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Direct correlation between </a:t>
            </a:r>
            <a:r>
              <a:rPr lang="en-US" sz="2000" b="1" dirty="0" smtClean="0"/>
              <a:t>high attrition rate</a:t>
            </a:r>
            <a:r>
              <a:rPr lang="en-US" sz="2000" dirty="0" smtClean="0"/>
              <a:t>, and following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Low</a:t>
            </a:r>
            <a:r>
              <a:rPr lang="en-US" dirty="0" smtClean="0"/>
              <a:t> job satisfaction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Low </a:t>
            </a:r>
            <a:r>
              <a:rPr lang="en-US" dirty="0" smtClean="0"/>
              <a:t>job involvement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Low</a:t>
            </a:r>
            <a:r>
              <a:rPr lang="en-US" dirty="0" smtClean="0"/>
              <a:t> environment satisfaction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 smtClean="0"/>
              <a:t>Note that </a:t>
            </a:r>
            <a:r>
              <a:rPr lang="en-US" b="1" dirty="0" smtClean="0"/>
              <a:t>smallest attrition rate </a:t>
            </a:r>
            <a:r>
              <a:rPr lang="en-US" dirty="0" smtClean="0"/>
              <a:t>also correlates with highest job involvement, satisfaction, etc.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715" y="3472690"/>
            <a:ext cx="5339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Will be good for HR/Talent Management to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Come up with </a:t>
            </a:r>
            <a:r>
              <a:rPr lang="en-US" b="1" dirty="0" smtClean="0">
                <a:solidFill>
                  <a:srgbClr val="C00000"/>
                </a:solidFill>
              </a:rPr>
              <a:t>metrics that identify employee engagement</a:t>
            </a:r>
            <a:r>
              <a:rPr lang="en-US" dirty="0" smtClean="0">
                <a:solidFill>
                  <a:srgbClr val="C00000"/>
                </a:solidFill>
              </a:rPr>
              <a:t> / job satisfaction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Improve engagement through different programs</a:t>
            </a:r>
            <a:r>
              <a:rPr lang="en-US" dirty="0" smtClean="0">
                <a:solidFill>
                  <a:srgbClr val="C00000"/>
                </a:solidFill>
              </a:rPr>
              <a:t>, e.g. rotation, conferences, improved work life balance, trainings etc.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and travel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65" b="49446"/>
          <a:stretch/>
        </p:blipFill>
        <p:spPr bwMode="auto">
          <a:xfrm>
            <a:off x="1465042" y="1041610"/>
            <a:ext cx="3632689" cy="271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7830"/>
          <a:stretch/>
        </p:blipFill>
        <p:spPr bwMode="auto">
          <a:xfrm>
            <a:off x="6734353" y="1061047"/>
            <a:ext cx="3622877" cy="27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4732" y="3976777"/>
            <a:ext cx="498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On job trainings may appear improve attrition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May not be big impact.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8089" y="3950897"/>
            <a:ext cx="518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Highest attrition rate amongst frequent travelers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Lowest attrition rate amongst NO TRAVEL jobs!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6060" y="5058893"/>
            <a:ext cx="527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Frequent Travel a strong marker for high attrition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Department Specific trends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2" t="50000"/>
          <a:stretch/>
        </p:blipFill>
        <p:spPr bwMode="auto">
          <a:xfrm>
            <a:off x="7847162" y="961846"/>
            <a:ext cx="3713909" cy="25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842513" y="961846"/>
            <a:ext cx="320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6" b="50696"/>
          <a:stretch/>
        </p:blipFill>
        <p:spPr bwMode="auto">
          <a:xfrm>
            <a:off x="4401428" y="961846"/>
            <a:ext cx="32094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0370" y="3480660"/>
            <a:ext cx="108307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Professionals with background in </a:t>
            </a:r>
            <a:r>
              <a:rPr lang="en-US" sz="2000" b="1" dirty="0" smtClean="0"/>
              <a:t>HR, Marketing tend to have high attrition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Jobs in Sales department, HR are prone to high attrition. </a:t>
            </a:r>
            <a:r>
              <a:rPr lang="en-US" sz="2000" b="1" dirty="0" smtClean="0"/>
              <a:t>Attrition in R&amp;D is less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Directors, Manager roles have least attrition </a:t>
            </a:r>
            <a:r>
              <a:rPr lang="en-US" sz="2000" dirty="0" smtClean="0"/>
              <a:t>(high salary?), while </a:t>
            </a:r>
            <a:r>
              <a:rPr lang="en-US" sz="2000" b="1" dirty="0" smtClean="0"/>
              <a:t>sales representatives, lab technicians, and HR have highest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188915"/>
            <a:ext cx="9603275" cy="803124"/>
          </a:xfrm>
        </p:spPr>
        <p:txBody>
          <a:bodyPr/>
          <a:lstStyle/>
          <a:p>
            <a:r>
              <a:rPr lang="en-US" b="1" dirty="0" smtClean="0"/>
              <a:t>Summary -  attrition Trends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0038"/>
            <a:ext cx="65" cy="35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02438"/>
            <a:ext cx="65" cy="35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9135" y="897276"/>
            <a:ext cx="4877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Factors (value) leading to high attrition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96150"/>
              </p:ext>
            </p:extLst>
          </p:nvPr>
        </p:nvGraphicFramePr>
        <p:xfrm>
          <a:off x="1000664" y="1469914"/>
          <a:ext cx="1051829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852"/>
                <a:gridCol w="3188404"/>
                <a:gridCol w="3060336"/>
                <a:gridCol w="2997698"/>
              </a:tblGrid>
              <a:tr h="3948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Factor</a:t>
                      </a:r>
                      <a:r>
                        <a:rPr lang="en-US" sz="1800" baseline="0" dirty="0" smtClean="0"/>
                        <a:t> Strength / Impact</a:t>
                      </a:r>
                      <a:endParaRPr lang="en-US" sz="1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Category (Value)</a:t>
                      </a:r>
                      <a:endParaRPr 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39484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Work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Work</a:t>
                      </a:r>
                      <a:r>
                        <a:rPr lang="en-US" sz="1800" baseline="0" dirty="0" smtClean="0"/>
                        <a:t> life balance</a:t>
                      </a:r>
                      <a:endParaRPr lang="en-US" sz="1800" dirty="0"/>
                    </a:p>
                  </a:txBody>
                  <a:tcPr anchor="ctr"/>
                </a:tc>
              </a:tr>
              <a:tr h="755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Strong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Age (young)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Marriage (unmarried)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Education (below college)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Job satisfaction (low)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Monthly income (low)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Overtime (high)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Travel (frequent)</a:t>
                      </a:r>
                      <a:endParaRPr lang="en-US" sz="1800" dirty="0"/>
                    </a:p>
                  </a:txBody>
                  <a:tcPr anchor="ctr"/>
                </a:tc>
              </a:tr>
              <a:tr h="755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Weak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Gender (males)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Work experience (low)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Tenure (low)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 smtClean="0"/>
                        <a:t>Training (less)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0663" y="4315287"/>
            <a:ext cx="67427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Our top 3 factors leading to high employee turn over :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Job satisfaction,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Work life balance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Marital status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954" y="1249568"/>
            <a:ext cx="9603275" cy="3450613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 smtClean="0"/>
              <a:t>Goal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Exploratory Data Analysis</a:t>
            </a:r>
          </a:p>
          <a:p>
            <a:pPr lvl="1"/>
            <a:r>
              <a:rPr lang="en-US" sz="3000" dirty="0" smtClean="0"/>
              <a:t>Factors considered</a:t>
            </a:r>
          </a:p>
          <a:p>
            <a:pPr lvl="1"/>
            <a:r>
              <a:rPr lang="en-US" sz="3000" dirty="0" smtClean="0"/>
              <a:t>Attrition trends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191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202" y="1071439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Identify factors leading to and not leading to attrition</a:t>
            </a:r>
          </a:p>
          <a:p>
            <a:endParaRPr lang="en-US" sz="2400" dirty="0" smtClean="0"/>
          </a:p>
          <a:p>
            <a:r>
              <a:rPr lang="en-US" sz="2400" dirty="0" smtClean="0"/>
              <a:t>Highlight </a:t>
            </a:r>
            <a:r>
              <a:rPr lang="en-US" sz="2400" b="1" dirty="0" smtClean="0"/>
              <a:t>top three factors </a:t>
            </a:r>
            <a:r>
              <a:rPr lang="en-US" sz="2400" dirty="0" smtClean="0"/>
              <a:t>leading to attrition</a:t>
            </a:r>
          </a:p>
          <a:p>
            <a:endParaRPr lang="en-US" sz="2400" dirty="0"/>
          </a:p>
          <a:p>
            <a:r>
              <a:rPr lang="en-US" sz="2400" b="1" dirty="0" smtClean="0"/>
              <a:t>Other trends </a:t>
            </a:r>
            <a:r>
              <a:rPr lang="en-US" sz="2400" dirty="0" smtClean="0"/>
              <a:t>related to </a:t>
            </a:r>
            <a:r>
              <a:rPr lang="en-US" sz="2400" b="1" dirty="0" smtClean="0"/>
              <a:t>job satisfaction</a:t>
            </a:r>
            <a:r>
              <a:rPr lang="en-US" sz="2400" dirty="0" smtClean="0"/>
              <a:t>,  attrition.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7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704" y="282005"/>
            <a:ext cx="9603275" cy="1049235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Analysis : factors Considered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08757" y="1306286"/>
            <a:ext cx="3360717" cy="136234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7393" y="1306286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Personal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758" y="1653064"/>
            <a:ext cx="2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Marital Status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5944" y="3037963"/>
            <a:ext cx="3307280" cy="219891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700" y="3061575"/>
            <a:ext cx="282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Professional Proficiency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44" y="3697366"/>
            <a:ext cx="346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Education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working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companies worked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Training times last year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45524" y="1151906"/>
            <a:ext cx="3649686" cy="479763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58795" y="1154301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Work Profile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882" y="1465407"/>
            <a:ext cx="3493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Business travel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Employee count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Employee number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Environment Satisfaction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Job involvement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Job level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Job role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Job satisfaction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Over time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Standard hours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Years at company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Years in current role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Years since last promotion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Years with current </a:t>
            </a:r>
            <a:r>
              <a:rPr lang="en-US" dirty="0" smtClean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Work life balance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883234" y="1369714"/>
            <a:ext cx="3360717" cy="9637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50547" y="1364512"/>
            <a:ext cx="16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Field of Work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3235" y="1716492"/>
            <a:ext cx="27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Education field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936671" y="2628266"/>
            <a:ext cx="3307280" cy="242426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13514" y="2668631"/>
            <a:ext cx="190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Compensation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6671" y="3021210"/>
            <a:ext cx="3143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Monthly income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Monthly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Hourly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Daily rate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Percent salary hike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Performance rating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Stock option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893" y="236415"/>
            <a:ext cx="9603275" cy="1049235"/>
          </a:xfrm>
        </p:spPr>
        <p:txBody>
          <a:bodyPr/>
          <a:lstStyle/>
          <a:p>
            <a:r>
              <a:rPr lang="en-US" b="1" dirty="0" smtClean="0"/>
              <a:t>Personal </a:t>
            </a:r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3952448" y="2490228"/>
            <a:ext cx="4098966" cy="292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5" y="1081215"/>
            <a:ext cx="3928882" cy="27901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7988132" y="1012367"/>
            <a:ext cx="3974277" cy="2838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7" name="TextBox 6"/>
          <p:cNvSpPr txBox="1"/>
          <p:nvPr/>
        </p:nvSpPr>
        <p:spPr>
          <a:xfrm>
            <a:off x="1782409" y="1007588"/>
            <a:ext cx="612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Age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51260" y="2389010"/>
            <a:ext cx="330134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Gender</a:t>
            </a:r>
          </a:p>
          <a:p>
            <a:pPr algn="ctr"/>
            <a:r>
              <a:rPr lang="en-US" sz="1400" dirty="0" smtClean="0"/>
              <a:t>(attrition rate)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1818" y="4026595"/>
            <a:ext cx="342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Younger population </a:t>
            </a:r>
            <a:r>
              <a:rPr lang="en-US" dirty="0" smtClean="0"/>
              <a:t>has high attrition rate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02849" y="3993385"/>
            <a:ext cx="354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Single / Unmarried </a:t>
            </a:r>
            <a:r>
              <a:rPr lang="en-US" dirty="0" smtClean="0"/>
              <a:t>have clear high attrition rate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26539" y="899866"/>
            <a:ext cx="330134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Marital Status</a:t>
            </a:r>
          </a:p>
          <a:p>
            <a:pPr algn="ctr"/>
            <a:r>
              <a:rPr lang="en-US" sz="1400" dirty="0" smtClean="0"/>
              <a:t>(attrition rate)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9393" y="3684676"/>
            <a:ext cx="27443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/>
              <a:t>20</a:t>
            </a:r>
            <a:endParaRPr lang="en-US" sz="7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4584" y="3672800"/>
            <a:ext cx="27443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/>
              <a:t>40</a:t>
            </a:r>
            <a:endParaRPr 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2625915" y="3674146"/>
            <a:ext cx="27443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/>
              <a:t>50</a:t>
            </a:r>
            <a:endParaRPr 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3241453" y="3660924"/>
            <a:ext cx="27443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/>
              <a:t>60</a:t>
            </a:r>
            <a:endParaRPr 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7585" y="3686022"/>
            <a:ext cx="27443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/>
              <a:t>30</a:t>
            </a:r>
            <a:endParaRPr lang="en-US" sz="7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9143" y="2304792"/>
            <a:ext cx="56938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density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4351261" y="1742679"/>
            <a:ext cx="330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Males </a:t>
            </a:r>
            <a:r>
              <a:rPr lang="en-US" dirty="0" smtClean="0"/>
              <a:t>have higher attrition rate. Difference not large.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13246" y="2214675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NO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05412" y="148464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YES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00349" y="5566205"/>
            <a:ext cx="65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Young (under 30yr) Single Males leading cause of high attrition rates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41132" y="1268083"/>
            <a:ext cx="0" cy="228600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02417" y="1376920"/>
            <a:ext cx="0" cy="218463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05412" y="2794958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32y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48344" y="2794958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36y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1786" y="2733696"/>
            <a:ext cx="575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Median</a:t>
            </a:r>
          </a:p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Age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Professional proficiency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688"/>
          <a:stretch/>
        </p:blipFill>
        <p:spPr bwMode="auto">
          <a:xfrm>
            <a:off x="1417122" y="902526"/>
            <a:ext cx="3200400" cy="243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57"/>
          <a:stretch/>
        </p:blipFill>
        <p:spPr bwMode="auto">
          <a:xfrm>
            <a:off x="5015346" y="902526"/>
            <a:ext cx="6544280" cy="243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39064"/>
              </p:ext>
            </p:extLst>
          </p:nvPr>
        </p:nvGraphicFramePr>
        <p:xfrm>
          <a:off x="1136072" y="3498492"/>
          <a:ext cx="37624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04"/>
                <a:gridCol w="25531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Attrition 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Education Level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r>
                        <a:rPr lang="en-US" baseline="0" dirty="0" smtClean="0"/>
                        <a:t> College, Bachelors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Doctors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20344" y="3476591"/>
            <a:ext cx="315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of companies worked</a:t>
            </a:r>
            <a:r>
              <a:rPr lang="en-US" b="1" dirty="0" smtClean="0"/>
              <a:t> a weak indicator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0335" y="3466898"/>
            <a:ext cx="315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Less work experience </a:t>
            </a:r>
            <a:r>
              <a:rPr lang="en-US" b="1" dirty="0" smtClean="0">
                <a:sym typeface="Wingdings" panose="05000000000000000000" pitchFamily="2" charset="2"/>
              </a:rPr>
              <a:t> higher attrition</a:t>
            </a:r>
            <a:r>
              <a:rPr lang="en-US" b="1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2444" y="5003958"/>
            <a:ext cx="964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Lesser education, and low work experience most likely to leave company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Doctorates likely to stay.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Compensation - Rate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89" y="839047"/>
            <a:ext cx="6650182" cy="475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0644" y="997527"/>
            <a:ext cx="44057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Lower monthly income associated with higher attrition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 correlation between following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Hourly rate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Daily rate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Monthly rate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Monthly income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% salary hike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80602"/>
              </p:ext>
            </p:extLst>
          </p:nvPr>
        </p:nvGraphicFramePr>
        <p:xfrm>
          <a:off x="1062839" y="1867108"/>
          <a:ext cx="3141024" cy="139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12"/>
                <a:gridCol w="1570512"/>
              </a:tblGrid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Attrition Level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MEDIAN </a:t>
                      </a:r>
                      <a:r>
                        <a:rPr lang="en-US" sz="1600" baseline="0" dirty="0" smtClean="0"/>
                        <a:t>Income</a:t>
                      </a:r>
                      <a:endParaRPr lang="en-US" sz="1600" dirty="0"/>
                    </a:p>
                  </a:txBody>
                  <a:tcPr anchor="ctr"/>
                </a:tc>
              </a:tr>
              <a:tr h="4067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3202</a:t>
                      </a:r>
                      <a:endParaRPr lang="en-US" sz="1600" dirty="0"/>
                    </a:p>
                  </a:txBody>
                  <a:tcPr anchor="ctr"/>
                </a:tc>
              </a:tr>
              <a:tr h="4067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5204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497787" y="3214112"/>
            <a:ext cx="1104405" cy="7522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Compensation – stock options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/>
          <a:stretch/>
        </p:blipFill>
        <p:spPr bwMode="auto">
          <a:xfrm>
            <a:off x="7348255" y="1291776"/>
            <a:ext cx="239959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0226" y="1371601"/>
            <a:ext cx="4477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Higher attrition in professionals at stock option category ‘0’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Lesser attrition in professionals with stock option category ‘1’, ‘2’, 3’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80225" y="4334117"/>
            <a:ext cx="516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Providing stock options a clear way to retain talent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profile – Duration in Role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85" y="1015731"/>
            <a:ext cx="6307245" cy="45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0717" y="1190447"/>
            <a:ext cx="4364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Professionals young in a role in a company or with current manager more likely to leave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‘Years since last promotion’ doesn’t appear to play a factor.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55608" y="3424687"/>
            <a:ext cx="4494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Trends consistent with idea that professionals that stick will tend to stay longer and contribute to company.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Focus of talent management team should be younger members in team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{AAB364C4-D4D4-A341-A5E9-624790D0357C}tf10001119</Template>
  <TotalTime>2084</TotalTime>
  <Words>743</Words>
  <Application>Microsoft Office PowerPoint</Application>
  <PresentationFormat>Custom</PresentationFormat>
  <Paragraphs>197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Employee Attrition insights</vt:lpstr>
      <vt:lpstr>Outline</vt:lpstr>
      <vt:lpstr>Goal</vt:lpstr>
      <vt:lpstr>Data Analysis : factors Considered</vt:lpstr>
      <vt:lpstr>Personal </vt:lpstr>
      <vt:lpstr>Professional proficiency</vt:lpstr>
      <vt:lpstr>Compensation - Rate</vt:lpstr>
      <vt:lpstr>Compensation – stock options</vt:lpstr>
      <vt:lpstr>Work profile – Duration in Role</vt:lpstr>
      <vt:lpstr>Overtime and work life balance</vt:lpstr>
      <vt:lpstr>Job engagement</vt:lpstr>
      <vt:lpstr>Training and travel</vt:lpstr>
      <vt:lpstr>Department Specific trends</vt:lpstr>
      <vt:lpstr>Summary -  attrition Trends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01</dc:title>
  <dc:creator>Djoko, Rikel A</dc:creator>
  <cp:keywords>CTPClassification=CTP_NT</cp:keywords>
  <cp:lastModifiedBy>Kapila, Gautam</cp:lastModifiedBy>
  <cp:revision>197</cp:revision>
  <dcterms:created xsi:type="dcterms:W3CDTF">2019-06-24T02:57:31Z</dcterms:created>
  <dcterms:modified xsi:type="dcterms:W3CDTF">2019-08-12T13:37:04Z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be1dc9dd-fee2-46e7-a350-4d3e2b4828ea</vt:lpwstr>
  </property>
  <property fmtid="{D5CDD505-2E9C-101B-9397-08002B2CF9AE}" pid="3" name="CTP_TimeStamp">
    <vt:lpwstr>2019-06-25 02:22:22Z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