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3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09FB-1A5F-4830-89BB-3C9071B1A29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FDE1-174A-4205-A8AC-17881720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0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09FB-1A5F-4830-89BB-3C9071B1A29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FDE1-174A-4205-A8AC-17881720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0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09FB-1A5F-4830-89BB-3C9071B1A29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FDE1-174A-4205-A8AC-17881720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3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09FB-1A5F-4830-89BB-3C9071B1A29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FDE1-174A-4205-A8AC-17881720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7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09FB-1A5F-4830-89BB-3C9071B1A29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FDE1-174A-4205-A8AC-17881720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5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09FB-1A5F-4830-89BB-3C9071B1A29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FDE1-174A-4205-A8AC-17881720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09FB-1A5F-4830-89BB-3C9071B1A29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FDE1-174A-4205-A8AC-17881720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7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09FB-1A5F-4830-89BB-3C9071B1A29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FDE1-174A-4205-A8AC-17881720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0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09FB-1A5F-4830-89BB-3C9071B1A29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FDE1-174A-4205-A8AC-17881720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6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09FB-1A5F-4830-89BB-3C9071B1A29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FDE1-174A-4205-A8AC-17881720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9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09FB-1A5F-4830-89BB-3C9071B1A29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FDE1-174A-4205-A8AC-17881720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7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09FB-1A5F-4830-89BB-3C9071B1A29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6FDE1-174A-4205-A8AC-17881720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5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47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United </a:t>
            </a:r>
            <a:r>
              <a:rPr lang="en-US" dirty="0"/>
              <a:t>States Brewery Market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Beer </a:t>
            </a:r>
            <a:r>
              <a:rPr lang="en-US" dirty="0"/>
              <a:t>Composition </a:t>
            </a:r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Gautam Kapila</a:t>
            </a:r>
          </a:p>
          <a:p>
            <a:r>
              <a:rPr lang="en-US" dirty="0" smtClean="0"/>
              <a:t>MSDS 6306: Doing Data Science - Case Study 01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Goal</a:t>
            </a:r>
          </a:p>
          <a:p>
            <a:r>
              <a:rPr lang="en-US" dirty="0" smtClean="0"/>
              <a:t>Brewery count per state</a:t>
            </a:r>
          </a:p>
          <a:p>
            <a:r>
              <a:rPr lang="en-US" dirty="0" smtClean="0"/>
              <a:t>Beer alcohol content statistics by state</a:t>
            </a:r>
          </a:p>
          <a:p>
            <a:r>
              <a:rPr lang="en-US" dirty="0" smtClean="0"/>
              <a:t>Beer bitterness statistics by state</a:t>
            </a:r>
          </a:p>
          <a:p>
            <a:r>
              <a:rPr lang="en-US" dirty="0" smtClean="0"/>
              <a:t>Beer alcoholic content and bitterness relationship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2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The work summarizes US brewery market and beer composition per state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Following data is summarized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Number of breweries present per state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Alcoholic content of craft beers per state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Bitterness of the beers per state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State with beer having maximum alcoholic content and bitterness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Relationship between beer alcoholic content and beer bitterness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work can be foundational to additional studies to understand US beer market when starting a new brewery or introducing new beer into US beer market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073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b="1" dirty="0" smtClean="0"/>
              <a:t>Brewery Count Per State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633634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45343" y="5562600"/>
            <a:ext cx="5352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Colorado has maximum number of breweries!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California is a distant 2</a:t>
            </a:r>
            <a:r>
              <a:rPr lang="en-US" baseline="30000" dirty="0" smtClean="0"/>
              <a:t>nd</a:t>
            </a:r>
            <a:r>
              <a:rPr lang="en-US" dirty="0" smtClean="0"/>
              <a:t> with other states on heels.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8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smtClean="0"/>
              <a:t>Beer Alcohol Content by State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17558"/>
            <a:ext cx="633634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85114" y="990600"/>
            <a:ext cx="20489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/>
              <a:t>ABV : alcoholic content by volume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1464913" y="5617029"/>
            <a:ext cx="592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States with maximum alcoholic content of their beers 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KY, DC, WV, NM, MI, CO …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97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23257"/>
            <a:ext cx="6248400" cy="462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smtClean="0"/>
              <a:t>Beer Bitterness Level by State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028395" y="990600"/>
            <a:ext cx="2005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/>
              <a:t>IBU : international bitterness unit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1900225" y="5617029"/>
            <a:ext cx="5049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States with beers that are high on bitterness 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ME, WV, GA, FL, DE, NM…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91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86"/>
            <a:ext cx="8229600" cy="1143000"/>
          </a:xfrm>
        </p:spPr>
        <p:txBody>
          <a:bodyPr/>
          <a:lstStyle/>
          <a:p>
            <a:r>
              <a:rPr lang="en-US" b="1" dirty="0" smtClean="0"/>
              <a:t>Alcoholic Content vs. Bitterness</a:t>
            </a:r>
            <a:endParaRPr lang="en-US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5867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6800" y="5326743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general, higher bitterness tracks with higher alcoholic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However, range of bitterness possible for a given alcoholic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more to getting the right bitterness (IBU) for a beer than just it’s alcoholic content (ABV)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3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Colorado </a:t>
            </a:r>
            <a:r>
              <a:rPr lang="en-US" sz="2000" dirty="0"/>
              <a:t>by far has the largest number of breweries.</a:t>
            </a:r>
          </a:p>
          <a:p>
            <a:pPr lvl="1"/>
            <a:r>
              <a:rPr lang="en-US" sz="1800" dirty="0"/>
              <a:t>CA, MI, IN, TX are other states with high density of breweries.</a:t>
            </a:r>
          </a:p>
          <a:p>
            <a:pPr lvl="1"/>
            <a:r>
              <a:rPr lang="en-US" sz="1800" i="1" dirty="0"/>
              <a:t>Targeting these states for additional opening of brewery should be considered.</a:t>
            </a:r>
            <a:endParaRPr lang="en-US" sz="1800" dirty="0"/>
          </a:p>
          <a:p>
            <a:endParaRPr lang="en-US" sz="2000" dirty="0" smtClean="0"/>
          </a:p>
          <a:p>
            <a:r>
              <a:rPr lang="en-US" sz="2000" dirty="0" smtClean="0"/>
              <a:t>Co </a:t>
            </a:r>
            <a:r>
              <a:rPr lang="en-US" sz="2000" dirty="0"/>
              <a:t>ranks </a:t>
            </a:r>
            <a:r>
              <a:rPr lang="en-US" sz="2000" dirty="0" smtClean="0"/>
              <a:t>6th </a:t>
            </a:r>
            <a:r>
              <a:rPr lang="en-US" sz="2000" dirty="0"/>
              <a:t>in list of states with highest </a:t>
            </a:r>
            <a:r>
              <a:rPr lang="en-US" sz="2000" dirty="0" smtClean="0"/>
              <a:t>alcohol </a:t>
            </a:r>
            <a:r>
              <a:rPr lang="en-US" sz="2000" dirty="0"/>
              <a:t>content producing states.</a:t>
            </a:r>
          </a:p>
          <a:p>
            <a:pPr lvl="1"/>
            <a:r>
              <a:rPr lang="en-US" sz="1800" dirty="0"/>
              <a:t>However, it produces beer with highest </a:t>
            </a:r>
            <a:r>
              <a:rPr lang="en-US" sz="1800" dirty="0" smtClean="0"/>
              <a:t>alcoholic </a:t>
            </a:r>
            <a:r>
              <a:rPr lang="en-US" sz="1800" dirty="0"/>
              <a:t>content.</a:t>
            </a:r>
          </a:p>
          <a:p>
            <a:pPr lvl="1"/>
            <a:r>
              <a:rPr lang="en-US" sz="1800" i="1" dirty="0"/>
              <a:t>T</a:t>
            </a:r>
            <a:r>
              <a:rPr lang="en-US" sz="1800" i="1" dirty="0" smtClean="0"/>
              <a:t>here </a:t>
            </a:r>
            <a:r>
              <a:rPr lang="en-US" sz="1800" i="1" dirty="0"/>
              <a:t>is </a:t>
            </a:r>
            <a:r>
              <a:rPr lang="en-US" sz="1800" i="1" dirty="0" smtClean="0"/>
              <a:t>likely additional appetite </a:t>
            </a:r>
            <a:r>
              <a:rPr lang="en-US" sz="1800" i="1" dirty="0"/>
              <a:t>in market to absorb higher </a:t>
            </a:r>
            <a:r>
              <a:rPr lang="en-US" sz="1800" i="1" dirty="0" err="1"/>
              <a:t>alcholic</a:t>
            </a:r>
            <a:r>
              <a:rPr lang="en-US" sz="1800" i="1" dirty="0"/>
              <a:t> content beer.</a:t>
            </a:r>
            <a:endParaRPr lang="en-US" sz="1800" dirty="0"/>
          </a:p>
          <a:p>
            <a:endParaRPr lang="en-US" sz="2000" dirty="0" smtClean="0"/>
          </a:p>
          <a:p>
            <a:r>
              <a:rPr lang="en-US" sz="2000" dirty="0" smtClean="0"/>
              <a:t>Clearly </a:t>
            </a:r>
            <a:r>
              <a:rPr lang="en-US" sz="2000" dirty="0"/>
              <a:t>bitterness and alcoholic content track each other.</a:t>
            </a:r>
          </a:p>
          <a:p>
            <a:pPr lvl="1"/>
            <a:r>
              <a:rPr lang="en-US" sz="1800" dirty="0"/>
              <a:t>However, beers with different amount of bitterness can be produced at any given alcoholic content.</a:t>
            </a:r>
          </a:p>
          <a:p>
            <a:pPr lvl="1"/>
            <a:r>
              <a:rPr lang="en-US" sz="1800" i="1" dirty="0"/>
              <a:t>One can be flexible in tailoring beer composition to suite </a:t>
            </a:r>
            <a:r>
              <a:rPr lang="en-US" sz="1800" i="1" dirty="0" smtClean="0"/>
              <a:t>what's </a:t>
            </a:r>
            <a:r>
              <a:rPr lang="en-US" sz="1800" i="1" dirty="0"/>
              <a:t>popular in local market</a:t>
            </a:r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774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369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United States Brewery Market  &amp; Beer Composition Report</vt:lpstr>
      <vt:lpstr>Outline</vt:lpstr>
      <vt:lpstr>Goal</vt:lpstr>
      <vt:lpstr>Brewery Count Per State</vt:lpstr>
      <vt:lpstr>Beer Alcohol Content by State</vt:lpstr>
      <vt:lpstr>Beer Bitterness Level by State</vt:lpstr>
      <vt:lpstr>Alcoholic Content vs. Bitterness</vt:lpstr>
      <vt:lpstr>Conclusions</vt:lpstr>
    </vt:vector>
  </TitlesOfParts>
  <Company>Texas Instruments,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01 :</dc:title>
  <dc:creator>Kapila, Gautam</dc:creator>
  <cp:lastModifiedBy>Kapila, Gautam</cp:lastModifiedBy>
  <cp:revision>22</cp:revision>
  <dcterms:created xsi:type="dcterms:W3CDTF">2019-07-24T03:54:51Z</dcterms:created>
  <dcterms:modified xsi:type="dcterms:W3CDTF">2019-07-24T04:17:10Z</dcterms:modified>
</cp:coreProperties>
</file>