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61" r:id="rId4"/>
    <p:sldId id="270" r:id="rId5"/>
    <p:sldId id="309" r:id="rId6"/>
    <p:sldId id="310" r:id="rId7"/>
    <p:sldId id="265" r:id="rId8"/>
    <p:sldId id="263" r:id="rId9"/>
    <p:sldId id="290" r:id="rId10"/>
    <p:sldId id="285" r:id="rId11"/>
    <p:sldId id="287" r:id="rId12"/>
    <p:sldId id="312" r:id="rId13"/>
    <p:sldId id="273" r:id="rId14"/>
    <p:sldId id="306" r:id="rId15"/>
    <p:sldId id="294" r:id="rId16"/>
    <p:sldId id="267" r:id="rId17"/>
    <p:sldId id="308" r:id="rId18"/>
    <p:sldId id="271" r:id="rId19"/>
    <p:sldId id="283" r:id="rId20"/>
    <p:sldId id="281" r:id="rId21"/>
    <p:sldId id="292" r:id="rId22"/>
    <p:sldId id="282" r:id="rId23"/>
    <p:sldId id="307" r:id="rId24"/>
    <p:sldId id="296" r:id="rId25"/>
    <p:sldId id="297" r:id="rId26"/>
    <p:sldId id="284" r:id="rId27"/>
    <p:sldId id="277" r:id="rId28"/>
    <p:sldId id="302" r:id="rId29"/>
    <p:sldId id="311" r:id="rId30"/>
    <p:sldId id="301" r:id="rId31"/>
    <p:sldId id="278" r:id="rId32"/>
    <p:sldId id="279" r:id="rId33"/>
    <p:sldId id="295" r:id="rId34"/>
    <p:sldId id="305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4" d="100"/>
          <a:sy n="74" d="100"/>
        </p:scale>
        <p:origin x="-36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E7AEF-46B9-4597-A46F-11BB79D80D32}" type="datetimeFigureOut">
              <a:rPr lang="el-GR" smtClean="0"/>
              <a:t>11/1/2016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63F6E5-5F91-454B-AD31-019CC319569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98612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AB1B7-E737-4062-8E06-6AF586DD0B8F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3678-9598-4C41-A029-7D74D9646A6E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25F9-E67C-48D8-9963-D5093F63D7B4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4A330-EA55-4B4B-A01F-BA536267B224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5DBA-6384-4A72-BA52-2BFEE1854C01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E1B00-D4B0-4F13-B6B9-9FA20E076BC0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0117-86E9-4534-860E-CEEE7178E622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B29B-6661-48BE-A0A2-02A2DB5BD0E1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207A-EC3F-424F-8DA0-5AE5791B3375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90A86-460D-4724-AD01-FFBDB61A02D1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635F7-8A2B-4855-B48C-CC451302A0D3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BA3C-AE6B-4C79-8FB0-D76E4E2D5F8D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240A-8114-4D63-B3A6-77FD627237FB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AB4D-EE46-403A-80D4-E953C9EECBD6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7607-0C20-44DB-8CA1-983C005257B2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9E7C0-ECA6-459B-8608-EBB7880C6F37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20BB5-AA7B-45BE-AEF8-ED132D815DEA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Functional Dependencies in System F</a:t>
            </a:r>
            <a:r>
              <a:rPr lang="en-US" sz="2800" dirty="0" smtClean="0"/>
              <a:t>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George </a:t>
            </a:r>
            <a:r>
              <a:rPr lang="en-US" dirty="0" err="1" smtClean="0"/>
              <a:t>Karachalias</a:t>
            </a:r>
            <a:r>
              <a:rPr lang="en-US" dirty="0" smtClean="0"/>
              <a:t> &amp; Tom </a:t>
            </a:r>
            <a:r>
              <a:rPr lang="en-US" dirty="0" err="1" smtClean="0"/>
              <a:t>Schrijvers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21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FDs in System FC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>
                <a:latin typeface="Consolas" panose="020B0609020204030204" pitchFamily="49" charset="0"/>
              </a:rPr>
              <a:t>class</a:t>
            </a:r>
            <a:r>
              <a:rPr lang="en-US" sz="2200" dirty="0" smtClean="0">
                <a:latin typeface="Consolas" panose="020B0609020204030204" pitchFamily="49" charset="0"/>
              </a:rPr>
              <a:t> C a b | a -&gt; b</a:t>
            </a: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 smtClean="0">
                <a:latin typeface="Consolas" panose="020B0609020204030204" pitchFamily="49" charset="0"/>
              </a:rPr>
              <a:t>instance</a:t>
            </a:r>
            <a:r>
              <a:rPr lang="en-US" sz="2200" dirty="0" smtClean="0">
                <a:latin typeface="Consolas" panose="020B0609020204030204" pitchFamily="49" charset="0"/>
              </a:rPr>
              <a:t> C </a:t>
            </a:r>
            <a:r>
              <a:rPr lang="en-US" sz="2200" dirty="0" err="1" smtClean="0">
                <a:latin typeface="Consolas" panose="020B0609020204030204" pitchFamily="49" charset="0"/>
              </a:rPr>
              <a:t>Int</a:t>
            </a:r>
            <a:r>
              <a:rPr lang="en-US" sz="2200" dirty="0" smtClean="0">
                <a:latin typeface="Consolas" panose="020B0609020204030204" pitchFamily="49" charset="0"/>
              </a:rPr>
              <a:t> Bool</a:t>
            </a: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Consolas" panose="020B0609020204030204" pitchFamily="49" charset="0"/>
              </a:rPr>
              <a:t>f :: C </a:t>
            </a:r>
            <a:r>
              <a:rPr lang="en-US" sz="2200" dirty="0" err="1" smtClean="0">
                <a:latin typeface="Consolas" panose="020B0609020204030204" pitchFamily="49" charset="0"/>
              </a:rPr>
              <a:t>Int</a:t>
            </a:r>
            <a:r>
              <a:rPr lang="en-US" sz="2200" dirty="0" smtClean="0">
                <a:latin typeface="Consolas" panose="020B0609020204030204" pitchFamily="49" charset="0"/>
              </a:rPr>
              <a:t> b =&gt; </a:t>
            </a:r>
            <a:r>
              <a:rPr lang="en-US" sz="2200" u="sng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b</a:t>
            </a:r>
            <a:r>
              <a:rPr lang="en-US" sz="2200" dirty="0" smtClean="0">
                <a:latin typeface="Consolas" panose="020B0609020204030204" pitchFamily="49" charset="0"/>
              </a:rPr>
              <a:t> -&gt; </a:t>
            </a:r>
            <a:r>
              <a:rPr lang="en-US" sz="2200" u="sng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Bool</a:t>
            </a:r>
          </a:p>
          <a:p>
            <a:pPr marL="0" indent="0">
              <a:buNone/>
            </a:pPr>
            <a:r>
              <a:rPr lang="en-US" sz="2200" dirty="0" smtClean="0">
                <a:latin typeface="Consolas" panose="020B0609020204030204" pitchFamily="49" charset="0"/>
              </a:rPr>
              <a:t>f </a:t>
            </a:r>
            <a:r>
              <a:rPr lang="en-US" sz="2200" u="sng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x</a:t>
            </a:r>
            <a:r>
              <a:rPr lang="en-US" sz="2200" dirty="0" smtClean="0">
                <a:latin typeface="Consolas" panose="020B0609020204030204" pitchFamily="49" charset="0"/>
              </a:rPr>
              <a:t> = </a:t>
            </a:r>
            <a:r>
              <a:rPr lang="en-US" sz="2200" u="sng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FDs in System FC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>
                <a:latin typeface="Consolas" panose="020B0609020204030204" pitchFamily="49" charset="0"/>
              </a:rPr>
              <a:t>class</a:t>
            </a:r>
            <a:r>
              <a:rPr lang="en-US" sz="2200" dirty="0" smtClean="0">
                <a:latin typeface="Consolas" panose="020B0609020204030204" pitchFamily="49" charset="0"/>
              </a:rPr>
              <a:t> C a b | a -&gt; b</a:t>
            </a: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 smtClean="0">
                <a:latin typeface="Consolas" panose="020B0609020204030204" pitchFamily="49" charset="0"/>
              </a:rPr>
              <a:t>instance</a:t>
            </a:r>
            <a:r>
              <a:rPr lang="en-US" sz="2200" dirty="0" smtClean="0">
                <a:latin typeface="Consolas" panose="020B0609020204030204" pitchFamily="49" charset="0"/>
              </a:rPr>
              <a:t> C </a:t>
            </a:r>
            <a:r>
              <a:rPr lang="en-US" sz="2200" dirty="0" err="1" smtClean="0">
                <a:latin typeface="Consolas" panose="020B0609020204030204" pitchFamily="49" charset="0"/>
              </a:rPr>
              <a:t>Int</a:t>
            </a:r>
            <a:r>
              <a:rPr lang="en-US" sz="2200" dirty="0" smtClean="0">
                <a:latin typeface="Consolas" panose="020B0609020204030204" pitchFamily="49" charset="0"/>
              </a:rPr>
              <a:t> Bool</a:t>
            </a: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Consolas" panose="020B0609020204030204" pitchFamily="49" charset="0"/>
              </a:rPr>
              <a:t>f :: C </a:t>
            </a:r>
            <a:r>
              <a:rPr lang="en-US" sz="2200" dirty="0" err="1" smtClean="0">
                <a:latin typeface="Consolas" panose="020B0609020204030204" pitchFamily="49" charset="0"/>
              </a:rPr>
              <a:t>Int</a:t>
            </a:r>
            <a:r>
              <a:rPr lang="en-US" sz="2200" dirty="0" smtClean="0">
                <a:latin typeface="Consolas" panose="020B0609020204030204" pitchFamily="49" charset="0"/>
              </a:rPr>
              <a:t> b =&gt; </a:t>
            </a:r>
            <a:r>
              <a:rPr lang="en-US" sz="2200" u="sng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b</a:t>
            </a:r>
            <a:r>
              <a:rPr lang="en-US" sz="2200" dirty="0" smtClean="0">
                <a:latin typeface="Consolas" panose="020B0609020204030204" pitchFamily="49" charset="0"/>
              </a:rPr>
              <a:t> -&gt; </a:t>
            </a:r>
            <a:r>
              <a:rPr lang="en-US" sz="2200" u="sng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Bool</a:t>
            </a:r>
          </a:p>
          <a:p>
            <a:pPr marL="0" indent="0">
              <a:buNone/>
            </a:pPr>
            <a:r>
              <a:rPr lang="en-US" sz="2200" dirty="0" smtClean="0">
                <a:latin typeface="Consolas" panose="020B0609020204030204" pitchFamily="49" charset="0"/>
              </a:rPr>
              <a:t>f </a:t>
            </a:r>
            <a:r>
              <a:rPr lang="en-US" sz="2200" u="sng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x</a:t>
            </a:r>
            <a:r>
              <a:rPr lang="en-US" sz="2200" dirty="0" smtClean="0">
                <a:latin typeface="Consolas" panose="020B0609020204030204" pitchFamily="49" charset="0"/>
              </a:rPr>
              <a:t> = </a:t>
            </a:r>
            <a:r>
              <a:rPr lang="en-US" sz="2200" u="sng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157396" y="3748472"/>
            <a:ext cx="2453546" cy="289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753744" y="3447458"/>
            <a:ext cx="1857198" cy="301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610942" y="3523968"/>
            <a:ext cx="1488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(b ~ Bool)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6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ATs in System FC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>
                <a:latin typeface="Consolas" panose="020B0609020204030204" pitchFamily="49" charset="0"/>
              </a:rPr>
              <a:t>class</a:t>
            </a:r>
            <a:r>
              <a:rPr lang="en-US" sz="2200" dirty="0" smtClean="0">
                <a:latin typeface="Consolas" panose="020B0609020204030204" pitchFamily="49" charset="0"/>
              </a:rPr>
              <a:t> C a </a:t>
            </a:r>
            <a:r>
              <a:rPr lang="en-US" sz="2200" b="1" dirty="0" smtClean="0">
                <a:latin typeface="Consolas" panose="020B0609020204030204" pitchFamily="49" charset="0"/>
              </a:rPr>
              <a:t>where</a:t>
            </a:r>
            <a:r>
              <a:rPr lang="en-US" sz="2200" dirty="0" smtClean="0">
                <a:latin typeface="Consolas" panose="020B0609020204030204" pitchFamily="49" charset="0"/>
              </a:rPr>
              <a:t/>
            </a:r>
            <a:br>
              <a:rPr lang="en-US" sz="2200" dirty="0" smtClean="0">
                <a:latin typeface="Consolas" panose="020B0609020204030204" pitchFamily="49" charset="0"/>
              </a:rPr>
            </a:br>
            <a:r>
              <a:rPr lang="en-US" sz="2200" dirty="0" smtClean="0">
                <a:latin typeface="Consolas" panose="020B0609020204030204" pitchFamily="49" charset="0"/>
              </a:rPr>
              <a:t>  type F a</a:t>
            </a: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 smtClean="0">
                <a:latin typeface="Consolas" panose="020B0609020204030204" pitchFamily="49" charset="0"/>
              </a:rPr>
              <a:t>instance</a:t>
            </a:r>
            <a:r>
              <a:rPr lang="en-US" sz="2200" dirty="0" smtClean="0">
                <a:latin typeface="Consolas" panose="020B0609020204030204" pitchFamily="49" charset="0"/>
              </a:rPr>
              <a:t> C </a:t>
            </a:r>
            <a:r>
              <a:rPr lang="en-US" sz="2200" dirty="0" err="1" smtClean="0">
                <a:latin typeface="Consolas" panose="020B0609020204030204" pitchFamily="49" charset="0"/>
              </a:rPr>
              <a:t>Int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latin typeface="Consolas" panose="020B0609020204030204" pitchFamily="49" charset="0"/>
              </a:rPr>
              <a:t>where</a:t>
            </a:r>
            <a:r>
              <a:rPr lang="en-US" sz="2200" dirty="0" smtClean="0">
                <a:latin typeface="Consolas" panose="020B0609020204030204" pitchFamily="49" charset="0"/>
              </a:rPr>
              <a:t/>
            </a:r>
            <a:br>
              <a:rPr lang="en-US" sz="2200" dirty="0" smtClean="0">
                <a:latin typeface="Consolas" panose="020B0609020204030204" pitchFamily="49" charset="0"/>
              </a:rPr>
            </a:br>
            <a:r>
              <a:rPr lang="en-US" sz="2200" dirty="0" smtClean="0">
                <a:latin typeface="Consolas" panose="020B0609020204030204" pitchFamily="49" charset="0"/>
              </a:rPr>
              <a:t>  type F </a:t>
            </a:r>
            <a:r>
              <a:rPr lang="en-US" sz="2200" dirty="0" err="1" smtClean="0">
                <a:latin typeface="Consolas" panose="020B0609020204030204" pitchFamily="49" charset="0"/>
              </a:rPr>
              <a:t>Int</a:t>
            </a:r>
            <a:r>
              <a:rPr lang="en-US" sz="2200" dirty="0" smtClean="0">
                <a:latin typeface="Consolas" panose="020B0609020204030204" pitchFamily="49" charset="0"/>
              </a:rPr>
              <a:t> = </a:t>
            </a:r>
            <a:r>
              <a:rPr lang="en-US" sz="2200" dirty="0" err="1" smtClean="0">
                <a:latin typeface="Consolas" panose="020B0609020204030204" pitchFamily="49" charset="0"/>
              </a:rPr>
              <a:t>Bool</a:t>
            </a:r>
            <a:endParaRPr lang="en-US" sz="22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Consolas" panose="020B0609020204030204" pitchFamily="49" charset="0"/>
              </a:rPr>
              <a:t>f :: C </a:t>
            </a:r>
            <a:r>
              <a:rPr lang="en-US" sz="2200" dirty="0" err="1" smtClean="0">
                <a:latin typeface="Consolas" panose="020B0609020204030204" pitchFamily="49" charset="0"/>
              </a:rPr>
              <a:t>Int</a:t>
            </a:r>
            <a:r>
              <a:rPr lang="en-US" sz="2200" dirty="0" smtClean="0">
                <a:latin typeface="Consolas" panose="020B0609020204030204" pitchFamily="49" charset="0"/>
              </a:rPr>
              <a:t> =&gt; F </a:t>
            </a:r>
            <a:r>
              <a:rPr lang="en-US" sz="2200" dirty="0" err="1" smtClean="0">
                <a:latin typeface="Consolas" panose="020B0609020204030204" pitchFamily="49" charset="0"/>
              </a:rPr>
              <a:t>Int</a:t>
            </a:r>
            <a:r>
              <a:rPr lang="en-US" sz="2200" dirty="0" smtClean="0">
                <a:latin typeface="Consolas" panose="020B0609020204030204" pitchFamily="49" charset="0"/>
              </a:rPr>
              <a:t> -&gt; Bool</a:t>
            </a:r>
          </a:p>
          <a:p>
            <a:pPr marL="0" indent="0">
              <a:buNone/>
            </a:pPr>
            <a:r>
              <a:rPr lang="en-US" sz="2200" dirty="0" smtClean="0">
                <a:latin typeface="Consolas" panose="020B0609020204030204" pitchFamily="49" charset="0"/>
              </a:rPr>
              <a:t>f x = x</a:t>
            </a:r>
            <a:endParaRPr lang="en-US" sz="2200" b="1" dirty="0" smtClean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18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0606" y="435685"/>
            <a:ext cx="82027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1" dirty="0" smtClean="0"/>
              <a:t>“Death to Functional Dependencies Say I”</a:t>
            </a:r>
          </a:p>
          <a:p>
            <a:endParaRPr lang="en-US" sz="3000" dirty="0"/>
          </a:p>
          <a:p>
            <a:r>
              <a:rPr lang="en-US" sz="3000" dirty="0" smtClean="0"/>
              <a:t>							- Simon Peyton Jones</a:t>
            </a:r>
            <a:endParaRPr lang="en-US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169511"/>
            <a:ext cx="7627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quote: 	https</a:t>
            </a:r>
            <a:r>
              <a:rPr lang="en-US" b="1" i="1" dirty="0"/>
              <a:t>://</a:t>
            </a:r>
            <a:r>
              <a:rPr lang="en-US" b="1" i="1" dirty="0" smtClean="0"/>
              <a:t>ghc.haskell.org/trac/ghc/ticket/1614#comment:2</a:t>
            </a:r>
          </a:p>
          <a:p>
            <a:r>
              <a:rPr lang="en-US" b="1" i="1" dirty="0" smtClean="0"/>
              <a:t>picture:	https</a:t>
            </a:r>
            <a:r>
              <a:rPr lang="en-US" b="1" i="1" dirty="0"/>
              <a:t>://i.ytimg.com/vi/2WgxPxxfT7E/maxresdefault.jpg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58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Problem: Lack of Evidence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44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Lack of Evidence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</a:rPr>
              <a:t>class</a:t>
            </a:r>
            <a:r>
              <a:rPr lang="en-US" dirty="0" smtClean="0">
                <a:latin typeface="Consolas" panose="020B0609020204030204" pitchFamily="49" charset="0"/>
              </a:rPr>
              <a:t> C a b | a -&gt; b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</a:rPr>
              <a:t>instance</a:t>
            </a:r>
            <a:r>
              <a:rPr lang="en-US" dirty="0" smtClean="0">
                <a:latin typeface="Consolas" panose="020B0609020204030204" pitchFamily="49" charset="0"/>
              </a:rPr>
              <a:t> C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Bool</a:t>
            </a:r>
            <a:br>
              <a:rPr lang="en-US" dirty="0" smtClean="0">
                <a:latin typeface="Consolas" panose="020B0609020204030204" pitchFamily="49" charset="0"/>
              </a:rPr>
            </a:b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f :: C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b =&gt; b -&gt; Bool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f x = x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</a:rPr>
              <a:t>data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CDict</a:t>
            </a:r>
            <a:r>
              <a:rPr lang="en-US" dirty="0" smtClean="0">
                <a:latin typeface="Consolas" panose="020B0609020204030204" pitchFamily="49" charset="0"/>
              </a:rPr>
              <a:t> a b = </a:t>
            </a:r>
            <a:r>
              <a:rPr lang="en-US" dirty="0" err="1" smtClean="0">
                <a:latin typeface="Consolas" panose="020B0609020204030204" pitchFamily="49" charset="0"/>
              </a:rPr>
              <a:t>MkCDict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cIntBool</a:t>
            </a:r>
            <a:r>
              <a:rPr lang="en-US" dirty="0" smtClean="0">
                <a:latin typeface="Consolas" panose="020B0609020204030204" pitchFamily="49" charset="0"/>
              </a:rPr>
              <a:t> :: </a:t>
            </a:r>
            <a:r>
              <a:rPr lang="en-US" dirty="0" err="1" smtClean="0">
                <a:latin typeface="Consolas" panose="020B0609020204030204" pitchFamily="49" charset="0"/>
              </a:rPr>
              <a:t>CDict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Bool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cIntBool</a:t>
            </a:r>
            <a:r>
              <a:rPr lang="en-US" dirty="0" smtClean="0"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</a:rPr>
              <a:t>MkCDict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f :: </a:t>
            </a:r>
            <a:r>
              <a:rPr lang="en-US" dirty="0" err="1" smtClean="0">
                <a:latin typeface="Consolas" panose="020B0609020204030204" pitchFamily="49" charset="0"/>
              </a:rPr>
              <a:t>CDict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b -&gt; b -&gt; Bool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f d x = x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3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of Functional Dependencies to Associated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32965" y="6438451"/>
            <a:ext cx="10659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Tom </a:t>
            </a:r>
            <a:r>
              <a:rPr lang="en-US" b="1" dirty="0" err="1" smtClean="0"/>
              <a:t>Schrijvers</a:t>
            </a:r>
            <a:r>
              <a:rPr lang="en-US" b="1" dirty="0" smtClean="0"/>
              <a:t>, Martin </a:t>
            </a:r>
            <a:r>
              <a:rPr lang="en-US" b="1" dirty="0" err="1" smtClean="0"/>
              <a:t>Sulzmann</a:t>
            </a:r>
            <a:r>
              <a:rPr lang="en-US" b="1" dirty="0" smtClean="0"/>
              <a:t>,  Simon PJ, Manuel Chakravarty. </a:t>
            </a:r>
            <a:r>
              <a:rPr lang="en-US" b="1" i="1" dirty="0" smtClean="0"/>
              <a:t>Towards Open Type Functions</a:t>
            </a:r>
            <a:endParaRPr lang="en-US" b="1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74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Class Declarations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For every FD generate a new Associated Type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For every FD add an equivalent equality in the context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Class Instances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For every FD generate an </a:t>
            </a:r>
            <a:r>
              <a:rPr lang="en-US" sz="2200" b="1" i="1" u="sng" dirty="0" smtClean="0">
                <a:solidFill>
                  <a:schemeClr val="tx1"/>
                </a:solidFill>
              </a:rPr>
              <a:t>appropriate</a:t>
            </a:r>
            <a:r>
              <a:rPr lang="en-US" sz="2200" dirty="0" smtClean="0">
                <a:solidFill>
                  <a:schemeClr val="tx1"/>
                </a:solidFill>
              </a:rPr>
              <a:t> instance for the respective Associated Type</a:t>
            </a:r>
            <a:r>
              <a:rPr lang="en-US" sz="2200" dirty="0">
                <a:solidFill>
                  <a:schemeClr val="tx1"/>
                </a:solidFill>
              </a:rPr>
              <a:t/>
            </a:r>
            <a:br>
              <a:rPr lang="en-US" sz="2200" dirty="0">
                <a:solidFill>
                  <a:schemeClr val="tx1"/>
                </a:solidFill>
              </a:rPr>
            </a:br>
            <a:endParaRPr lang="el-GR" sz="2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32965" y="6438451"/>
            <a:ext cx="10659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Tom </a:t>
            </a:r>
            <a:r>
              <a:rPr lang="en-US" b="1" dirty="0" err="1" smtClean="0"/>
              <a:t>Schrijvers</a:t>
            </a:r>
            <a:r>
              <a:rPr lang="en-US" b="1" dirty="0" smtClean="0"/>
              <a:t>, Martin </a:t>
            </a:r>
            <a:r>
              <a:rPr lang="en-US" b="1" dirty="0" err="1" smtClean="0"/>
              <a:t>Sulzmann</a:t>
            </a:r>
            <a:r>
              <a:rPr lang="en-US" b="1" dirty="0" smtClean="0"/>
              <a:t>,  Simon PJ, Manuel Chakravarty. </a:t>
            </a:r>
            <a:r>
              <a:rPr lang="en-US" b="1" i="1" dirty="0" smtClean="0"/>
              <a:t>Towards Open Type Functions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08636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Search of a 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>
                <a:latin typeface="Consolas" panose="020B0609020204030204" pitchFamily="49" charset="0"/>
              </a:rPr>
              <a:t>data</a:t>
            </a:r>
            <a:r>
              <a:rPr lang="en-US" sz="2200" dirty="0" smtClean="0">
                <a:latin typeface="Consolas" panose="020B0609020204030204" pitchFamily="49" charset="0"/>
              </a:rPr>
              <a:t> Nat = Zero | </a:t>
            </a:r>
            <a:r>
              <a:rPr lang="en-US" sz="2200" dirty="0" err="1" smtClean="0">
                <a:latin typeface="Consolas" panose="020B0609020204030204" pitchFamily="49" charset="0"/>
              </a:rPr>
              <a:t>Succ</a:t>
            </a:r>
            <a:r>
              <a:rPr lang="en-US" sz="2200" dirty="0" smtClean="0">
                <a:latin typeface="Consolas" panose="020B0609020204030204" pitchFamily="49" charset="0"/>
              </a:rPr>
              <a:t> Nat</a:t>
            </a:r>
          </a:p>
          <a:p>
            <a:pPr marL="0" indent="0">
              <a:buNone/>
            </a:pPr>
            <a:endParaRPr lang="en-US" sz="22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 smtClean="0">
                <a:latin typeface="Consolas" panose="020B0609020204030204" pitchFamily="49" charset="0"/>
              </a:rPr>
              <a:t>class</a:t>
            </a:r>
            <a:r>
              <a:rPr lang="en-US" sz="2200" dirty="0" smtClean="0">
                <a:latin typeface="Consolas" panose="020B0609020204030204" pitchFamily="49" charset="0"/>
              </a:rPr>
              <a:t> Add (x :: Nat) (y :: Nat) (z :: Nat) | x y -&gt; z</a:t>
            </a: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 smtClean="0">
                <a:latin typeface="Consolas" panose="020B0609020204030204" pitchFamily="49" charset="0"/>
              </a:rPr>
              <a:t>instance</a:t>
            </a:r>
            <a:r>
              <a:rPr lang="en-US" sz="2200" dirty="0" smtClean="0">
                <a:latin typeface="Consolas" panose="020B0609020204030204" pitchFamily="49" charset="0"/>
              </a:rPr>
              <a:t> Add Zero m </a:t>
            </a:r>
            <a:r>
              <a:rPr lang="en-US" sz="2200" dirty="0" err="1" smtClean="0">
                <a:latin typeface="Consolas" panose="020B0609020204030204" pitchFamily="49" charset="0"/>
              </a:rPr>
              <a:t>m</a:t>
            </a:r>
            <a:endParaRPr lang="en-US" sz="22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 smtClean="0">
                <a:latin typeface="Consolas" panose="020B0609020204030204" pitchFamily="49" charset="0"/>
              </a:rPr>
              <a:t>instance</a:t>
            </a:r>
            <a:r>
              <a:rPr lang="en-US" sz="2200" dirty="0" smtClean="0">
                <a:latin typeface="Consolas" panose="020B0609020204030204" pitchFamily="49" charset="0"/>
              </a:rPr>
              <a:t> Add n m k =&gt; Add (</a:t>
            </a:r>
            <a:r>
              <a:rPr lang="en-US" sz="2200" dirty="0" err="1" smtClean="0">
                <a:latin typeface="Consolas" panose="020B0609020204030204" pitchFamily="49" charset="0"/>
              </a:rPr>
              <a:t>Succ</a:t>
            </a:r>
            <a:r>
              <a:rPr lang="en-US" sz="2200" dirty="0" smtClean="0">
                <a:latin typeface="Consolas" panose="020B0609020204030204" pitchFamily="49" charset="0"/>
              </a:rPr>
              <a:t> n) m (</a:t>
            </a:r>
            <a:r>
              <a:rPr lang="en-US" sz="2200" dirty="0" err="1" smtClean="0">
                <a:latin typeface="Consolas" panose="020B0609020204030204" pitchFamily="49" charset="0"/>
              </a:rPr>
              <a:t>Succ</a:t>
            </a:r>
            <a:r>
              <a:rPr lang="en-US" sz="2200" dirty="0" smtClean="0">
                <a:latin typeface="Consolas" panose="020B0609020204030204" pitchFamily="49" charset="0"/>
              </a:rPr>
              <a:t> 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26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Search of a 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>
                <a:latin typeface="Consolas" panose="020B0609020204030204" pitchFamily="49" charset="0"/>
              </a:rPr>
              <a:t>class</a:t>
            </a:r>
            <a:r>
              <a:rPr lang="en-US" sz="2200" dirty="0" smtClean="0">
                <a:latin typeface="Consolas" panose="020B0609020204030204" pitchFamily="49" charset="0"/>
              </a:rPr>
              <a:t> Add (x :: Nat) (y :: Nat) (z :: Nat)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</a:rPr>
              <a:t>| x y -&gt; z</a:t>
            </a:r>
          </a:p>
          <a:p>
            <a:pPr marL="0" indent="0">
              <a:buNone/>
            </a:pPr>
            <a:endParaRPr lang="en-US" sz="22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latin typeface="Consolas" panose="020B0609020204030204" pitchFamily="49" charset="0"/>
              </a:rPr>
              <a:t>class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Fd</a:t>
            </a:r>
            <a:r>
              <a:rPr lang="en-US" sz="2200" dirty="0">
                <a:latin typeface="Consolas" panose="020B0609020204030204" pitchFamily="49" charset="0"/>
              </a:rPr>
              <a:t> x y ~ z =&gt; Add (x :: Nat) (y :: Nat) (z :: Nat)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</a:t>
            </a:r>
            <a:r>
              <a:rPr lang="en-US" sz="2200" b="1" dirty="0">
                <a:latin typeface="Consolas" panose="020B0609020204030204" pitchFamily="49" charset="0"/>
              </a:rPr>
              <a:t>where</a:t>
            </a:r>
            <a:r>
              <a:rPr lang="en-US" sz="2200" dirty="0">
                <a:latin typeface="Consolas" panose="020B0609020204030204" pitchFamily="49" charset="0"/>
              </a:rPr>
              <a:t> { type </a:t>
            </a:r>
            <a:r>
              <a:rPr lang="en-US" sz="2200" dirty="0" err="1">
                <a:latin typeface="Consolas" panose="020B0609020204030204" pitchFamily="49" charset="0"/>
              </a:rPr>
              <a:t>Fd</a:t>
            </a:r>
            <a:r>
              <a:rPr lang="en-US" sz="2200" dirty="0">
                <a:latin typeface="Consolas" panose="020B0609020204030204" pitchFamily="49" charset="0"/>
              </a:rPr>
              <a:t> x y </a:t>
            </a:r>
            <a:r>
              <a:rPr lang="en-US" sz="2200" dirty="0" smtClean="0">
                <a:latin typeface="Consolas" panose="020B0609020204030204" pitchFamily="49" charset="0"/>
              </a:rPr>
              <a:t>}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82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875763"/>
            <a:ext cx="8915399" cy="2651787"/>
          </a:xfrm>
        </p:spPr>
        <p:txBody>
          <a:bodyPr/>
          <a:lstStyle/>
          <a:p>
            <a:pPr algn="ctr"/>
            <a:r>
              <a:rPr lang="en-US" dirty="0" smtClean="0"/>
              <a:t>Functional Dependencies</a:t>
            </a:r>
            <a:br>
              <a:rPr lang="en-US" dirty="0" smtClean="0"/>
            </a:br>
            <a:r>
              <a:rPr lang="en-US" dirty="0" smtClean="0"/>
              <a:t>vs.</a:t>
            </a:r>
            <a:br>
              <a:rPr lang="en-US" dirty="0" smtClean="0"/>
            </a:br>
            <a:r>
              <a:rPr lang="en-US" dirty="0" smtClean="0"/>
              <a:t>Associated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99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Search of a 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latin typeface="Consolas" panose="020B0609020204030204" pitchFamily="49" charset="0"/>
              </a:rPr>
              <a:t>class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Fd</a:t>
            </a:r>
            <a:r>
              <a:rPr lang="en-US" sz="2200" dirty="0">
                <a:latin typeface="Consolas" panose="020B0609020204030204" pitchFamily="49" charset="0"/>
              </a:rPr>
              <a:t> x y ~ z =&gt; Add (x :: Nat) (y :: Nat) (z :: Nat)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</a:t>
            </a:r>
            <a:r>
              <a:rPr lang="en-US" sz="2200" b="1" dirty="0">
                <a:latin typeface="Consolas" panose="020B0609020204030204" pitchFamily="49" charset="0"/>
              </a:rPr>
              <a:t>where</a:t>
            </a:r>
            <a:r>
              <a:rPr lang="en-US" sz="2200" dirty="0">
                <a:latin typeface="Consolas" panose="020B0609020204030204" pitchFamily="49" charset="0"/>
              </a:rPr>
              <a:t> { type </a:t>
            </a:r>
            <a:r>
              <a:rPr lang="en-US" sz="2200" dirty="0" err="1">
                <a:latin typeface="Consolas" panose="020B0609020204030204" pitchFamily="49" charset="0"/>
              </a:rPr>
              <a:t>Fd</a:t>
            </a:r>
            <a:r>
              <a:rPr lang="en-US" sz="2200" dirty="0">
                <a:latin typeface="Consolas" panose="020B0609020204030204" pitchFamily="49" charset="0"/>
              </a:rPr>
              <a:t> x y </a:t>
            </a:r>
            <a:r>
              <a:rPr lang="en-US" sz="220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2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 smtClean="0">
                <a:latin typeface="Consolas" panose="020B0609020204030204" pitchFamily="49" charset="0"/>
              </a:rPr>
              <a:t>instance</a:t>
            </a:r>
            <a:r>
              <a:rPr lang="en-US" sz="2200" dirty="0" smtClean="0">
                <a:latin typeface="Consolas" panose="020B0609020204030204" pitchFamily="49" charset="0"/>
              </a:rPr>
              <a:t> Add Zero m </a:t>
            </a:r>
            <a:r>
              <a:rPr lang="en-US" sz="2200" dirty="0" err="1" smtClean="0">
                <a:latin typeface="Consolas" panose="020B0609020204030204" pitchFamily="49" charset="0"/>
              </a:rPr>
              <a:t>m</a:t>
            </a:r>
            <a:endParaRPr lang="en-US" sz="22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2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 smtClean="0">
                <a:latin typeface="Consolas" panose="020B0609020204030204" pitchFamily="49" charset="0"/>
              </a:rPr>
              <a:t>instance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</a:rPr>
              <a:t>Add Zero m </a:t>
            </a:r>
            <a:r>
              <a:rPr lang="en-US" sz="2200" dirty="0" err="1">
                <a:latin typeface="Consolas" panose="020B0609020204030204" pitchFamily="49" charset="0"/>
              </a:rPr>
              <a:t>m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b="1" dirty="0">
                <a:latin typeface="Consolas" panose="020B0609020204030204" pitchFamily="49" charset="0"/>
              </a:rPr>
              <a:t>where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</a:t>
            </a:r>
            <a:r>
              <a:rPr lang="en-US" sz="2200" b="1" dirty="0">
                <a:latin typeface="Consolas" panose="020B0609020204030204" pitchFamily="49" charset="0"/>
              </a:rPr>
              <a:t>type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Fd</a:t>
            </a:r>
            <a:r>
              <a:rPr lang="en-US" sz="2200" dirty="0">
                <a:latin typeface="Consolas" panose="020B0609020204030204" pitchFamily="49" charset="0"/>
              </a:rPr>
              <a:t> Zero m = </a:t>
            </a:r>
            <a:r>
              <a:rPr lang="en-US" sz="2200" dirty="0" smtClean="0">
                <a:latin typeface="Consolas" panose="020B0609020204030204" pitchFamily="49" charset="0"/>
              </a:rPr>
              <a:t>???</a:t>
            </a: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93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Search of a 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latin typeface="Consolas" panose="020B0609020204030204" pitchFamily="49" charset="0"/>
              </a:rPr>
              <a:t>class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Fd</a:t>
            </a:r>
            <a:r>
              <a:rPr lang="en-US" sz="2200" dirty="0">
                <a:latin typeface="Consolas" panose="020B0609020204030204" pitchFamily="49" charset="0"/>
              </a:rPr>
              <a:t> x y ~ z =&gt; Add (x :: Nat) (y :: Nat) (z :: Nat)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</a:t>
            </a:r>
            <a:r>
              <a:rPr lang="en-US" sz="2200" b="1" dirty="0">
                <a:latin typeface="Consolas" panose="020B0609020204030204" pitchFamily="49" charset="0"/>
              </a:rPr>
              <a:t>where</a:t>
            </a:r>
            <a:r>
              <a:rPr lang="en-US" sz="2200" dirty="0">
                <a:latin typeface="Consolas" panose="020B0609020204030204" pitchFamily="49" charset="0"/>
              </a:rPr>
              <a:t> { type </a:t>
            </a:r>
            <a:r>
              <a:rPr lang="en-US" sz="2200" dirty="0" err="1">
                <a:latin typeface="Consolas" panose="020B0609020204030204" pitchFamily="49" charset="0"/>
              </a:rPr>
              <a:t>Fd</a:t>
            </a:r>
            <a:r>
              <a:rPr lang="en-US" sz="2200" dirty="0">
                <a:latin typeface="Consolas" panose="020B0609020204030204" pitchFamily="49" charset="0"/>
              </a:rPr>
              <a:t> x y </a:t>
            </a:r>
            <a:r>
              <a:rPr lang="en-US" sz="220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2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 smtClean="0">
                <a:latin typeface="Consolas" panose="020B0609020204030204" pitchFamily="49" charset="0"/>
              </a:rPr>
              <a:t>instance</a:t>
            </a:r>
            <a:r>
              <a:rPr lang="en-US" sz="2200" dirty="0" smtClean="0">
                <a:latin typeface="Consolas" panose="020B0609020204030204" pitchFamily="49" charset="0"/>
              </a:rPr>
              <a:t> Add Zero m </a:t>
            </a:r>
            <a:r>
              <a:rPr lang="en-US" sz="2200" dirty="0" err="1" smtClean="0">
                <a:latin typeface="Consolas" panose="020B0609020204030204" pitchFamily="49" charset="0"/>
              </a:rPr>
              <a:t>m</a:t>
            </a:r>
            <a:endParaRPr lang="en-US" sz="22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2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 smtClean="0">
                <a:latin typeface="Consolas" panose="020B0609020204030204" pitchFamily="49" charset="0"/>
              </a:rPr>
              <a:t>instance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</a:rPr>
              <a:t>Add Zero m </a:t>
            </a:r>
            <a:r>
              <a:rPr lang="en-US" sz="2200" dirty="0" err="1">
                <a:latin typeface="Consolas" panose="020B0609020204030204" pitchFamily="49" charset="0"/>
              </a:rPr>
              <a:t>m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b="1" dirty="0">
                <a:latin typeface="Consolas" panose="020B0609020204030204" pitchFamily="49" charset="0"/>
              </a:rPr>
              <a:t>where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</a:t>
            </a:r>
            <a:r>
              <a:rPr lang="en-US" sz="2200" b="1" dirty="0">
                <a:latin typeface="Consolas" panose="020B0609020204030204" pitchFamily="49" charset="0"/>
              </a:rPr>
              <a:t>type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Fd</a:t>
            </a:r>
            <a:r>
              <a:rPr lang="en-US" sz="2200" dirty="0">
                <a:latin typeface="Consolas" panose="020B0609020204030204" pitchFamily="49" charset="0"/>
              </a:rPr>
              <a:t> Zero m = </a:t>
            </a:r>
            <a:r>
              <a:rPr lang="en-US" sz="22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</a:t>
            </a:r>
            <a:endParaRPr lang="en-US" sz="2200" b="1" dirty="0" smtClean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51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Search of a 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latin typeface="Consolas" panose="020B0609020204030204" pitchFamily="49" charset="0"/>
              </a:rPr>
              <a:t>class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Fd</a:t>
            </a:r>
            <a:r>
              <a:rPr lang="en-US" sz="2200" dirty="0">
                <a:latin typeface="Consolas" panose="020B0609020204030204" pitchFamily="49" charset="0"/>
              </a:rPr>
              <a:t> x y ~ z =&gt; Add (x :: Nat) (y :: Nat) (z :: Nat)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</a:t>
            </a:r>
            <a:r>
              <a:rPr lang="en-US" sz="2200" b="1" dirty="0">
                <a:latin typeface="Consolas" panose="020B0609020204030204" pitchFamily="49" charset="0"/>
              </a:rPr>
              <a:t>where</a:t>
            </a:r>
            <a:r>
              <a:rPr lang="en-US" sz="2200" dirty="0">
                <a:latin typeface="Consolas" panose="020B0609020204030204" pitchFamily="49" charset="0"/>
              </a:rPr>
              <a:t> { type </a:t>
            </a:r>
            <a:r>
              <a:rPr lang="en-US" sz="2200" dirty="0" err="1">
                <a:latin typeface="Consolas" panose="020B0609020204030204" pitchFamily="49" charset="0"/>
              </a:rPr>
              <a:t>Fd</a:t>
            </a:r>
            <a:r>
              <a:rPr lang="en-US" sz="2200" dirty="0">
                <a:latin typeface="Consolas" panose="020B0609020204030204" pitchFamily="49" charset="0"/>
              </a:rPr>
              <a:t> x y }</a:t>
            </a:r>
          </a:p>
          <a:p>
            <a:pPr marL="0" indent="0">
              <a:buNone/>
            </a:pPr>
            <a:endParaRPr lang="en-US" sz="22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latin typeface="Consolas" panose="020B0609020204030204" pitchFamily="49" charset="0"/>
              </a:rPr>
              <a:t>instance</a:t>
            </a:r>
            <a:r>
              <a:rPr lang="en-US" sz="2200" dirty="0">
                <a:latin typeface="Consolas" panose="020B0609020204030204" pitchFamily="49" charset="0"/>
              </a:rPr>
              <a:t> (Add n m k) =&gt; Add (</a:t>
            </a:r>
            <a:r>
              <a:rPr lang="en-US" sz="2200" dirty="0" err="1">
                <a:latin typeface="Consolas" panose="020B0609020204030204" pitchFamily="49" charset="0"/>
              </a:rPr>
              <a:t>Succ</a:t>
            </a:r>
            <a:r>
              <a:rPr lang="en-US" sz="2200" dirty="0">
                <a:latin typeface="Consolas" panose="020B0609020204030204" pitchFamily="49" charset="0"/>
              </a:rPr>
              <a:t> n) m (</a:t>
            </a:r>
            <a:r>
              <a:rPr lang="en-US" sz="2200" dirty="0" err="1">
                <a:latin typeface="Consolas" panose="020B0609020204030204" pitchFamily="49" charset="0"/>
              </a:rPr>
              <a:t>Succ</a:t>
            </a:r>
            <a:r>
              <a:rPr lang="en-US" sz="2200" dirty="0">
                <a:latin typeface="Consolas" panose="020B0609020204030204" pitchFamily="49" charset="0"/>
              </a:rPr>
              <a:t> k</a:t>
            </a:r>
            <a:r>
              <a:rPr lang="en-US" sz="2200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2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 smtClean="0">
                <a:latin typeface="Consolas" panose="020B0609020204030204" pitchFamily="49" charset="0"/>
              </a:rPr>
              <a:t>instance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</a:rPr>
              <a:t>(Add n m k) =&gt; Add (</a:t>
            </a:r>
            <a:r>
              <a:rPr lang="en-US" sz="2200" dirty="0" err="1">
                <a:latin typeface="Consolas" panose="020B0609020204030204" pitchFamily="49" charset="0"/>
              </a:rPr>
              <a:t>Succ</a:t>
            </a:r>
            <a:r>
              <a:rPr lang="en-US" sz="2200" dirty="0">
                <a:latin typeface="Consolas" panose="020B0609020204030204" pitchFamily="49" charset="0"/>
              </a:rPr>
              <a:t> n) m (</a:t>
            </a:r>
            <a:r>
              <a:rPr lang="en-US" sz="2200" dirty="0" err="1">
                <a:latin typeface="Consolas" panose="020B0609020204030204" pitchFamily="49" charset="0"/>
              </a:rPr>
              <a:t>Succ</a:t>
            </a:r>
            <a:r>
              <a:rPr lang="en-US" sz="2200" dirty="0">
                <a:latin typeface="Consolas" panose="020B0609020204030204" pitchFamily="49" charset="0"/>
              </a:rPr>
              <a:t> k) </a:t>
            </a:r>
            <a:r>
              <a:rPr lang="en-US" sz="2200" b="1" dirty="0">
                <a:latin typeface="Consolas" panose="020B0609020204030204" pitchFamily="49" charset="0"/>
              </a:rPr>
              <a:t>where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</a:t>
            </a:r>
            <a:r>
              <a:rPr lang="en-US" sz="2200" b="1" dirty="0">
                <a:latin typeface="Consolas" panose="020B0609020204030204" pitchFamily="49" charset="0"/>
              </a:rPr>
              <a:t>type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Fd</a:t>
            </a:r>
            <a:r>
              <a:rPr lang="en-US" sz="2200" dirty="0">
                <a:latin typeface="Consolas" panose="020B0609020204030204" pitchFamily="49" charset="0"/>
              </a:rPr>
              <a:t> (</a:t>
            </a:r>
            <a:r>
              <a:rPr lang="en-US" sz="2200" dirty="0" err="1">
                <a:latin typeface="Consolas" panose="020B0609020204030204" pitchFamily="49" charset="0"/>
              </a:rPr>
              <a:t>Succ</a:t>
            </a:r>
            <a:r>
              <a:rPr lang="en-US" sz="2200" dirty="0">
                <a:latin typeface="Consolas" panose="020B0609020204030204" pitchFamily="49" charset="0"/>
              </a:rPr>
              <a:t> n) m = </a:t>
            </a:r>
            <a:r>
              <a:rPr lang="en-US" sz="2200" dirty="0" smtClean="0">
                <a:latin typeface="Consolas" panose="020B0609020204030204" pitchFamily="49" charset="0"/>
              </a:rPr>
              <a:t>???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30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Search of a 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latin typeface="Consolas" panose="020B0609020204030204" pitchFamily="49" charset="0"/>
              </a:rPr>
              <a:t>class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Fd</a:t>
            </a:r>
            <a:r>
              <a:rPr lang="en-US" sz="2200" dirty="0">
                <a:latin typeface="Consolas" panose="020B0609020204030204" pitchFamily="49" charset="0"/>
              </a:rPr>
              <a:t> x y ~ z =&gt; Add (x :: Nat) (y :: Nat) (z :: Nat)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</a:t>
            </a:r>
            <a:r>
              <a:rPr lang="en-US" sz="2200" b="1" dirty="0">
                <a:latin typeface="Consolas" panose="020B0609020204030204" pitchFamily="49" charset="0"/>
              </a:rPr>
              <a:t>where</a:t>
            </a:r>
            <a:r>
              <a:rPr lang="en-US" sz="2200" dirty="0">
                <a:latin typeface="Consolas" panose="020B0609020204030204" pitchFamily="49" charset="0"/>
              </a:rPr>
              <a:t> { type </a:t>
            </a:r>
            <a:r>
              <a:rPr lang="en-US" sz="2200" dirty="0" err="1">
                <a:latin typeface="Consolas" panose="020B0609020204030204" pitchFamily="49" charset="0"/>
              </a:rPr>
              <a:t>Fd</a:t>
            </a:r>
            <a:r>
              <a:rPr lang="en-US" sz="2200" dirty="0">
                <a:latin typeface="Consolas" panose="020B0609020204030204" pitchFamily="49" charset="0"/>
              </a:rPr>
              <a:t> x y }</a:t>
            </a:r>
          </a:p>
          <a:p>
            <a:pPr marL="0" indent="0">
              <a:buNone/>
            </a:pPr>
            <a:endParaRPr lang="en-US" sz="22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latin typeface="Consolas" panose="020B0609020204030204" pitchFamily="49" charset="0"/>
              </a:rPr>
              <a:t>instance</a:t>
            </a:r>
            <a:r>
              <a:rPr lang="en-US" sz="2200" dirty="0">
                <a:latin typeface="Consolas" panose="020B0609020204030204" pitchFamily="49" charset="0"/>
              </a:rPr>
              <a:t> (Add n m k) =&gt; Add (</a:t>
            </a:r>
            <a:r>
              <a:rPr lang="en-US" sz="2200" dirty="0" err="1">
                <a:latin typeface="Consolas" panose="020B0609020204030204" pitchFamily="49" charset="0"/>
              </a:rPr>
              <a:t>Succ</a:t>
            </a:r>
            <a:r>
              <a:rPr lang="en-US" sz="2200" dirty="0">
                <a:latin typeface="Consolas" panose="020B0609020204030204" pitchFamily="49" charset="0"/>
              </a:rPr>
              <a:t> n) m (</a:t>
            </a:r>
            <a:r>
              <a:rPr lang="en-US" sz="2200" dirty="0" err="1">
                <a:latin typeface="Consolas" panose="020B0609020204030204" pitchFamily="49" charset="0"/>
              </a:rPr>
              <a:t>Succ</a:t>
            </a:r>
            <a:r>
              <a:rPr lang="en-US" sz="2200" dirty="0">
                <a:latin typeface="Consolas" panose="020B0609020204030204" pitchFamily="49" charset="0"/>
              </a:rPr>
              <a:t> k</a:t>
            </a:r>
            <a:r>
              <a:rPr lang="en-US" sz="2200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2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 smtClean="0">
                <a:latin typeface="Consolas" panose="020B0609020204030204" pitchFamily="49" charset="0"/>
              </a:rPr>
              <a:t>instance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</a:rPr>
              <a:t>(Add n m k) =&gt; Add (</a:t>
            </a:r>
            <a:r>
              <a:rPr lang="en-US" sz="2200" dirty="0" err="1">
                <a:latin typeface="Consolas" panose="020B0609020204030204" pitchFamily="49" charset="0"/>
              </a:rPr>
              <a:t>Succ</a:t>
            </a:r>
            <a:r>
              <a:rPr lang="en-US" sz="2200" dirty="0">
                <a:latin typeface="Consolas" panose="020B0609020204030204" pitchFamily="49" charset="0"/>
              </a:rPr>
              <a:t> n) m (</a:t>
            </a:r>
            <a:r>
              <a:rPr lang="en-US" sz="2200" dirty="0" err="1">
                <a:latin typeface="Consolas" panose="020B0609020204030204" pitchFamily="49" charset="0"/>
              </a:rPr>
              <a:t>Succ</a:t>
            </a:r>
            <a:r>
              <a:rPr lang="en-US" sz="2200" dirty="0">
                <a:latin typeface="Consolas" panose="020B0609020204030204" pitchFamily="49" charset="0"/>
              </a:rPr>
              <a:t> k) </a:t>
            </a:r>
            <a:r>
              <a:rPr lang="en-US" sz="2200" b="1" dirty="0">
                <a:latin typeface="Consolas" panose="020B0609020204030204" pitchFamily="49" charset="0"/>
              </a:rPr>
              <a:t>where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</a:t>
            </a:r>
            <a:r>
              <a:rPr lang="en-US" sz="2200" b="1" dirty="0">
                <a:latin typeface="Consolas" panose="020B0609020204030204" pitchFamily="49" charset="0"/>
              </a:rPr>
              <a:t>type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Fd</a:t>
            </a:r>
            <a:r>
              <a:rPr lang="en-US" sz="2200" dirty="0">
                <a:latin typeface="Consolas" panose="020B0609020204030204" pitchFamily="49" charset="0"/>
              </a:rPr>
              <a:t> (</a:t>
            </a:r>
            <a:r>
              <a:rPr lang="en-US" sz="2200" dirty="0" err="1">
                <a:latin typeface="Consolas" panose="020B0609020204030204" pitchFamily="49" charset="0"/>
              </a:rPr>
              <a:t>Succ</a:t>
            </a:r>
            <a:r>
              <a:rPr lang="en-US" sz="2200" dirty="0">
                <a:latin typeface="Consolas" panose="020B0609020204030204" pitchFamily="49" charset="0"/>
              </a:rPr>
              <a:t> n) m = </a:t>
            </a:r>
            <a:r>
              <a:rPr lang="en-US" sz="2200" dirty="0" err="1" smtClean="0">
                <a:latin typeface="Consolas" panose="020B0609020204030204" pitchFamily="49" charset="0"/>
              </a:rPr>
              <a:t>Succ</a:t>
            </a:r>
            <a:r>
              <a:rPr lang="en-US" sz="2200" dirty="0" smtClean="0">
                <a:latin typeface="Consolas" panose="020B0609020204030204" pitchFamily="49" charset="0"/>
              </a:rPr>
              <a:t> k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143223" y="4906851"/>
            <a:ext cx="1171977" cy="45076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6143222" y="4906851"/>
            <a:ext cx="1171977" cy="45076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69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Search of a 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latin typeface="Consolas" panose="020B0609020204030204" pitchFamily="49" charset="0"/>
              </a:rPr>
              <a:t>class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Fd</a:t>
            </a:r>
            <a:r>
              <a:rPr lang="en-US" sz="2200" dirty="0">
                <a:latin typeface="Consolas" panose="020B0609020204030204" pitchFamily="49" charset="0"/>
              </a:rPr>
              <a:t> x y ~ z =&gt; Add (x :: Nat) (y :: Nat) (z :: Nat)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</a:t>
            </a:r>
            <a:r>
              <a:rPr lang="en-US" sz="2200" b="1" dirty="0">
                <a:latin typeface="Consolas" panose="020B0609020204030204" pitchFamily="49" charset="0"/>
              </a:rPr>
              <a:t>where</a:t>
            </a:r>
            <a:r>
              <a:rPr lang="en-US" sz="2200" dirty="0">
                <a:latin typeface="Consolas" panose="020B0609020204030204" pitchFamily="49" charset="0"/>
              </a:rPr>
              <a:t> { type </a:t>
            </a:r>
            <a:r>
              <a:rPr lang="en-US" sz="2200" dirty="0" err="1">
                <a:latin typeface="Consolas" panose="020B0609020204030204" pitchFamily="49" charset="0"/>
              </a:rPr>
              <a:t>Fd</a:t>
            </a:r>
            <a:r>
              <a:rPr lang="en-US" sz="2200" dirty="0">
                <a:latin typeface="Consolas" panose="020B0609020204030204" pitchFamily="49" charset="0"/>
              </a:rPr>
              <a:t> x y }</a:t>
            </a:r>
          </a:p>
          <a:p>
            <a:pPr marL="0" indent="0">
              <a:buNone/>
            </a:pPr>
            <a:endParaRPr lang="en-US" sz="22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latin typeface="Consolas" panose="020B0609020204030204" pitchFamily="49" charset="0"/>
              </a:rPr>
              <a:t>instance</a:t>
            </a:r>
            <a:r>
              <a:rPr lang="en-US" sz="2200" dirty="0">
                <a:latin typeface="Consolas" panose="020B0609020204030204" pitchFamily="49" charset="0"/>
              </a:rPr>
              <a:t> (Add n m k) =&gt; Add (</a:t>
            </a:r>
            <a:r>
              <a:rPr lang="en-US" sz="2200" dirty="0" err="1">
                <a:latin typeface="Consolas" panose="020B0609020204030204" pitchFamily="49" charset="0"/>
              </a:rPr>
              <a:t>Succ</a:t>
            </a:r>
            <a:r>
              <a:rPr lang="en-US" sz="2200" dirty="0">
                <a:latin typeface="Consolas" panose="020B0609020204030204" pitchFamily="49" charset="0"/>
              </a:rPr>
              <a:t> n) m (</a:t>
            </a:r>
            <a:r>
              <a:rPr lang="en-US" sz="2200" dirty="0" err="1">
                <a:latin typeface="Consolas" panose="020B0609020204030204" pitchFamily="49" charset="0"/>
              </a:rPr>
              <a:t>Succ</a:t>
            </a:r>
            <a:r>
              <a:rPr lang="en-US" sz="2200" dirty="0">
                <a:latin typeface="Consolas" panose="020B0609020204030204" pitchFamily="49" charset="0"/>
              </a:rPr>
              <a:t> k</a:t>
            </a:r>
            <a:r>
              <a:rPr lang="en-US" sz="2200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2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 smtClean="0">
                <a:latin typeface="Consolas" panose="020B0609020204030204" pitchFamily="49" charset="0"/>
              </a:rPr>
              <a:t>instance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</a:rPr>
              <a:t>(Add n m k) =&gt; Add (</a:t>
            </a:r>
            <a:r>
              <a:rPr lang="en-US" sz="2200" dirty="0" err="1">
                <a:latin typeface="Consolas" panose="020B0609020204030204" pitchFamily="49" charset="0"/>
              </a:rPr>
              <a:t>Succ</a:t>
            </a:r>
            <a:r>
              <a:rPr lang="en-US" sz="2200" dirty="0">
                <a:latin typeface="Consolas" panose="020B0609020204030204" pitchFamily="49" charset="0"/>
              </a:rPr>
              <a:t> n) m (</a:t>
            </a:r>
            <a:r>
              <a:rPr lang="en-US" sz="2200" dirty="0" err="1">
                <a:latin typeface="Consolas" panose="020B0609020204030204" pitchFamily="49" charset="0"/>
              </a:rPr>
              <a:t>Succ</a:t>
            </a:r>
            <a:r>
              <a:rPr lang="en-US" sz="2200" dirty="0">
                <a:latin typeface="Consolas" panose="020B0609020204030204" pitchFamily="49" charset="0"/>
              </a:rPr>
              <a:t> k) </a:t>
            </a:r>
            <a:r>
              <a:rPr lang="en-US" sz="2200" b="1" dirty="0">
                <a:latin typeface="Consolas" panose="020B0609020204030204" pitchFamily="49" charset="0"/>
              </a:rPr>
              <a:t>where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</a:t>
            </a:r>
            <a:r>
              <a:rPr lang="en-US" sz="2200" b="1" dirty="0">
                <a:latin typeface="Consolas" panose="020B0609020204030204" pitchFamily="49" charset="0"/>
              </a:rPr>
              <a:t>type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Fd</a:t>
            </a:r>
            <a:r>
              <a:rPr lang="en-US" sz="2200" dirty="0">
                <a:latin typeface="Consolas" panose="020B0609020204030204" pitchFamily="49" charset="0"/>
              </a:rPr>
              <a:t> (</a:t>
            </a:r>
            <a:r>
              <a:rPr lang="en-US" sz="2200" dirty="0" err="1">
                <a:latin typeface="Consolas" panose="020B0609020204030204" pitchFamily="49" charset="0"/>
              </a:rPr>
              <a:t>Succ</a:t>
            </a:r>
            <a:r>
              <a:rPr lang="en-US" sz="2200" dirty="0">
                <a:latin typeface="Consolas" panose="020B0609020204030204" pitchFamily="49" charset="0"/>
              </a:rPr>
              <a:t> n) m = </a:t>
            </a:r>
            <a:r>
              <a:rPr lang="en-US" sz="2200" dirty="0" err="1" smtClean="0">
                <a:latin typeface="Consolas" panose="020B0609020204030204" pitchFamily="49" charset="0"/>
              </a:rPr>
              <a:t>Succ</a:t>
            </a:r>
            <a:r>
              <a:rPr lang="en-US" sz="2200" dirty="0" smtClean="0">
                <a:latin typeface="Consolas" panose="020B0609020204030204" pitchFamily="49" charset="0"/>
              </a:rPr>
              <a:t> k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032447" y="4486807"/>
            <a:ext cx="1783364" cy="363489"/>
          </a:xfrm>
          <a:prstGeom prst="round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561048" y="2197968"/>
            <a:ext cx="1703851" cy="352129"/>
          </a:xfrm>
          <a:prstGeom prst="round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968211" y="6081641"/>
            <a:ext cx="1783364" cy="363489"/>
          </a:xfrm>
          <a:prstGeom prst="roundRect">
            <a:avLst/>
          </a:prstGeom>
          <a:solidFill>
            <a:schemeClr val="bg2">
              <a:lumMod val="50000"/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k ~ </a:t>
            </a:r>
            <a:r>
              <a:rPr lang="en-US" sz="2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Fd</a:t>
            </a:r>
            <a:r>
              <a:rPr lang="en-US" sz="2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n m</a:t>
            </a:r>
            <a:endParaRPr lang="en-US" sz="2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58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Search of a 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latin typeface="Consolas" panose="020B0609020204030204" pitchFamily="49" charset="0"/>
              </a:rPr>
              <a:t>class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Fd</a:t>
            </a:r>
            <a:r>
              <a:rPr lang="en-US" sz="2200" dirty="0">
                <a:latin typeface="Consolas" panose="020B0609020204030204" pitchFamily="49" charset="0"/>
              </a:rPr>
              <a:t> x y ~ z =&gt; Add (x :: Nat) (y :: Nat) (z :: Nat)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</a:t>
            </a:r>
            <a:r>
              <a:rPr lang="en-US" sz="2200" b="1" dirty="0">
                <a:latin typeface="Consolas" panose="020B0609020204030204" pitchFamily="49" charset="0"/>
              </a:rPr>
              <a:t>where</a:t>
            </a:r>
            <a:r>
              <a:rPr lang="en-US" sz="2200" dirty="0">
                <a:latin typeface="Consolas" panose="020B0609020204030204" pitchFamily="49" charset="0"/>
              </a:rPr>
              <a:t> { type </a:t>
            </a:r>
            <a:r>
              <a:rPr lang="en-US" sz="2200" dirty="0" err="1">
                <a:latin typeface="Consolas" panose="020B0609020204030204" pitchFamily="49" charset="0"/>
              </a:rPr>
              <a:t>Fd</a:t>
            </a:r>
            <a:r>
              <a:rPr lang="en-US" sz="2200" dirty="0">
                <a:latin typeface="Consolas" panose="020B0609020204030204" pitchFamily="49" charset="0"/>
              </a:rPr>
              <a:t> x y }</a:t>
            </a:r>
          </a:p>
          <a:p>
            <a:pPr marL="0" indent="0">
              <a:buNone/>
            </a:pPr>
            <a:endParaRPr lang="en-US" sz="22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latin typeface="Consolas" panose="020B0609020204030204" pitchFamily="49" charset="0"/>
              </a:rPr>
              <a:t>instance</a:t>
            </a:r>
            <a:r>
              <a:rPr lang="en-US" sz="2200" dirty="0">
                <a:latin typeface="Consolas" panose="020B0609020204030204" pitchFamily="49" charset="0"/>
              </a:rPr>
              <a:t> (Add n m k) =&gt; Add (</a:t>
            </a:r>
            <a:r>
              <a:rPr lang="en-US" sz="2200" dirty="0" err="1">
                <a:latin typeface="Consolas" panose="020B0609020204030204" pitchFamily="49" charset="0"/>
              </a:rPr>
              <a:t>Succ</a:t>
            </a:r>
            <a:r>
              <a:rPr lang="en-US" sz="2200" dirty="0">
                <a:latin typeface="Consolas" panose="020B0609020204030204" pitchFamily="49" charset="0"/>
              </a:rPr>
              <a:t> n) m (</a:t>
            </a:r>
            <a:r>
              <a:rPr lang="en-US" sz="2200" dirty="0" err="1">
                <a:latin typeface="Consolas" panose="020B0609020204030204" pitchFamily="49" charset="0"/>
              </a:rPr>
              <a:t>Succ</a:t>
            </a:r>
            <a:r>
              <a:rPr lang="en-US" sz="2200" dirty="0">
                <a:latin typeface="Consolas" panose="020B0609020204030204" pitchFamily="49" charset="0"/>
              </a:rPr>
              <a:t> k</a:t>
            </a:r>
            <a:r>
              <a:rPr lang="en-US" sz="2200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2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 smtClean="0">
                <a:latin typeface="Consolas" panose="020B0609020204030204" pitchFamily="49" charset="0"/>
              </a:rPr>
              <a:t>instance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</a:rPr>
              <a:t>(Add n m k) =&gt; Add (</a:t>
            </a:r>
            <a:r>
              <a:rPr lang="en-US" sz="2200" dirty="0" err="1">
                <a:latin typeface="Consolas" panose="020B0609020204030204" pitchFamily="49" charset="0"/>
              </a:rPr>
              <a:t>Succ</a:t>
            </a:r>
            <a:r>
              <a:rPr lang="en-US" sz="2200" dirty="0">
                <a:latin typeface="Consolas" panose="020B0609020204030204" pitchFamily="49" charset="0"/>
              </a:rPr>
              <a:t> n) m (</a:t>
            </a:r>
            <a:r>
              <a:rPr lang="en-US" sz="2200" dirty="0" err="1">
                <a:latin typeface="Consolas" panose="020B0609020204030204" pitchFamily="49" charset="0"/>
              </a:rPr>
              <a:t>Succ</a:t>
            </a:r>
            <a:r>
              <a:rPr lang="en-US" sz="2200" dirty="0">
                <a:latin typeface="Consolas" panose="020B0609020204030204" pitchFamily="49" charset="0"/>
              </a:rPr>
              <a:t> k) </a:t>
            </a:r>
            <a:r>
              <a:rPr lang="en-US" sz="2200" b="1" dirty="0">
                <a:latin typeface="Consolas" panose="020B0609020204030204" pitchFamily="49" charset="0"/>
              </a:rPr>
              <a:t>where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</a:t>
            </a:r>
            <a:r>
              <a:rPr lang="en-US" sz="2200" b="1" dirty="0">
                <a:latin typeface="Consolas" panose="020B0609020204030204" pitchFamily="49" charset="0"/>
              </a:rPr>
              <a:t>type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Fd</a:t>
            </a:r>
            <a:r>
              <a:rPr lang="en-US" sz="2200" dirty="0">
                <a:latin typeface="Consolas" panose="020B0609020204030204" pitchFamily="49" charset="0"/>
              </a:rPr>
              <a:t> (</a:t>
            </a:r>
            <a:r>
              <a:rPr lang="en-US" sz="2200" dirty="0" err="1">
                <a:latin typeface="Consolas" panose="020B0609020204030204" pitchFamily="49" charset="0"/>
              </a:rPr>
              <a:t>Succ</a:t>
            </a:r>
            <a:r>
              <a:rPr lang="en-US" sz="2200" dirty="0">
                <a:latin typeface="Consolas" panose="020B0609020204030204" pitchFamily="49" charset="0"/>
              </a:rPr>
              <a:t> n) m = </a:t>
            </a:r>
            <a:r>
              <a:rPr lang="en-US" sz="22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Succ</a:t>
            </a:r>
            <a:r>
              <a:rPr lang="en-US" sz="22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(</a:t>
            </a:r>
            <a:r>
              <a:rPr lang="en-US" sz="22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Fd</a:t>
            </a:r>
            <a:r>
              <a:rPr lang="en-US" sz="22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n m</a:t>
            </a:r>
            <a:r>
              <a:rPr lang="en-US" sz="2200" b="1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endParaRPr lang="en-US" sz="2200" b="1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42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FDs to System FC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398956" y="3384178"/>
            <a:ext cx="1947134" cy="59167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 CLASSES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380208" y="2496671"/>
            <a:ext cx="1947134" cy="59167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ASSOCIATED</a:t>
            </a:r>
            <a:br>
              <a:rPr lang="en-US" dirty="0" smtClean="0"/>
            </a:br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369859" y="1905000"/>
            <a:ext cx="1947134" cy="591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FUNCTIONAL</a:t>
            </a:r>
            <a:br>
              <a:rPr lang="en-US" dirty="0" smtClean="0"/>
            </a:br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398956" y="4255546"/>
            <a:ext cx="1947134" cy="59167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ADTs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398956" y="5126914"/>
            <a:ext cx="1947134" cy="59167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GADTs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369859" y="6131856"/>
            <a:ext cx="1947134" cy="59167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FC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8380208" y="5122430"/>
            <a:ext cx="1947134" cy="59167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 FAMILIES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1"/>
            <a:endCxn id="3" idx="0"/>
          </p:cNvCxnSpPr>
          <p:nvPr/>
        </p:nvCxnSpPr>
        <p:spPr>
          <a:xfrm flipH="1">
            <a:off x="3372523" y="2200836"/>
            <a:ext cx="1997336" cy="11833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" idx="2"/>
            <a:endCxn id="6" idx="0"/>
          </p:cNvCxnSpPr>
          <p:nvPr/>
        </p:nvCxnSpPr>
        <p:spPr>
          <a:xfrm>
            <a:off x="3372523" y="3975849"/>
            <a:ext cx="0" cy="2796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7" idx="0"/>
          </p:cNvCxnSpPr>
          <p:nvPr/>
        </p:nvCxnSpPr>
        <p:spPr>
          <a:xfrm>
            <a:off x="3372523" y="4847217"/>
            <a:ext cx="0" cy="2796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2"/>
            <a:endCxn id="9" idx="0"/>
          </p:cNvCxnSpPr>
          <p:nvPr/>
        </p:nvCxnSpPr>
        <p:spPr>
          <a:xfrm>
            <a:off x="9353775" y="3088342"/>
            <a:ext cx="0" cy="20340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2"/>
            <a:endCxn id="8" idx="3"/>
          </p:cNvCxnSpPr>
          <p:nvPr/>
        </p:nvCxnSpPr>
        <p:spPr>
          <a:xfrm flipH="1">
            <a:off x="7316993" y="5714101"/>
            <a:ext cx="2036782" cy="7135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8" idx="1"/>
          </p:cNvCxnSpPr>
          <p:nvPr/>
        </p:nvCxnSpPr>
        <p:spPr>
          <a:xfrm>
            <a:off x="3372523" y="5718585"/>
            <a:ext cx="1997336" cy="7091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" idx="2"/>
            <a:endCxn id="3" idx="3"/>
          </p:cNvCxnSpPr>
          <p:nvPr/>
        </p:nvCxnSpPr>
        <p:spPr>
          <a:xfrm flipH="1">
            <a:off x="4346090" y="3088342"/>
            <a:ext cx="5007685" cy="5916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2"/>
            <a:endCxn id="7" idx="3"/>
          </p:cNvCxnSpPr>
          <p:nvPr/>
        </p:nvCxnSpPr>
        <p:spPr>
          <a:xfrm flipH="1">
            <a:off x="4346090" y="3088342"/>
            <a:ext cx="5007685" cy="23344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5" idx="3"/>
            <a:endCxn id="4" idx="0"/>
          </p:cNvCxnSpPr>
          <p:nvPr/>
        </p:nvCxnSpPr>
        <p:spPr>
          <a:xfrm>
            <a:off x="7316993" y="2200836"/>
            <a:ext cx="2036782" cy="2958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88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Bi-directional Instances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29343" y="6434877"/>
            <a:ext cx="1076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Schrijvers</a:t>
            </a:r>
            <a:r>
              <a:rPr lang="en-US" b="1" dirty="0"/>
              <a:t>, Tom and </a:t>
            </a:r>
            <a:r>
              <a:rPr lang="en-US" b="1" dirty="0" err="1"/>
              <a:t>Sulzmann</a:t>
            </a:r>
            <a:r>
              <a:rPr lang="en-US" b="1" dirty="0"/>
              <a:t>, Martin</a:t>
            </a:r>
            <a:r>
              <a:rPr lang="en-US" b="1" dirty="0" smtClean="0"/>
              <a:t>. </a:t>
            </a:r>
            <a:r>
              <a:rPr lang="en-US" b="1" i="1" dirty="0" smtClean="0"/>
              <a:t>Unified Type Checking for Type Classes and Type Families</a:t>
            </a:r>
            <a:endParaRPr lang="en-US" b="1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87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Bi-directional Declarations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</a:rPr>
              <a:t>class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Eq</a:t>
            </a:r>
            <a:r>
              <a:rPr lang="en-US" dirty="0" smtClean="0">
                <a:latin typeface="Consolas" panose="020B0609020204030204" pitchFamily="49" charset="0"/>
              </a:rPr>
              <a:t> a </a:t>
            </a:r>
            <a:r>
              <a:rPr lang="en-US" b="1" dirty="0" smtClean="0">
                <a:latin typeface="Consolas" panose="020B0609020204030204" pitchFamily="49" charset="0"/>
              </a:rPr>
              <a:t>where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(==) :: a -&gt; a -&gt; Bool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</a:rPr>
              <a:t>class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Eq</a:t>
            </a:r>
            <a:r>
              <a:rPr lang="en-US" dirty="0" smtClean="0">
                <a:latin typeface="Consolas" panose="020B0609020204030204" pitchFamily="49" charset="0"/>
              </a:rPr>
              <a:t> a =&gt; Ord a </a:t>
            </a:r>
            <a:r>
              <a:rPr lang="en-US" b="1" dirty="0" smtClean="0">
                <a:latin typeface="Consolas" panose="020B0609020204030204" pitchFamily="49" charset="0"/>
              </a:rPr>
              <a:t>where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(&gt;) :: a -&gt; a -&gt; Bool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f :: Ord a =&gt; a -&gt; a -&gt; Bool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f x y = (x == y)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</a:rPr>
              <a:t>data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EqD</a:t>
            </a:r>
            <a:r>
              <a:rPr lang="en-US" dirty="0" smtClean="0">
                <a:latin typeface="Consolas" panose="020B0609020204030204" pitchFamily="49" charset="0"/>
              </a:rPr>
              <a:t> a = </a:t>
            </a:r>
            <a:r>
              <a:rPr lang="en-US" dirty="0" err="1" smtClean="0">
                <a:latin typeface="Consolas" panose="020B0609020204030204" pitchFamily="49" charset="0"/>
              </a:rPr>
              <a:t>MkEqD</a:t>
            </a:r>
            <a:r>
              <a:rPr lang="en-US" dirty="0" smtClean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(==) :: a -&gt; a -&gt; Bool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b="1" dirty="0" smtClean="0">
                <a:latin typeface="Consolas" panose="020B0609020204030204" pitchFamily="49" charset="0"/>
              </a:rPr>
              <a:t>data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OrdD</a:t>
            </a:r>
            <a:r>
              <a:rPr lang="en-US" dirty="0" smtClean="0">
                <a:latin typeface="Consolas" panose="020B0609020204030204" pitchFamily="49" charset="0"/>
              </a:rPr>
              <a:t> a = </a:t>
            </a:r>
            <a:r>
              <a:rPr lang="en-US" dirty="0" err="1" smtClean="0">
                <a:latin typeface="Consolas" panose="020B0609020204030204" pitchFamily="49" charset="0"/>
              </a:rPr>
              <a:t>MkOrdD</a:t>
            </a:r>
            <a:r>
              <a:rPr lang="en-US" dirty="0" smtClean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(&gt;) :: a -&gt; a -&gt; Bool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eqd</a:t>
            </a:r>
            <a:r>
              <a:rPr lang="en-US" dirty="0" smtClean="0">
                <a:latin typeface="Consolas" panose="020B0609020204030204" pitchFamily="49" charset="0"/>
              </a:rPr>
              <a:t> :: </a:t>
            </a:r>
            <a:r>
              <a:rPr lang="en-US" dirty="0" err="1" smtClean="0">
                <a:latin typeface="Consolas" panose="020B0609020204030204" pitchFamily="49" charset="0"/>
              </a:rPr>
              <a:t>EqD</a:t>
            </a:r>
            <a:r>
              <a:rPr lang="en-US" dirty="0" smtClean="0">
                <a:latin typeface="Consolas" panose="020B0609020204030204" pitchFamily="49" charset="0"/>
              </a:rPr>
              <a:t> a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f :: </a:t>
            </a:r>
            <a:r>
              <a:rPr lang="en-US" dirty="0" err="1" smtClean="0">
                <a:latin typeface="Consolas" panose="020B0609020204030204" pitchFamily="49" charset="0"/>
              </a:rPr>
              <a:t>OrdD</a:t>
            </a:r>
            <a:r>
              <a:rPr lang="en-US" dirty="0" smtClean="0">
                <a:latin typeface="Consolas" panose="020B0609020204030204" pitchFamily="49" charset="0"/>
              </a:rPr>
              <a:t> a -&gt; a -&gt; a -&gt; Bool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f d x y = (==) (</a:t>
            </a:r>
            <a:r>
              <a:rPr lang="en-US" dirty="0" err="1" smtClean="0">
                <a:latin typeface="Consolas" panose="020B0609020204030204" pitchFamily="49" charset="0"/>
              </a:rPr>
              <a:t>eqd</a:t>
            </a:r>
            <a:r>
              <a:rPr lang="en-US" dirty="0" smtClean="0">
                <a:latin typeface="Consolas" panose="020B0609020204030204" pitchFamily="49" charset="0"/>
              </a:rPr>
              <a:t> d) x y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13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Non-Bi-directional Instances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</a:rPr>
              <a:t>class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Eq</a:t>
            </a:r>
            <a:r>
              <a:rPr lang="en-US" dirty="0" smtClean="0">
                <a:latin typeface="Consolas" panose="020B0609020204030204" pitchFamily="49" charset="0"/>
              </a:rPr>
              <a:t> a </a:t>
            </a:r>
            <a:r>
              <a:rPr lang="en-US" b="1" dirty="0" smtClean="0">
                <a:latin typeface="Consolas" panose="020B0609020204030204" pitchFamily="49" charset="0"/>
              </a:rPr>
              <a:t>where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(==) :: a -&gt; a -&gt; Bool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</a:rPr>
              <a:t>instance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Eq</a:t>
            </a:r>
            <a:r>
              <a:rPr lang="en-US" dirty="0" smtClean="0">
                <a:latin typeface="Consolas" panose="020B0609020204030204" pitchFamily="49" charset="0"/>
              </a:rPr>
              <a:t> a =&gt; </a:t>
            </a:r>
            <a:r>
              <a:rPr lang="en-US" dirty="0" err="1" smtClean="0">
                <a:latin typeface="Consolas" panose="020B0609020204030204" pitchFamily="49" charset="0"/>
              </a:rPr>
              <a:t>Eq</a:t>
            </a:r>
            <a:r>
              <a:rPr lang="en-US" dirty="0" smtClean="0">
                <a:latin typeface="Consolas" panose="020B0609020204030204" pitchFamily="49" charset="0"/>
              </a:rPr>
              <a:t> [a] </a:t>
            </a:r>
            <a:r>
              <a:rPr lang="en-US" b="1" dirty="0" smtClean="0">
                <a:latin typeface="Consolas" panose="020B0609020204030204" pitchFamily="49" charset="0"/>
              </a:rPr>
              <a:t>where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x == y = all (</a:t>
            </a:r>
            <a:r>
              <a:rPr lang="en-US" dirty="0" err="1" smtClean="0">
                <a:latin typeface="Consolas" panose="020B0609020204030204" pitchFamily="49" charset="0"/>
              </a:rPr>
              <a:t>zipWith</a:t>
            </a:r>
            <a:r>
              <a:rPr lang="en-US" dirty="0" smtClean="0">
                <a:latin typeface="Consolas" panose="020B0609020204030204" pitchFamily="49" charset="0"/>
              </a:rPr>
              <a:t> (==) x y)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</a:rPr>
              <a:t>data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EqD</a:t>
            </a:r>
            <a:r>
              <a:rPr lang="en-US" dirty="0" smtClean="0">
                <a:latin typeface="Consolas" panose="020B0609020204030204" pitchFamily="49" charset="0"/>
              </a:rPr>
              <a:t> a = </a:t>
            </a:r>
            <a:r>
              <a:rPr lang="en-US" dirty="0" err="1" smtClean="0">
                <a:latin typeface="Consolas" panose="020B0609020204030204" pitchFamily="49" charset="0"/>
              </a:rPr>
              <a:t>MkEqD</a:t>
            </a:r>
            <a:r>
              <a:rPr lang="en-US" dirty="0" smtClean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(==) :: a -&gt; a -&gt; Bool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eqList</a:t>
            </a:r>
            <a:r>
              <a:rPr lang="en-US" dirty="0" smtClean="0">
                <a:latin typeface="Consolas" panose="020B0609020204030204" pitchFamily="49" charset="0"/>
              </a:rPr>
              <a:t> :: </a:t>
            </a:r>
            <a:r>
              <a:rPr lang="en-US" dirty="0" err="1" smtClean="0">
                <a:latin typeface="Consolas" panose="020B0609020204030204" pitchFamily="49" charset="0"/>
              </a:rPr>
              <a:t>EqD</a:t>
            </a:r>
            <a:r>
              <a:rPr lang="en-US" dirty="0" smtClean="0">
                <a:latin typeface="Consolas" panose="020B0609020204030204" pitchFamily="49" charset="0"/>
              </a:rPr>
              <a:t> a -&gt; </a:t>
            </a:r>
            <a:r>
              <a:rPr lang="en-US" dirty="0" err="1" smtClean="0">
                <a:latin typeface="Consolas" panose="020B0609020204030204" pitchFamily="49" charset="0"/>
              </a:rPr>
              <a:t>EqD</a:t>
            </a:r>
            <a:r>
              <a:rPr lang="en-US" dirty="0" smtClean="0">
                <a:latin typeface="Consolas" panose="020B0609020204030204" pitchFamily="49" charset="0"/>
              </a:rPr>
              <a:t> [a]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eqList</a:t>
            </a:r>
            <a:r>
              <a:rPr lang="en-US" dirty="0" smtClean="0">
                <a:latin typeface="Consolas" panose="020B0609020204030204" pitchFamily="49" charset="0"/>
              </a:rPr>
              <a:t> d = </a:t>
            </a:r>
            <a:r>
              <a:rPr lang="en-US" dirty="0" err="1" smtClean="0">
                <a:latin typeface="Consolas" panose="020B0609020204030204" pitchFamily="49" charset="0"/>
              </a:rPr>
              <a:t>MkEqD</a:t>
            </a:r>
            <a:r>
              <a:rPr lang="en-US" dirty="0" smtClean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(==) = \x y -&gt; 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 all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zipWith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((==) d) </a:t>
            </a:r>
            <a:r>
              <a:rPr lang="en-US" dirty="0">
                <a:latin typeface="Consolas" panose="020B0609020204030204" pitchFamily="49" charset="0"/>
              </a:rPr>
              <a:t>x </a:t>
            </a:r>
            <a:r>
              <a:rPr lang="en-US" dirty="0" smtClean="0">
                <a:latin typeface="Consolas" panose="020B0609020204030204" pitchFamily="49" charset="0"/>
              </a:rPr>
              <a:t>y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84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>
                <a:latin typeface="Consolas" panose="020B0609020204030204" pitchFamily="49" charset="0"/>
              </a:rPr>
              <a:t>class</a:t>
            </a:r>
            <a:r>
              <a:rPr lang="en-US" sz="2200" dirty="0" smtClean="0">
                <a:latin typeface="Consolas" panose="020B0609020204030204" pitchFamily="49" charset="0"/>
              </a:rPr>
              <a:t> Collection c e </a:t>
            </a:r>
            <a:r>
              <a:rPr lang="en-US" sz="2200" b="1" dirty="0" smtClean="0">
                <a:latin typeface="Consolas" panose="020B0609020204030204" pitchFamily="49" charset="0"/>
              </a:rPr>
              <a:t>where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</a:rPr>
              <a:t> empty  :: c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</a:rPr>
              <a:t> insert :: e -&gt; c -&gt; c</a:t>
            </a: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Consolas" panose="020B0609020204030204" pitchFamily="49" charset="0"/>
              </a:rPr>
              <a:t>ins2 x y col = insert x (insert y col)</a:t>
            </a:r>
          </a:p>
          <a:p>
            <a:pPr marL="0" indent="0">
              <a:buNone/>
            </a:pPr>
            <a:endParaRPr lang="en-US" sz="22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Consolas" panose="020B0609020204030204" pitchFamily="49" charset="0"/>
              </a:rPr>
              <a:t>ins2 :: (Collection c e1, Collection c e2)</a:t>
            </a:r>
          </a:p>
          <a:p>
            <a:pPr marL="0" indent="0">
              <a:buNone/>
            </a:pPr>
            <a:r>
              <a:rPr lang="en-US" sz="2200" dirty="0" smtClean="0">
                <a:latin typeface="Consolas" panose="020B0609020204030204" pitchFamily="49" charset="0"/>
              </a:rPr>
              <a:t>     =&gt; e1 -&gt; e2 -&gt; c -&gt; c</a:t>
            </a:r>
          </a:p>
        </p:txBody>
      </p:sp>
      <p:sp>
        <p:nvSpPr>
          <p:cNvPr id="4" name="Right Arrow 3"/>
          <p:cNvSpPr/>
          <p:nvPr/>
        </p:nvSpPr>
        <p:spPr>
          <a:xfrm rot="10800000">
            <a:off x="6901683" y="5540189"/>
            <a:ext cx="1328569" cy="112956"/>
          </a:xfrm>
          <a:prstGeom prst="rightArrow">
            <a:avLst>
              <a:gd name="adj1" fmla="val 4615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48870" y="5412001"/>
            <a:ext cx="158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too general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29601" y="6422316"/>
            <a:ext cx="6724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Mark P. Jones.  Type Classes with Functional Dependencies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49288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FDs vs. Type Families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>
                <a:latin typeface="Consolas" panose="020B0609020204030204" pitchFamily="49" charset="0"/>
              </a:rPr>
              <a:t>data</a:t>
            </a:r>
            <a:r>
              <a:rPr lang="en-US" sz="2200" dirty="0" smtClean="0">
                <a:latin typeface="Consolas" panose="020B0609020204030204" pitchFamily="49" charset="0"/>
              </a:rPr>
              <a:t> Nat = Zero | </a:t>
            </a:r>
            <a:r>
              <a:rPr lang="en-US" sz="2200" dirty="0" err="1" smtClean="0">
                <a:latin typeface="Consolas" panose="020B0609020204030204" pitchFamily="49" charset="0"/>
              </a:rPr>
              <a:t>Succ</a:t>
            </a:r>
            <a:r>
              <a:rPr lang="en-US" sz="2200" dirty="0" smtClean="0">
                <a:latin typeface="Consolas" panose="020B0609020204030204" pitchFamily="49" charset="0"/>
              </a:rPr>
              <a:t> Nat</a:t>
            </a: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 smtClean="0">
                <a:latin typeface="Consolas" panose="020B0609020204030204" pitchFamily="49" charset="0"/>
              </a:rPr>
              <a:t>data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r>
              <a:rPr lang="en-US" sz="2200" dirty="0" err="1" smtClean="0">
                <a:latin typeface="Consolas" panose="020B0609020204030204" pitchFamily="49" charset="0"/>
              </a:rPr>
              <a:t>Vec</a:t>
            </a:r>
            <a:r>
              <a:rPr lang="en-US" sz="2200" dirty="0" smtClean="0">
                <a:latin typeface="Consolas" panose="020B0609020204030204" pitchFamily="49" charset="0"/>
              </a:rPr>
              <a:t> :: Nat -&gt; * -&gt; * </a:t>
            </a:r>
            <a:r>
              <a:rPr lang="en-US" sz="2200" b="1" dirty="0" smtClean="0">
                <a:latin typeface="Consolas" panose="020B0609020204030204" pitchFamily="49" charset="0"/>
              </a:rPr>
              <a:t>where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</a:rPr>
              <a:t> VN :: </a:t>
            </a:r>
            <a:r>
              <a:rPr lang="en-US" sz="2200" dirty="0" err="1" smtClean="0">
                <a:latin typeface="Consolas" panose="020B0609020204030204" pitchFamily="49" charset="0"/>
              </a:rPr>
              <a:t>Vec</a:t>
            </a:r>
            <a:r>
              <a:rPr lang="en-US" sz="2200" dirty="0" smtClean="0">
                <a:latin typeface="Consolas" panose="020B0609020204030204" pitchFamily="49" charset="0"/>
              </a:rPr>
              <a:t> Zero a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</a:rPr>
              <a:t> VC :: a -&gt; </a:t>
            </a:r>
            <a:r>
              <a:rPr lang="en-US" sz="2200" dirty="0" err="1" smtClean="0">
                <a:latin typeface="Consolas" panose="020B0609020204030204" pitchFamily="49" charset="0"/>
              </a:rPr>
              <a:t>Vec</a:t>
            </a:r>
            <a:r>
              <a:rPr lang="en-US" sz="2200" dirty="0" smtClean="0">
                <a:latin typeface="Consolas" panose="020B0609020204030204" pitchFamily="49" charset="0"/>
              </a:rPr>
              <a:t> n a -&gt; </a:t>
            </a:r>
            <a:r>
              <a:rPr lang="en-US" sz="2200" dirty="0" err="1" smtClean="0">
                <a:latin typeface="Consolas" panose="020B0609020204030204" pitchFamily="49" charset="0"/>
              </a:rPr>
              <a:t>Vec</a:t>
            </a:r>
            <a:r>
              <a:rPr lang="en-US" sz="2200" dirty="0" smtClean="0">
                <a:latin typeface="Consolas" panose="020B0609020204030204" pitchFamily="49" charset="0"/>
              </a:rPr>
              <a:t> (</a:t>
            </a:r>
            <a:r>
              <a:rPr lang="en-US" sz="2200" dirty="0" err="1" smtClean="0">
                <a:latin typeface="Consolas" panose="020B0609020204030204" pitchFamily="49" charset="0"/>
              </a:rPr>
              <a:t>Succ</a:t>
            </a:r>
            <a:r>
              <a:rPr lang="en-US" sz="2200" dirty="0" smtClean="0">
                <a:latin typeface="Consolas" panose="020B0609020204030204" pitchFamily="49" charset="0"/>
              </a:rPr>
              <a:t> n) a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66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FDs vs. Type Families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>
                <a:latin typeface="Consolas" panose="020B0609020204030204" pitchFamily="49" charset="0"/>
              </a:rPr>
              <a:t>type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latin typeface="Consolas" panose="020B0609020204030204" pitchFamily="49" charset="0"/>
              </a:rPr>
              <a:t>family</a:t>
            </a:r>
            <a:r>
              <a:rPr lang="en-US" sz="2200" dirty="0" smtClean="0">
                <a:latin typeface="Consolas" panose="020B0609020204030204" pitchFamily="49" charset="0"/>
              </a:rPr>
              <a:t> Add (x :: Nat) (y :: Nat) :: Nat</a:t>
            </a:r>
          </a:p>
          <a:p>
            <a:pPr marL="0" indent="0">
              <a:buNone/>
            </a:pPr>
            <a:r>
              <a:rPr lang="en-US" sz="2200" b="1" dirty="0" smtClean="0">
                <a:latin typeface="Consolas" panose="020B0609020204030204" pitchFamily="49" charset="0"/>
              </a:rPr>
              <a:t>type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latin typeface="Consolas" panose="020B0609020204030204" pitchFamily="49" charset="0"/>
              </a:rPr>
              <a:t>instance</a:t>
            </a:r>
            <a:r>
              <a:rPr lang="en-US" sz="2200" dirty="0" smtClean="0">
                <a:latin typeface="Consolas" panose="020B0609020204030204" pitchFamily="49" charset="0"/>
              </a:rPr>
              <a:t> Add Zero     m = m</a:t>
            </a:r>
          </a:p>
          <a:p>
            <a:pPr marL="0" indent="0">
              <a:buNone/>
            </a:pPr>
            <a:r>
              <a:rPr lang="en-US" sz="2200" b="1" dirty="0" smtClean="0">
                <a:latin typeface="Consolas" panose="020B0609020204030204" pitchFamily="49" charset="0"/>
              </a:rPr>
              <a:t>type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latin typeface="Consolas" panose="020B0609020204030204" pitchFamily="49" charset="0"/>
              </a:rPr>
              <a:t>instance</a:t>
            </a:r>
            <a:r>
              <a:rPr lang="en-US" sz="2200" dirty="0" smtClean="0">
                <a:latin typeface="Consolas" panose="020B0609020204030204" pitchFamily="49" charset="0"/>
              </a:rPr>
              <a:t> Add (</a:t>
            </a:r>
            <a:r>
              <a:rPr lang="en-US" sz="2200" dirty="0" err="1" smtClean="0">
                <a:latin typeface="Consolas" panose="020B0609020204030204" pitchFamily="49" charset="0"/>
              </a:rPr>
              <a:t>Succ</a:t>
            </a:r>
            <a:r>
              <a:rPr lang="en-US" sz="2200" dirty="0" smtClean="0">
                <a:latin typeface="Consolas" panose="020B0609020204030204" pitchFamily="49" charset="0"/>
              </a:rPr>
              <a:t> n) m = </a:t>
            </a:r>
            <a:r>
              <a:rPr lang="en-US" sz="2200" dirty="0" err="1" smtClean="0">
                <a:latin typeface="Consolas" panose="020B0609020204030204" pitchFamily="49" charset="0"/>
              </a:rPr>
              <a:t>Succ</a:t>
            </a:r>
            <a:r>
              <a:rPr lang="en-US" sz="2200" dirty="0" smtClean="0">
                <a:latin typeface="Consolas" panose="020B0609020204030204" pitchFamily="49" charset="0"/>
              </a:rPr>
              <a:t> (Add n m)</a:t>
            </a: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Consolas" panose="020B0609020204030204" pitchFamily="49" charset="0"/>
              </a:rPr>
              <a:t>append :: </a:t>
            </a:r>
            <a:r>
              <a:rPr lang="en-US" sz="2200" dirty="0" err="1" smtClean="0">
                <a:latin typeface="Consolas" panose="020B0609020204030204" pitchFamily="49" charset="0"/>
              </a:rPr>
              <a:t>Vec</a:t>
            </a:r>
            <a:r>
              <a:rPr lang="en-US" sz="2200" dirty="0" smtClean="0">
                <a:latin typeface="Consolas" panose="020B0609020204030204" pitchFamily="49" charset="0"/>
              </a:rPr>
              <a:t> n a -&gt; </a:t>
            </a:r>
            <a:r>
              <a:rPr lang="en-US" sz="2200" dirty="0" err="1" smtClean="0">
                <a:latin typeface="Consolas" panose="020B0609020204030204" pitchFamily="49" charset="0"/>
              </a:rPr>
              <a:t>Vec</a:t>
            </a:r>
            <a:r>
              <a:rPr lang="en-US" sz="2200" dirty="0" smtClean="0">
                <a:latin typeface="Consolas" panose="020B0609020204030204" pitchFamily="49" charset="0"/>
              </a:rPr>
              <a:t> m a -&gt; </a:t>
            </a:r>
            <a:r>
              <a:rPr lang="en-US" sz="2200" dirty="0" err="1" smtClean="0">
                <a:latin typeface="Consolas" panose="020B0609020204030204" pitchFamily="49" charset="0"/>
              </a:rPr>
              <a:t>Vec</a:t>
            </a:r>
            <a:r>
              <a:rPr lang="en-US" sz="2200" dirty="0" smtClean="0">
                <a:latin typeface="Consolas" panose="020B0609020204030204" pitchFamily="49" charset="0"/>
              </a:rPr>
              <a:t> (Add n m) a</a:t>
            </a:r>
          </a:p>
          <a:p>
            <a:pPr marL="0" indent="0">
              <a:buNone/>
            </a:pPr>
            <a:r>
              <a:rPr lang="en-US" sz="2200" dirty="0" smtClean="0">
                <a:latin typeface="Consolas" panose="020B0609020204030204" pitchFamily="49" charset="0"/>
              </a:rPr>
              <a:t>append VN        </a:t>
            </a:r>
            <a:r>
              <a:rPr lang="en-US" sz="2200" dirty="0" err="1" smtClean="0">
                <a:latin typeface="Consolas" panose="020B0609020204030204" pitchFamily="49" charset="0"/>
              </a:rPr>
              <a:t>ys</a:t>
            </a:r>
            <a:r>
              <a:rPr lang="en-US" sz="2200" dirty="0" smtClean="0">
                <a:latin typeface="Consolas" panose="020B0609020204030204" pitchFamily="49" charset="0"/>
              </a:rPr>
              <a:t> = </a:t>
            </a:r>
            <a:r>
              <a:rPr lang="en-US" sz="2200" dirty="0" err="1" smtClean="0">
                <a:latin typeface="Consolas" panose="020B0609020204030204" pitchFamily="49" charset="0"/>
              </a:rPr>
              <a:t>ys</a:t>
            </a:r>
            <a:endParaRPr lang="en-US" sz="22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Consolas" panose="020B0609020204030204" pitchFamily="49" charset="0"/>
              </a:rPr>
              <a:t>append (VC x </a:t>
            </a:r>
            <a:r>
              <a:rPr lang="en-US" sz="2200" dirty="0" err="1" smtClean="0">
                <a:latin typeface="Consolas" panose="020B0609020204030204" pitchFamily="49" charset="0"/>
              </a:rPr>
              <a:t>xs</a:t>
            </a:r>
            <a:r>
              <a:rPr lang="en-US" sz="2200" dirty="0" smtClean="0">
                <a:latin typeface="Consolas" panose="020B0609020204030204" pitchFamily="49" charset="0"/>
              </a:rPr>
              <a:t>) </a:t>
            </a:r>
            <a:r>
              <a:rPr lang="en-US" sz="2200" dirty="0" err="1" smtClean="0">
                <a:latin typeface="Consolas" panose="020B0609020204030204" pitchFamily="49" charset="0"/>
              </a:rPr>
              <a:t>ys</a:t>
            </a:r>
            <a:r>
              <a:rPr lang="en-US" sz="2200" dirty="0" smtClean="0">
                <a:latin typeface="Consolas" panose="020B0609020204030204" pitchFamily="49" charset="0"/>
              </a:rPr>
              <a:t> = VC x (append </a:t>
            </a:r>
            <a:r>
              <a:rPr lang="en-US" sz="2200" dirty="0" err="1" smtClean="0">
                <a:latin typeface="Consolas" panose="020B0609020204030204" pitchFamily="49" charset="0"/>
              </a:rPr>
              <a:t>xs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r>
              <a:rPr lang="en-US" sz="2200" dirty="0" err="1" smtClean="0">
                <a:latin typeface="Consolas" panose="020B0609020204030204" pitchFamily="49" charset="0"/>
              </a:rPr>
              <a:t>ys</a:t>
            </a:r>
            <a:r>
              <a:rPr lang="en-US" sz="2200" dirty="0" smtClean="0">
                <a:latin typeface="Consolas" panose="020B0609020204030204" pitchFamily="49" charset="0"/>
              </a:rPr>
              <a:t>)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47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FDs vs. Type Families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>
                <a:latin typeface="Consolas" panose="020B0609020204030204" pitchFamily="49" charset="0"/>
              </a:rPr>
              <a:t>class</a:t>
            </a:r>
            <a:r>
              <a:rPr lang="en-US" sz="2200" dirty="0" smtClean="0">
                <a:latin typeface="Consolas" panose="020B0609020204030204" pitchFamily="49" charset="0"/>
              </a:rPr>
              <a:t> Add (x :: Nat) (y :: Nat) (z :: Nat) | x y -&gt; z</a:t>
            </a:r>
          </a:p>
          <a:p>
            <a:pPr marL="0" indent="0">
              <a:buNone/>
            </a:pPr>
            <a:r>
              <a:rPr lang="en-US" sz="2200" b="1" dirty="0" smtClean="0">
                <a:latin typeface="Consolas" panose="020B0609020204030204" pitchFamily="49" charset="0"/>
              </a:rPr>
              <a:t>instance</a:t>
            </a:r>
            <a:r>
              <a:rPr lang="en-US" sz="2200" dirty="0" smtClean="0">
                <a:latin typeface="Consolas" panose="020B0609020204030204" pitchFamily="49" charset="0"/>
              </a:rPr>
              <a:t>              Add Zero     m m</a:t>
            </a:r>
          </a:p>
          <a:p>
            <a:pPr marL="0" indent="0">
              <a:buNone/>
            </a:pPr>
            <a:r>
              <a:rPr lang="en-US" sz="2200" b="1" dirty="0" smtClean="0">
                <a:latin typeface="Consolas" panose="020B0609020204030204" pitchFamily="49" charset="0"/>
              </a:rPr>
              <a:t>instance</a:t>
            </a:r>
            <a:r>
              <a:rPr lang="en-US" sz="2200" dirty="0" smtClean="0">
                <a:latin typeface="Consolas" panose="020B0609020204030204" pitchFamily="49" charset="0"/>
              </a:rPr>
              <a:t> Add n m k =&gt; Add (</a:t>
            </a:r>
            <a:r>
              <a:rPr lang="en-US" sz="2200" dirty="0" err="1" smtClean="0">
                <a:latin typeface="Consolas" panose="020B0609020204030204" pitchFamily="49" charset="0"/>
              </a:rPr>
              <a:t>Succ</a:t>
            </a:r>
            <a:r>
              <a:rPr lang="en-US" sz="2200" dirty="0" smtClean="0">
                <a:latin typeface="Consolas" panose="020B0609020204030204" pitchFamily="49" charset="0"/>
              </a:rPr>
              <a:t> n) m (</a:t>
            </a:r>
            <a:r>
              <a:rPr lang="en-US" sz="2200" dirty="0" err="1" smtClean="0">
                <a:latin typeface="Consolas" panose="020B0609020204030204" pitchFamily="49" charset="0"/>
              </a:rPr>
              <a:t>Succ</a:t>
            </a:r>
            <a:r>
              <a:rPr lang="en-US" sz="2200" dirty="0" smtClean="0">
                <a:latin typeface="Consolas" panose="020B0609020204030204" pitchFamily="49" charset="0"/>
              </a:rPr>
              <a:t> k)</a:t>
            </a: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Consolas" panose="020B0609020204030204" pitchFamily="49" charset="0"/>
              </a:rPr>
              <a:t>append :: Add n m k =&gt; </a:t>
            </a:r>
            <a:r>
              <a:rPr lang="en-US" sz="2200" dirty="0" err="1" smtClean="0">
                <a:latin typeface="Consolas" panose="020B0609020204030204" pitchFamily="49" charset="0"/>
              </a:rPr>
              <a:t>Vec</a:t>
            </a:r>
            <a:r>
              <a:rPr lang="en-US" sz="2200" dirty="0" smtClean="0">
                <a:latin typeface="Consolas" panose="020B0609020204030204" pitchFamily="49" charset="0"/>
              </a:rPr>
              <a:t> n a -&gt; </a:t>
            </a:r>
            <a:r>
              <a:rPr lang="en-US" sz="2200" dirty="0" err="1" smtClean="0">
                <a:latin typeface="Consolas" panose="020B0609020204030204" pitchFamily="49" charset="0"/>
              </a:rPr>
              <a:t>Vec</a:t>
            </a:r>
            <a:r>
              <a:rPr lang="en-US" sz="2200" dirty="0" smtClean="0">
                <a:latin typeface="Consolas" panose="020B0609020204030204" pitchFamily="49" charset="0"/>
              </a:rPr>
              <a:t> m a -&gt; </a:t>
            </a:r>
            <a:r>
              <a:rPr lang="en-US" sz="2200" dirty="0" err="1" smtClean="0">
                <a:latin typeface="Consolas" panose="020B0609020204030204" pitchFamily="49" charset="0"/>
              </a:rPr>
              <a:t>Vec</a:t>
            </a:r>
            <a:r>
              <a:rPr lang="en-US" sz="2200" dirty="0" smtClean="0">
                <a:latin typeface="Consolas" panose="020B0609020204030204" pitchFamily="49" charset="0"/>
              </a:rPr>
              <a:t> k a</a:t>
            </a:r>
          </a:p>
          <a:p>
            <a:pPr marL="0" indent="0">
              <a:buNone/>
            </a:pPr>
            <a:r>
              <a:rPr lang="en-US" sz="2200" dirty="0" smtClean="0">
                <a:latin typeface="Consolas" panose="020B0609020204030204" pitchFamily="49" charset="0"/>
              </a:rPr>
              <a:t>append VN        </a:t>
            </a:r>
            <a:r>
              <a:rPr lang="en-US" sz="2200" dirty="0" err="1" smtClean="0">
                <a:latin typeface="Consolas" panose="020B0609020204030204" pitchFamily="49" charset="0"/>
              </a:rPr>
              <a:t>ys</a:t>
            </a:r>
            <a:r>
              <a:rPr lang="en-US" sz="2200" dirty="0" smtClean="0">
                <a:latin typeface="Consolas" panose="020B0609020204030204" pitchFamily="49" charset="0"/>
              </a:rPr>
              <a:t> = </a:t>
            </a:r>
            <a:r>
              <a:rPr lang="en-US" sz="2200" dirty="0" err="1" smtClean="0">
                <a:latin typeface="Consolas" panose="020B0609020204030204" pitchFamily="49" charset="0"/>
              </a:rPr>
              <a:t>ys</a:t>
            </a:r>
            <a:endParaRPr lang="en-US" sz="22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Consolas" panose="020B0609020204030204" pitchFamily="49" charset="0"/>
              </a:rPr>
              <a:t>append (VC x </a:t>
            </a:r>
            <a:r>
              <a:rPr lang="en-US" sz="2200" dirty="0" err="1" smtClean="0">
                <a:latin typeface="Consolas" panose="020B0609020204030204" pitchFamily="49" charset="0"/>
              </a:rPr>
              <a:t>xs</a:t>
            </a:r>
            <a:r>
              <a:rPr lang="en-US" sz="2200" dirty="0" smtClean="0">
                <a:latin typeface="Consolas" panose="020B0609020204030204" pitchFamily="49" charset="0"/>
              </a:rPr>
              <a:t>) </a:t>
            </a:r>
            <a:r>
              <a:rPr lang="en-US" sz="2200" dirty="0" err="1" smtClean="0">
                <a:latin typeface="Consolas" panose="020B0609020204030204" pitchFamily="49" charset="0"/>
              </a:rPr>
              <a:t>ys</a:t>
            </a:r>
            <a:r>
              <a:rPr lang="en-US" sz="2200" dirty="0" smtClean="0">
                <a:latin typeface="Consolas" panose="020B0609020204030204" pitchFamily="49" charset="0"/>
              </a:rPr>
              <a:t> = VC x (append </a:t>
            </a:r>
            <a:r>
              <a:rPr lang="en-US" sz="2200" dirty="0" err="1" smtClean="0">
                <a:latin typeface="Consolas" panose="020B0609020204030204" pitchFamily="49" charset="0"/>
              </a:rPr>
              <a:t>xs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r>
              <a:rPr lang="en-US" sz="2200" dirty="0" err="1" smtClean="0">
                <a:latin typeface="Consolas" panose="020B0609020204030204" pitchFamily="49" charset="0"/>
              </a:rPr>
              <a:t>ys</a:t>
            </a:r>
            <a:r>
              <a:rPr lang="en-US" sz="2200" dirty="0" smtClean="0">
                <a:latin typeface="Consolas" panose="020B0609020204030204" pitchFamily="49" charset="0"/>
              </a:rPr>
              <a:t>)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699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48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Functional Dependencies in System F</a:t>
            </a:r>
            <a:r>
              <a:rPr lang="en-US" sz="2800" dirty="0" smtClean="0"/>
              <a:t>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George </a:t>
            </a:r>
            <a:r>
              <a:rPr lang="en-US" dirty="0" err="1" smtClean="0"/>
              <a:t>Karachalias</a:t>
            </a:r>
            <a:r>
              <a:rPr lang="en-US" dirty="0" smtClean="0"/>
              <a:t> &amp; Tom </a:t>
            </a:r>
            <a:r>
              <a:rPr lang="en-US" dirty="0" err="1" smtClean="0"/>
              <a:t>Schrijvers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20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>
                <a:latin typeface="Consolas" panose="020B0609020204030204" pitchFamily="49" charset="0"/>
              </a:rPr>
              <a:t>class</a:t>
            </a:r>
            <a:r>
              <a:rPr lang="en-US" sz="2200" dirty="0" smtClean="0">
                <a:latin typeface="Consolas" panose="020B0609020204030204" pitchFamily="49" charset="0"/>
              </a:rPr>
              <a:t> Collection c e | c -&gt; e </a:t>
            </a:r>
            <a:r>
              <a:rPr lang="en-US" sz="2200" b="1" dirty="0" smtClean="0">
                <a:latin typeface="Consolas" panose="020B0609020204030204" pitchFamily="49" charset="0"/>
              </a:rPr>
              <a:t>where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</a:rPr>
              <a:t> empty  :: c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</a:rPr>
              <a:t> insert :: e -&gt; c -&gt; c</a:t>
            </a: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ins2 :: Collection c e =&gt; e -&gt; e -&gt; c -&gt; c</a:t>
            </a:r>
          </a:p>
          <a:p>
            <a:pPr marL="0" indent="0">
              <a:buNone/>
            </a:pPr>
            <a:r>
              <a:rPr lang="en-US" sz="2200" dirty="0" smtClean="0">
                <a:latin typeface="Consolas" panose="020B0609020204030204" pitchFamily="49" charset="0"/>
              </a:rPr>
              <a:t>ins2 x y col = insert x (insert y col)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29601" y="6422316"/>
            <a:ext cx="6724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Mark P. Jones.  Type Classes with Functional Dependencies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94938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Dependencies (Instance)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latin typeface="Consolas" panose="020B0609020204030204" pitchFamily="49" charset="0"/>
              </a:rPr>
              <a:t>class</a:t>
            </a:r>
            <a:r>
              <a:rPr lang="en-US" sz="2200" dirty="0">
                <a:latin typeface="Consolas" panose="020B0609020204030204" pitchFamily="49" charset="0"/>
              </a:rPr>
              <a:t> Collection c e | c -&gt; e </a:t>
            </a:r>
            <a:r>
              <a:rPr lang="en-US" sz="2200" b="1" dirty="0">
                <a:latin typeface="Consolas" panose="020B0609020204030204" pitchFamily="49" charset="0"/>
              </a:rPr>
              <a:t>where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empty  :: c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insert :: e -&gt; c -&gt; c</a:t>
            </a:r>
          </a:p>
          <a:p>
            <a:pPr marL="0" indent="0">
              <a:buNone/>
            </a:pPr>
            <a:r>
              <a:rPr lang="en-US" sz="2200" b="1" dirty="0" smtClean="0">
                <a:latin typeface="Consolas" panose="020B0609020204030204" pitchFamily="49" charset="0"/>
              </a:rPr>
              <a:t/>
            </a:r>
            <a:br>
              <a:rPr lang="en-US" sz="2200" b="1" dirty="0" smtClean="0">
                <a:latin typeface="Consolas" panose="020B0609020204030204" pitchFamily="49" charset="0"/>
              </a:rPr>
            </a:br>
            <a:r>
              <a:rPr lang="en-US" sz="2200" b="1" dirty="0" smtClean="0">
                <a:latin typeface="Consolas" panose="020B0609020204030204" pitchFamily="49" charset="0"/>
              </a:rPr>
              <a:t>instance</a:t>
            </a:r>
            <a:r>
              <a:rPr lang="en-US" sz="2200" dirty="0" smtClean="0">
                <a:latin typeface="Consolas" panose="020B0609020204030204" pitchFamily="49" charset="0"/>
              </a:rPr>
              <a:t> Collection [a] a </a:t>
            </a:r>
            <a:r>
              <a:rPr lang="en-US" sz="2200" b="1" dirty="0" smtClean="0">
                <a:latin typeface="Consolas" panose="020B0609020204030204" pitchFamily="49" charset="0"/>
              </a:rPr>
              <a:t>where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</a:rPr>
              <a:t> empty       = []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</a:rPr>
              <a:t> insert x </a:t>
            </a:r>
            <a:r>
              <a:rPr lang="en-US" sz="2200" dirty="0" err="1" smtClean="0">
                <a:latin typeface="Consolas" panose="020B0609020204030204" pitchFamily="49" charset="0"/>
              </a:rPr>
              <a:t>xs</a:t>
            </a:r>
            <a:r>
              <a:rPr lang="en-US" sz="2200" dirty="0" smtClean="0">
                <a:latin typeface="Consolas" panose="020B0609020204030204" pitchFamily="49" charset="0"/>
              </a:rPr>
              <a:t> = (</a:t>
            </a:r>
            <a:r>
              <a:rPr lang="en-US" sz="2200" dirty="0" err="1" smtClean="0">
                <a:latin typeface="Consolas" panose="020B0609020204030204" pitchFamily="49" charset="0"/>
              </a:rPr>
              <a:t>x:xs</a:t>
            </a:r>
            <a:r>
              <a:rPr lang="en-US" sz="2200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200" dirty="0" smtClean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29601" y="6422316"/>
            <a:ext cx="6724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Mark P. Jones.  Type Classes with Functional Dependencies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65123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Associated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latin typeface="Consolas" panose="020B0609020204030204" pitchFamily="49" charset="0"/>
              </a:rPr>
              <a:t>class</a:t>
            </a:r>
            <a:r>
              <a:rPr lang="en-US" sz="2200" dirty="0">
                <a:latin typeface="Consolas" panose="020B0609020204030204" pitchFamily="49" charset="0"/>
              </a:rPr>
              <a:t> Collection c </a:t>
            </a:r>
            <a:r>
              <a:rPr lang="en-US" sz="2200" b="1" dirty="0" smtClean="0">
                <a:latin typeface="Consolas" panose="020B0609020204030204" pitchFamily="49" charset="0"/>
              </a:rPr>
              <a:t>where</a:t>
            </a:r>
          </a:p>
          <a:p>
            <a:pPr marL="0" indent="0">
              <a:buNone/>
            </a:pPr>
            <a:r>
              <a:rPr lang="en-US" sz="2200" dirty="0" smtClean="0">
                <a:latin typeface="Consolas" panose="020B0609020204030204" pitchFamily="49" charset="0"/>
              </a:rPr>
              <a:t>  </a:t>
            </a:r>
            <a:r>
              <a:rPr lang="en-US" sz="2200" b="1" dirty="0" smtClean="0">
                <a:latin typeface="Consolas" panose="020B0609020204030204" pitchFamily="49" charset="0"/>
              </a:rPr>
              <a:t>type</a:t>
            </a:r>
            <a:r>
              <a:rPr lang="en-US" sz="2200" dirty="0" smtClean="0">
                <a:latin typeface="Consolas" panose="020B0609020204030204" pitchFamily="49" charset="0"/>
              </a:rPr>
              <a:t> Elem c</a:t>
            </a: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empty  :: c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insert :: </a:t>
            </a:r>
            <a:r>
              <a:rPr lang="en-US" sz="2200" dirty="0" smtClean="0">
                <a:latin typeface="Consolas" panose="020B0609020204030204" pitchFamily="49" charset="0"/>
              </a:rPr>
              <a:t>Elem c </a:t>
            </a:r>
            <a:r>
              <a:rPr lang="en-US" sz="2200" dirty="0">
                <a:latin typeface="Consolas" panose="020B0609020204030204" pitchFamily="49" charset="0"/>
              </a:rPr>
              <a:t>-&gt; c -&gt; c</a:t>
            </a:r>
          </a:p>
          <a:p>
            <a:pPr marL="0" indent="0">
              <a:buNone/>
            </a:pPr>
            <a:endParaRPr lang="en-US" sz="22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ins2 :: Collection c =&gt; Elem c -&gt; Elem c -&gt; c -&gt; </a:t>
            </a:r>
            <a:r>
              <a:rPr lang="en-US" sz="2200" dirty="0" smtClean="0">
                <a:latin typeface="Consolas" panose="020B0609020204030204" pitchFamily="49" charset="0"/>
              </a:rPr>
              <a:t>c</a:t>
            </a:r>
          </a:p>
          <a:p>
            <a:pPr marL="0" indent="0">
              <a:buNone/>
            </a:pPr>
            <a:r>
              <a:rPr lang="en-US" sz="2200" dirty="0" smtClean="0">
                <a:latin typeface="Consolas" panose="020B0609020204030204" pitchFamily="49" charset="0"/>
              </a:rPr>
              <a:t>ins2 </a:t>
            </a:r>
            <a:r>
              <a:rPr lang="en-US" sz="2200" dirty="0">
                <a:latin typeface="Consolas" panose="020B0609020204030204" pitchFamily="49" charset="0"/>
              </a:rPr>
              <a:t>x y col = insert x (insert y col</a:t>
            </a:r>
            <a:r>
              <a:rPr lang="en-US" sz="2200" dirty="0" smtClean="0">
                <a:latin typeface="Consolas" panose="020B0609020204030204" pitchFamily="49" charset="0"/>
              </a:rPr>
              <a:t>)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91552" y="6422316"/>
            <a:ext cx="10300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Manuel M. T. Chakravarty, Gabriele Keller, Simon Peyton Jones. </a:t>
            </a:r>
            <a:r>
              <a:rPr lang="en-US" b="1" i="1" dirty="0" smtClean="0"/>
              <a:t>Associated Type Synonyms</a:t>
            </a:r>
            <a:endParaRPr lang="en-US" b="1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32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Associated Types (Instance)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Collection c </a:t>
            </a:r>
            <a:r>
              <a:rPr lang="en-US" b="1" dirty="0" smtClean="0">
                <a:latin typeface="Consolas" panose="020B0609020204030204" pitchFamily="49" charset="0"/>
              </a:rPr>
              <a:t>where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b="1" dirty="0" smtClean="0">
                <a:latin typeface="Consolas" panose="020B0609020204030204" pitchFamily="49" charset="0"/>
              </a:rPr>
              <a:t>type</a:t>
            </a:r>
            <a:r>
              <a:rPr lang="en-US" dirty="0" smtClean="0">
                <a:latin typeface="Consolas" panose="020B0609020204030204" pitchFamily="49" charset="0"/>
              </a:rPr>
              <a:t> Elem c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empty  :: c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insert :: </a:t>
            </a:r>
            <a:r>
              <a:rPr lang="en-US" dirty="0" smtClean="0">
                <a:latin typeface="Consolas" panose="020B0609020204030204" pitchFamily="49" charset="0"/>
              </a:rPr>
              <a:t>Elem c </a:t>
            </a:r>
            <a:r>
              <a:rPr lang="en-US" dirty="0">
                <a:latin typeface="Consolas" panose="020B0609020204030204" pitchFamily="49" charset="0"/>
              </a:rPr>
              <a:t>-&gt; c -&gt; </a:t>
            </a:r>
            <a:r>
              <a:rPr lang="en-US" dirty="0" smtClean="0">
                <a:latin typeface="Consolas" panose="020B0609020204030204" pitchFamily="49" charset="0"/>
              </a:rPr>
              <a:t>c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</a:rPr>
              <a:t>instance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Collection </a:t>
            </a:r>
            <a:r>
              <a:rPr lang="en-US" dirty="0" smtClean="0">
                <a:latin typeface="Consolas" panose="020B0609020204030204" pitchFamily="49" charset="0"/>
              </a:rPr>
              <a:t>[a] </a:t>
            </a:r>
            <a:r>
              <a:rPr lang="en-US" b="1" dirty="0" smtClean="0">
                <a:latin typeface="Consolas" panose="020B0609020204030204" pitchFamily="49" charset="0"/>
              </a:rPr>
              <a:t>where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b="1" dirty="0" smtClean="0">
                <a:latin typeface="Consolas" panose="020B0609020204030204" pitchFamily="49" charset="0"/>
              </a:rPr>
              <a:t>type</a:t>
            </a:r>
            <a:r>
              <a:rPr lang="en-US" dirty="0" smtClean="0">
                <a:latin typeface="Consolas" panose="020B0609020204030204" pitchFamily="49" charset="0"/>
              </a:rPr>
              <a:t> Elem [a] = a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empty       = []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insert x </a:t>
            </a:r>
            <a:r>
              <a:rPr lang="en-US" dirty="0" err="1" smtClean="0">
                <a:latin typeface="Consolas" panose="020B0609020204030204" pitchFamily="49" charset="0"/>
              </a:rPr>
              <a:t>xs</a:t>
            </a:r>
            <a:r>
              <a:rPr lang="en-US" dirty="0" smtClean="0">
                <a:latin typeface="Consolas" panose="020B0609020204030204" pitchFamily="49" charset="0"/>
              </a:rPr>
              <a:t> = (</a:t>
            </a:r>
            <a:r>
              <a:rPr lang="en-US" dirty="0" err="1" smtClean="0">
                <a:latin typeface="Consolas" panose="020B0609020204030204" pitchFamily="49" charset="0"/>
              </a:rPr>
              <a:t>x:xs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91552" y="6422316"/>
            <a:ext cx="10300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Manuel M. T. Chakravarty, Gabriele Keller, Simon Peyton Jones. </a:t>
            </a:r>
            <a:r>
              <a:rPr lang="en-US" b="1" i="1" dirty="0" smtClean="0"/>
              <a:t>Associated Type Synonyms</a:t>
            </a:r>
            <a:endParaRPr lang="en-US" b="1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4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FDs in System FC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>
                <a:latin typeface="Consolas" panose="020B0609020204030204" pitchFamily="49" charset="0"/>
              </a:rPr>
              <a:t>class</a:t>
            </a:r>
            <a:r>
              <a:rPr lang="en-US" sz="2200" dirty="0" smtClean="0">
                <a:latin typeface="Consolas" panose="020B0609020204030204" pitchFamily="49" charset="0"/>
              </a:rPr>
              <a:t> C a b | a -&gt; b</a:t>
            </a: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 smtClean="0">
                <a:latin typeface="Consolas" panose="020B0609020204030204" pitchFamily="49" charset="0"/>
              </a:rPr>
              <a:t>instance</a:t>
            </a:r>
            <a:r>
              <a:rPr lang="en-US" sz="2200" dirty="0" smtClean="0">
                <a:latin typeface="Consolas" panose="020B0609020204030204" pitchFamily="49" charset="0"/>
              </a:rPr>
              <a:t> C </a:t>
            </a:r>
            <a:r>
              <a:rPr lang="en-US" sz="2200" dirty="0" err="1" smtClean="0">
                <a:latin typeface="Consolas" panose="020B0609020204030204" pitchFamily="49" charset="0"/>
              </a:rPr>
              <a:t>Int</a:t>
            </a:r>
            <a:r>
              <a:rPr lang="en-US" sz="2200" dirty="0" smtClean="0">
                <a:latin typeface="Consolas" panose="020B0609020204030204" pitchFamily="49" charset="0"/>
              </a:rPr>
              <a:t> Bool</a:t>
            </a: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Consolas" panose="020B0609020204030204" pitchFamily="49" charset="0"/>
              </a:rPr>
              <a:t>f :: C </a:t>
            </a:r>
            <a:r>
              <a:rPr lang="en-US" sz="2200" dirty="0" err="1" smtClean="0">
                <a:latin typeface="Consolas" panose="020B0609020204030204" pitchFamily="49" charset="0"/>
              </a:rPr>
              <a:t>Int</a:t>
            </a:r>
            <a:r>
              <a:rPr lang="en-US" sz="2200" dirty="0" smtClean="0">
                <a:latin typeface="Consolas" panose="020B0609020204030204" pitchFamily="49" charset="0"/>
              </a:rPr>
              <a:t> b =&gt; b -&gt; Bool</a:t>
            </a:r>
          </a:p>
          <a:p>
            <a:pPr marL="0" indent="0">
              <a:buNone/>
            </a:pPr>
            <a:r>
              <a:rPr lang="en-US" sz="2200" dirty="0" smtClean="0">
                <a:latin typeface="Consolas" panose="020B0609020204030204" pitchFamily="49" charset="0"/>
              </a:rPr>
              <a:t>f x = x</a:t>
            </a:r>
            <a:endParaRPr lang="en-US" sz="2200" b="1" dirty="0" smtClean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0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FDs in System FC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>
                <a:latin typeface="Consolas" panose="020B0609020204030204" pitchFamily="49" charset="0"/>
              </a:rPr>
              <a:t>class</a:t>
            </a:r>
            <a:r>
              <a:rPr lang="en-US" sz="2200" dirty="0" smtClean="0">
                <a:latin typeface="Consolas" panose="020B0609020204030204" pitchFamily="49" charset="0"/>
              </a:rPr>
              <a:t> C a b | a -&gt; b</a:t>
            </a: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 smtClean="0">
                <a:latin typeface="Consolas" panose="020B0609020204030204" pitchFamily="49" charset="0"/>
              </a:rPr>
              <a:t>instance</a:t>
            </a:r>
            <a:r>
              <a:rPr lang="en-US" sz="2200" dirty="0" smtClean="0">
                <a:latin typeface="Consolas" panose="020B0609020204030204" pitchFamily="49" charset="0"/>
              </a:rPr>
              <a:t> C </a:t>
            </a:r>
            <a:r>
              <a:rPr lang="en-US" sz="2200" dirty="0" err="1" smtClean="0">
                <a:latin typeface="Consolas" panose="020B0609020204030204" pitchFamily="49" charset="0"/>
              </a:rPr>
              <a:t>Int</a:t>
            </a:r>
            <a:r>
              <a:rPr lang="en-US" sz="2200" dirty="0" smtClean="0">
                <a:latin typeface="Consolas" panose="020B0609020204030204" pitchFamily="49" charset="0"/>
              </a:rPr>
              <a:t> Bool</a:t>
            </a: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Consolas" panose="020B0609020204030204" pitchFamily="49" charset="0"/>
              </a:rPr>
              <a:t>f :: C </a:t>
            </a:r>
            <a:r>
              <a:rPr lang="en-US" sz="2200" dirty="0" err="1" smtClean="0">
                <a:latin typeface="Consolas" panose="020B0609020204030204" pitchFamily="49" charset="0"/>
              </a:rPr>
              <a:t>Int</a:t>
            </a:r>
            <a:r>
              <a:rPr lang="en-US" sz="2200" dirty="0" smtClean="0">
                <a:latin typeface="Consolas" panose="020B0609020204030204" pitchFamily="49" charset="0"/>
              </a:rPr>
              <a:t> b =&gt; b -&gt; Bool</a:t>
            </a:r>
          </a:p>
          <a:p>
            <a:pPr marL="0" indent="0">
              <a:buNone/>
            </a:pPr>
            <a:r>
              <a:rPr lang="en-US" sz="2200" dirty="0" smtClean="0">
                <a:latin typeface="Consolas" panose="020B0609020204030204" pitchFamily="49" charset="0"/>
              </a:rPr>
              <a:t>f x = x</a:t>
            </a:r>
            <a:br>
              <a:rPr lang="en-US" sz="2200" dirty="0" smtClean="0">
                <a:latin typeface="Consolas" panose="020B0609020204030204" pitchFamily="49" charset="0"/>
              </a:rPr>
            </a:br>
            <a:r>
              <a:rPr lang="en-US" sz="2200" dirty="0" smtClean="0">
                <a:latin typeface="Consolas" panose="020B0609020204030204" pitchFamily="49" charset="0"/>
              </a:rPr>
              <a:t/>
            </a:r>
            <a:br>
              <a:rPr lang="en-US" sz="2200" dirty="0" smtClean="0">
                <a:latin typeface="Consolas" panose="020B0609020204030204" pitchFamily="49" charset="0"/>
              </a:rPr>
            </a:br>
            <a:r>
              <a:rPr lang="en-US" sz="2200" b="1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Couldn’t match expected 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</a:rPr>
              <a:t>type ‘Bool’ </a:t>
            </a:r>
            <a:r>
              <a:rPr lang="en-US" sz="2200" b="1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with actual type ‘b’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7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3168</TotalTime>
  <Words>1491</Words>
  <Application>Microsoft Office PowerPoint</Application>
  <PresentationFormat>Custom</PresentationFormat>
  <Paragraphs>278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Wisp</vt:lpstr>
      <vt:lpstr>Functional Dependencies in System FC</vt:lpstr>
      <vt:lpstr>Functional Dependencies vs. Associated Types</vt:lpstr>
      <vt:lpstr>Functional Dependencies</vt:lpstr>
      <vt:lpstr>Functional Dependencies</vt:lpstr>
      <vt:lpstr>Functional Dependencies (Instance)</vt:lpstr>
      <vt:lpstr>Associated Types</vt:lpstr>
      <vt:lpstr>Associated Types (Instance)</vt:lpstr>
      <vt:lpstr>FDs in System FC</vt:lpstr>
      <vt:lpstr>FDs in System FC</vt:lpstr>
      <vt:lpstr>FDs in System FC</vt:lpstr>
      <vt:lpstr>FDs in System FC</vt:lpstr>
      <vt:lpstr>ATs in System FC</vt:lpstr>
      <vt:lpstr>PowerPoint Presentation</vt:lpstr>
      <vt:lpstr>The Problem: Lack of Evidence</vt:lpstr>
      <vt:lpstr>Lack of Evidence</vt:lpstr>
      <vt:lpstr>Translation of Functional Dependencies to Associated Types</vt:lpstr>
      <vt:lpstr>Strategy</vt:lpstr>
      <vt:lpstr>In Search of a Proof</vt:lpstr>
      <vt:lpstr>In Search of a Proof</vt:lpstr>
      <vt:lpstr>In Search of a Proof</vt:lpstr>
      <vt:lpstr>In Search of a Proof</vt:lpstr>
      <vt:lpstr>In Search of a Proof</vt:lpstr>
      <vt:lpstr>In Search of a Proof</vt:lpstr>
      <vt:lpstr>In Search of a Proof</vt:lpstr>
      <vt:lpstr>In Search of a Proof</vt:lpstr>
      <vt:lpstr>From FDs to System FC</vt:lpstr>
      <vt:lpstr>Bi-directional Instances</vt:lpstr>
      <vt:lpstr>Bi-directional Declarations</vt:lpstr>
      <vt:lpstr>Non-Bi-directional Instances</vt:lpstr>
      <vt:lpstr>FDs vs. Type Families</vt:lpstr>
      <vt:lpstr>FDs vs. Type Families</vt:lpstr>
      <vt:lpstr>FDs vs. Type Families</vt:lpstr>
      <vt:lpstr>Thank You!</vt:lpstr>
      <vt:lpstr>Functional Dependencies in System FC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Dependencies in System FC</dc:title>
  <dc:creator>Skull I</dc:creator>
  <cp:lastModifiedBy>slime</cp:lastModifiedBy>
  <cp:revision>171</cp:revision>
  <dcterms:created xsi:type="dcterms:W3CDTF">2015-12-17T12:09:26Z</dcterms:created>
  <dcterms:modified xsi:type="dcterms:W3CDTF">2016-01-11T10:08:41Z</dcterms:modified>
</cp:coreProperties>
</file>