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8" r:id="rId3"/>
    <p:sldId id="276" r:id="rId4"/>
    <p:sldId id="262" r:id="rId5"/>
    <p:sldId id="286" r:id="rId6"/>
    <p:sldId id="297" r:id="rId7"/>
    <p:sldId id="285" r:id="rId8"/>
    <p:sldId id="278" r:id="rId9"/>
    <p:sldId id="347" r:id="rId10"/>
    <p:sldId id="287" r:id="rId11"/>
    <p:sldId id="298" r:id="rId12"/>
    <p:sldId id="339" r:id="rId13"/>
    <p:sldId id="318" r:id="rId14"/>
    <p:sldId id="301" r:id="rId15"/>
    <p:sldId id="332" r:id="rId16"/>
    <p:sldId id="295" r:id="rId17"/>
    <p:sldId id="296" r:id="rId18"/>
    <p:sldId id="338" r:id="rId19"/>
    <p:sldId id="326" r:id="rId20"/>
    <p:sldId id="304" r:id="rId21"/>
    <p:sldId id="343" r:id="rId22"/>
    <p:sldId id="325" r:id="rId23"/>
    <p:sldId id="344" r:id="rId24"/>
    <p:sldId id="328" r:id="rId25"/>
    <p:sldId id="337" r:id="rId26"/>
    <p:sldId id="342" r:id="rId27"/>
    <p:sldId id="311" r:id="rId28"/>
    <p:sldId id="321" r:id="rId29"/>
    <p:sldId id="336" r:id="rId30"/>
    <p:sldId id="329" r:id="rId31"/>
    <p:sldId id="319" r:id="rId32"/>
    <p:sldId id="346" r:id="rId33"/>
    <p:sldId id="302" r:id="rId34"/>
    <p:sldId id="330" r:id="rId35"/>
    <p:sldId id="303" r:id="rId36"/>
    <p:sldId id="331" r:id="rId37"/>
    <p:sldId id="320" r:id="rId38"/>
    <p:sldId id="314" r:id="rId39"/>
    <p:sldId id="309" r:id="rId40"/>
    <p:sldId id="310" r:id="rId41"/>
    <p:sldId id="335" r:id="rId4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200"/>
    <a:srgbClr val="006400"/>
    <a:srgbClr val="00C800"/>
    <a:srgbClr val="CC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3160-42B6-45F5-B872-E5401536C715}" type="datetimeFigureOut">
              <a:rPr lang="el-GR" smtClean="0"/>
              <a:t>7/9/2015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96B8F-3F5F-4F4C-80D3-903537CC45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699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CE-A76D-49C1-9971-4A10CA95E36B}" type="datetime1">
              <a:rPr lang="el-GR" smtClean="0"/>
              <a:t>7/9/2015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F3FA-BDDE-4D60-9D06-8E79DCFB056C}" type="datetime1">
              <a:rPr lang="el-GR" smtClean="0"/>
              <a:t>7/9/2015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3A9-4B82-4103-91D4-7DC4E96F75B1}" type="datetime1">
              <a:rPr lang="el-GR" smtClean="0"/>
              <a:t>7/9/2015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26-6031-4043-92F3-6E9D469F0F27}" type="datetime1">
              <a:rPr lang="el-GR" smtClean="0"/>
              <a:t>7/9/2015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A2F-4A67-4265-A4A2-A327DCA46C17}" type="datetime1">
              <a:rPr lang="el-GR" smtClean="0"/>
              <a:t>7/9/2015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136E-8CC5-4544-A57F-633EC53564A3}" type="datetime1">
              <a:rPr lang="el-GR" smtClean="0"/>
              <a:t>7/9/2015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20C2-53AF-475E-B54D-B144A284A13D}" type="datetime1">
              <a:rPr lang="el-GR" smtClean="0"/>
              <a:t>7/9/2015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3DF2-2B1A-461D-BD29-A3F399ADA9A0}" type="datetime1">
              <a:rPr lang="el-GR" smtClean="0"/>
              <a:t>7/9/2015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E4A-C77C-4B13-9478-379E7D1A7054}" type="datetime1">
              <a:rPr lang="el-GR" smtClean="0"/>
              <a:t>7/9/2015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A3F-1DC5-4704-AA12-C1E5FDD13E27}" type="datetime1">
              <a:rPr lang="el-GR" smtClean="0"/>
              <a:t>7/9/2015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97D0-BBDC-41B2-A82B-FB4FF3EE32E9}" type="datetime1">
              <a:rPr lang="el-GR" smtClean="0"/>
              <a:t>7/9/2015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088E9E-8CDB-4185-9703-D0659A6BB32D}" type="slidenum">
              <a:rPr lang="el-GR" smtClean="0"/>
              <a:t>‹#›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8A61D-45D5-4322-96A6-D3AA294A8815}" type="datetime1">
              <a:rPr lang="el-GR" smtClean="0"/>
              <a:t>7/9/2015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GADTs</a:t>
            </a:r>
            <a:br>
              <a:rPr lang="en-US" dirty="0" smtClean="0"/>
            </a:br>
            <a:r>
              <a:rPr lang="en-US" dirty="0" smtClean="0"/>
              <a:t>meet their match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66520" cy="1881336"/>
          </a:xfrm>
        </p:spPr>
        <p:txBody>
          <a:bodyPr>
            <a:normAutofit/>
          </a:bodyPr>
          <a:lstStyle/>
          <a:p>
            <a:r>
              <a:rPr lang="en-US" b="1" dirty="0" smtClean="0"/>
              <a:t>George </a:t>
            </a:r>
            <a:r>
              <a:rPr lang="en-US" b="1" dirty="0" err="1" smtClean="0"/>
              <a:t>Karachalias</a:t>
            </a:r>
            <a:r>
              <a:rPr lang="en-US" b="1" dirty="0" smtClean="0"/>
              <a:t>	</a:t>
            </a:r>
            <a:r>
              <a:rPr lang="en-US" dirty="0" smtClean="0"/>
              <a:t>(Ghent University, Belgium)</a:t>
            </a:r>
          </a:p>
          <a:p>
            <a:r>
              <a:rPr lang="en-US" b="1" dirty="0" smtClean="0"/>
              <a:t>Tom </a:t>
            </a:r>
            <a:r>
              <a:rPr lang="en-US" b="1" dirty="0" err="1" smtClean="0"/>
              <a:t>Schrijvers</a:t>
            </a:r>
            <a:r>
              <a:rPr lang="en-US" dirty="0"/>
              <a:t> </a:t>
            </a:r>
            <a:r>
              <a:rPr lang="en-US" dirty="0" smtClean="0"/>
              <a:t>		(KU Leuven, Belgium)</a:t>
            </a:r>
          </a:p>
          <a:p>
            <a:r>
              <a:rPr lang="en-US" b="1" dirty="0" err="1" smtClean="0"/>
              <a:t>Dimitrios</a:t>
            </a:r>
            <a:r>
              <a:rPr lang="en-US" b="1" dirty="0" smtClean="0"/>
              <a:t> </a:t>
            </a:r>
            <a:r>
              <a:rPr lang="en-US" b="1" dirty="0" err="1" smtClean="0"/>
              <a:t>Vytiniotis</a:t>
            </a:r>
            <a:r>
              <a:rPr lang="en-US" dirty="0" smtClean="0"/>
              <a:t>	(Microsoft Research Cambridge, UK)</a:t>
            </a:r>
          </a:p>
          <a:p>
            <a:r>
              <a:rPr lang="en-US" b="1" dirty="0" smtClean="0"/>
              <a:t>Simon Peyton Jones</a:t>
            </a:r>
            <a:r>
              <a:rPr lang="en-US" dirty="0" smtClean="0"/>
              <a:t>	(Microsoft Research Cambridge, UK)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0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GADTs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endParaRPr lang="en-US" sz="2100" dirty="0" smtClean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a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b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x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y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x,y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82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GADTs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endParaRPr lang="en-US" sz="2100" dirty="0" smtClean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a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b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x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y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x,y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interactive&gt;:12:7: Warning: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Pattern match(</a:t>
            </a:r>
            <a:r>
              <a:rPr lang="en-US" sz="2400" dirty="0" err="1">
                <a:solidFill>
                  <a:srgbClr val="AF0000"/>
                </a:solidFill>
                <a:latin typeface="Consolas"/>
              </a:rPr>
              <a:t>es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) are non-exhaustive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In an equation for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`</a:t>
            </a:r>
            <a:r>
              <a:rPr lang="en-US" sz="2400" dirty="0" err="1" smtClean="0">
                <a:solidFill>
                  <a:srgbClr val="AF0000"/>
                </a:solidFill>
                <a:latin typeface="Consolas"/>
              </a:rPr>
              <a:t>vzip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':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    Patterns not matched:</a:t>
            </a:r>
          </a:p>
          <a:p>
            <a:pPr marL="114300" indent="0">
              <a:buNone/>
            </a:pPr>
            <a:r>
              <a:rPr lang="el-GR" sz="2400" dirty="0" smtClean="0">
                <a:solidFill>
                  <a:srgbClr val="AF0000"/>
                </a:solidFill>
                <a:latin typeface="Consolas"/>
              </a:rPr>
              <a:t>           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VN</a:t>
            </a:r>
            <a:r>
              <a:rPr lang="el-GR" sz="2400" dirty="0" smtClean="0">
                <a:solidFill>
                  <a:srgbClr val="AF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(VC _ _)</a:t>
            </a:r>
            <a:endParaRPr lang="el-GR" sz="2400" dirty="0">
              <a:solidFill>
                <a:srgbClr val="AF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l-GR" sz="2400" dirty="0">
                <a:solidFill>
                  <a:srgbClr val="AF0000"/>
                </a:solidFill>
                <a:latin typeface="Consolas"/>
              </a:rPr>
              <a:t>           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(VC _ _) VN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70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GADTs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endParaRPr lang="en-US" sz="2100" dirty="0" smtClean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a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b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       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x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y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x,y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12</a:t>
            </a:fld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1259632" y="4365104"/>
            <a:ext cx="583264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False warning! </a:t>
            </a:r>
            <a:r>
              <a:rPr lang="en-US" sz="5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</a:t>
            </a:r>
            <a:endParaRPr lang="el-GR" sz="5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GADTs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endParaRPr lang="en-US" sz="2100" dirty="0" smtClean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a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b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       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x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y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x,y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  </a:t>
            </a: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 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error </a:t>
            </a:r>
            <a:r>
              <a:rPr lang="en-US" sz="2100" dirty="0" smtClean="0">
                <a:solidFill>
                  <a:srgbClr val="C00000"/>
                </a:solidFill>
                <a:latin typeface="Consolas"/>
              </a:rPr>
              <a:t>“</a:t>
            </a:r>
            <a:r>
              <a:rPr lang="en-US" sz="2100" dirty="0" err="1" smtClean="0">
                <a:solidFill>
                  <a:srgbClr val="AF0000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AF0000"/>
                </a:solidFill>
                <a:latin typeface="Consolas"/>
              </a:rPr>
              <a:t>”</a:t>
            </a:r>
            <a:endParaRPr lang="en-US" sz="2100" dirty="0" smtClean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2100" dirty="0" smtClean="0"/>
          </a:p>
          <a:p>
            <a:pPr marL="114300" lvl="0" indent="0">
              <a:buClr>
                <a:srgbClr val="A9A57C"/>
              </a:buClr>
              <a:buNone/>
            </a:pPr>
            <a:endParaRPr lang="en-US" sz="2100" dirty="0"/>
          </a:p>
          <a:p>
            <a:pPr marL="114300" lvl="0" indent="0">
              <a:buClr>
                <a:srgbClr val="A9A57C"/>
              </a:buClr>
              <a:buNone/>
            </a:pPr>
            <a:endParaRPr lang="en-US" sz="2100" dirty="0" smtClean="0"/>
          </a:p>
          <a:p>
            <a:pPr marL="114300" lvl="0" indent="0" algn="ctr">
              <a:buClr>
                <a:srgbClr val="A9A57C"/>
              </a:buClr>
              <a:buNone/>
            </a:pP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13</a:t>
            </a:fld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1259632" y="4365104"/>
            <a:ext cx="583264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 warning!</a:t>
            </a:r>
          </a:p>
          <a:p>
            <a:pPr algn="ctr"/>
            <a:r>
              <a:rPr lang="en-US" sz="5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</a:t>
            </a:r>
            <a:endParaRPr lang="el-GR" sz="5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8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lime\Desktop\Garfield_the_C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09447"/>
            <a:ext cx="7632849" cy="45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88840"/>
            <a:ext cx="7620000" cy="1143000"/>
          </a:xfrm>
        </p:spPr>
        <p:txBody>
          <a:bodyPr/>
          <a:lstStyle/>
          <a:p>
            <a:pPr algn="r"/>
            <a:r>
              <a:rPr lang="en-US" sz="6000" dirty="0" smtClean="0"/>
              <a:t>Laziness</a:t>
            </a:r>
            <a:endParaRPr lang="el-GR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44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Int</a:t>
            </a:r>
            <a:endParaRPr lang="en-US" sz="2400" dirty="0" smtClean="0">
              <a:solidFill>
                <a:srgbClr val="00820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1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2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3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>
              <a:solidFill>
                <a:srgbClr val="2F2B2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&lt;interactive&gt;:12:7: Warning: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Pattern match(</a:t>
            </a:r>
            <a:r>
              <a:rPr lang="en-US" sz="2400" dirty="0" err="1">
                <a:solidFill>
                  <a:srgbClr val="AF0000"/>
                </a:solidFill>
                <a:latin typeface="Consolas"/>
              </a:rPr>
              <a:t>es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) are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overlapped</a:t>
            </a:r>
            <a:endParaRPr lang="en-US" sz="2400" dirty="0">
              <a:solidFill>
                <a:srgbClr val="AF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In an equation for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`f':</a:t>
            </a:r>
            <a:endParaRPr lang="en-US" sz="2400" dirty="0">
              <a:solidFill>
                <a:srgbClr val="AF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   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f True </a:t>
            </a:r>
            <a:r>
              <a:rPr lang="en-US" sz="2400" dirty="0" err="1" smtClean="0">
                <a:solidFill>
                  <a:srgbClr val="AF0000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= ...</a:t>
            </a:r>
            <a:endParaRPr lang="el-GR" sz="2400" dirty="0">
              <a:solidFill>
                <a:srgbClr val="AF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4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Int</a:t>
            </a:r>
            <a:endParaRPr lang="en-US" sz="2400" dirty="0" smtClean="0">
              <a:solidFill>
                <a:srgbClr val="00820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1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2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3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>
              <a:solidFill>
                <a:srgbClr val="2F2B2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AF"/>
                </a:solidFill>
                <a:latin typeface="Consolas"/>
              </a:rPr>
              <a:t>Prelude&gt;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f undefined False</a:t>
            </a:r>
            <a:endParaRPr lang="el-GR" sz="2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*** 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Exception: </a:t>
            </a:r>
            <a:r>
              <a:rPr lang="en-US" sz="2400" dirty="0" err="1" smtClean="0">
                <a:solidFill>
                  <a:srgbClr val="AF0000"/>
                </a:solidFill>
                <a:latin typeface="Consolas"/>
              </a:rPr>
              <a:t>Prelude.undefined</a:t>
            </a:r>
            <a:endParaRPr lang="en-US" sz="2400" dirty="0" smtClean="0">
              <a:solidFill>
                <a:srgbClr val="2F2B2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5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Int</a:t>
            </a:r>
            <a:endParaRPr lang="en-US" sz="2400" dirty="0" smtClean="0">
              <a:solidFill>
                <a:srgbClr val="00820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1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strike="sngStrike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strike="sngStrike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strike="sngStrike" dirty="0" err="1" smtClean="0">
                <a:solidFill>
                  <a:srgbClr val="008200"/>
                </a:solidFill>
                <a:latin typeface="Consolas"/>
              </a:rPr>
              <a:t>True</a:t>
            </a:r>
            <a:r>
              <a:rPr lang="en-US" sz="2400" strike="sngStrike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strike="sngStrike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strike="sngStrike" dirty="0" smtClean="0">
                <a:solidFill>
                  <a:srgbClr val="2F2B20"/>
                </a:solidFill>
                <a:latin typeface="Consolas"/>
              </a:rPr>
              <a:t> 2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3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>
              <a:solidFill>
                <a:srgbClr val="2F2B20"/>
              </a:solidFill>
              <a:latin typeface="Consolas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2400" b="1" dirty="0">
                <a:solidFill>
                  <a:srgbClr val="0000AF"/>
                </a:solidFill>
                <a:latin typeface="Consolas"/>
              </a:rPr>
              <a:t>Prelude&gt;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f undefined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False</a:t>
            </a:r>
            <a:endParaRPr lang="en-US" sz="2400" dirty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3</a:t>
            </a:r>
            <a:endParaRPr lang="en-US" sz="2400" dirty="0">
              <a:solidFill>
                <a:srgbClr val="2F2B2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>
              <a:solidFill>
                <a:srgbClr val="2F2B2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55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Int</a:t>
            </a:r>
            <a:endParaRPr lang="en-US" sz="2400" dirty="0" smtClean="0">
              <a:solidFill>
                <a:srgbClr val="008200"/>
              </a:solidFill>
              <a:latin typeface="Consolas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1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True 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2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2F2B20"/>
                </a:solidFill>
                <a:latin typeface="Consolas"/>
              </a:rPr>
              <a:t> 3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2400" dirty="0" smtClean="0">
              <a:solidFill>
                <a:srgbClr val="2F2B2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&lt;interactive&gt;:12:7: Warning: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Pattern match(</a:t>
            </a:r>
            <a:r>
              <a:rPr lang="en-US" sz="2400" dirty="0" err="1">
                <a:solidFill>
                  <a:srgbClr val="AF0000"/>
                </a:solidFill>
                <a:latin typeface="Consolas"/>
              </a:rPr>
              <a:t>es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have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  inaccessible right hand side</a:t>
            </a:r>
            <a:endParaRPr lang="en-US" sz="2400" dirty="0">
              <a:solidFill>
                <a:srgbClr val="AF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   In 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an equation for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`f':</a:t>
            </a:r>
            <a:endParaRPr lang="en-US" sz="2400" dirty="0">
              <a:solidFill>
                <a:srgbClr val="AF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    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   f True </a:t>
            </a:r>
            <a:r>
              <a:rPr lang="en-US" sz="2400" dirty="0" err="1" smtClean="0">
                <a:solidFill>
                  <a:srgbClr val="AF0000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= ...</a:t>
            </a:r>
            <a:endParaRPr lang="el-GR" sz="2400" dirty="0">
              <a:solidFill>
                <a:srgbClr val="AF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18</a:t>
            </a:fld>
            <a:endParaRPr lang="el-GR"/>
          </a:p>
        </p:txBody>
      </p:sp>
      <p:sp>
        <p:nvSpPr>
          <p:cNvPr id="6" name="Rounded Rectangle 5"/>
          <p:cNvSpPr/>
          <p:nvPr/>
        </p:nvSpPr>
        <p:spPr>
          <a:xfrm>
            <a:off x="539552" y="3789040"/>
            <a:ext cx="6336704" cy="2232248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Solution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19</a:t>
            </a:fld>
            <a:endParaRPr lang="el-GR"/>
          </a:p>
        </p:txBody>
      </p:sp>
      <p:pic>
        <p:nvPicPr>
          <p:cNvPr id="5" name="Picture 2" descr="C:\Users\slime\Desktop\puzzle-693868_6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0" b="390"/>
          <a:stretch/>
        </p:blipFill>
        <p:spPr bwMode="auto">
          <a:xfrm>
            <a:off x="3203848" y="1606488"/>
            <a:ext cx="2013673" cy="1628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2" descr="C:\Users\slime\Desktop\statues_of_king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9" t="5024" r="16225" b="154"/>
          <a:stretch/>
        </p:blipFill>
        <p:spPr bwMode="auto">
          <a:xfrm>
            <a:off x="1190174" y="4149079"/>
            <a:ext cx="2013673" cy="163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lime\Desktop\Garfield_the_Ca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20" y="4363408"/>
            <a:ext cx="2013673" cy="12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3848" y="3235288"/>
            <a:ext cx="20136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cs typeface="Consolas" pitchFamily="49" charset="0"/>
              </a:rPr>
              <a:t>GADTs</a:t>
            </a:r>
            <a:endParaRPr lang="el-GR" sz="2700" dirty="0"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175" y="5779647"/>
            <a:ext cx="20136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cs typeface="Consolas" pitchFamily="49" charset="0"/>
              </a:rPr>
              <a:t>Guards</a:t>
            </a:r>
            <a:endParaRPr lang="el-GR" sz="2700" dirty="0"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7519" y="5779646"/>
            <a:ext cx="20136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cs typeface="Consolas" pitchFamily="49" charset="0"/>
              </a:rPr>
              <a:t>Laziness</a:t>
            </a:r>
            <a:endParaRPr lang="el-GR" sz="2700" dirty="0"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504" y="1268760"/>
            <a:ext cx="8280920" cy="547260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96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Pattern Matching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700" b="1" dirty="0" smtClean="0"/>
              <a:t>Exhaustiveness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Does a match cover all cases?</a:t>
            </a:r>
          </a:p>
          <a:p>
            <a:endParaRPr lang="en-US" sz="2700" dirty="0" smtClean="0"/>
          </a:p>
          <a:p>
            <a:r>
              <a:rPr lang="en-US" sz="2700" b="1" dirty="0" smtClean="0"/>
              <a:t>Redundancy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Do all equations have an accessible right hand side?</a:t>
            </a:r>
          </a:p>
          <a:p>
            <a:endParaRPr lang="en-US" sz="2700" dirty="0" smtClean="0"/>
          </a:p>
          <a:p>
            <a:r>
              <a:rPr lang="en-US" sz="2700" b="1" dirty="0" smtClean="0"/>
              <a:t>Laziness</a:t>
            </a:r>
            <a:endParaRPr lang="en-US" sz="2700" b="1" dirty="0"/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How does left-to-right evaluation order affect the above?</a:t>
            </a:r>
          </a:p>
          <a:p>
            <a:endParaRPr lang="en-US" sz="2700" dirty="0" smtClean="0"/>
          </a:p>
          <a:p>
            <a:r>
              <a:rPr lang="en-US" sz="2700" b="1" dirty="0" smtClean="0"/>
              <a:t>Reasoning about more exotic features?</a:t>
            </a:r>
            <a:endParaRPr lang="el-GR" sz="27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8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 interpretation</a:t>
            </a:r>
            <a:br>
              <a:rPr lang="en-US" dirty="0" smtClean="0"/>
            </a:br>
            <a:r>
              <a:rPr lang="en-US" dirty="0" smtClean="0"/>
              <a:t>of  pattern  matching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87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700" b="1" dirty="0" smtClean="0"/>
              <a:t>Value Abstractions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u	::= x | K u</a:t>
            </a:r>
            <a:r>
              <a:rPr lang="en-US" sz="1800" dirty="0" smtClean="0"/>
              <a:t>1</a:t>
            </a:r>
            <a:r>
              <a:rPr lang="en-US" sz="2700" dirty="0" smtClean="0"/>
              <a:t> … u</a:t>
            </a:r>
            <a:r>
              <a:rPr lang="en-US" sz="1800" dirty="0" smtClean="0"/>
              <a:t>n</a:t>
            </a:r>
            <a:r>
              <a:rPr lang="en-US" sz="2700" dirty="0" smtClean="0"/>
              <a:t>	Value abstractions</a:t>
            </a:r>
            <a:br>
              <a:rPr lang="en-US" sz="2700" dirty="0" smtClean="0"/>
            </a:br>
            <a:r>
              <a:rPr lang="en-US" sz="2700" dirty="0" smtClean="0"/>
              <a:t>v	::= </a:t>
            </a:r>
            <a:r>
              <a:rPr lang="el-GR" sz="2700" dirty="0"/>
              <a:t>Γ</a:t>
            </a:r>
            <a:r>
              <a:rPr lang="en-US" sz="2700" dirty="0" smtClean="0"/>
              <a:t> Ⱶ u</a:t>
            </a:r>
            <a:r>
              <a:rPr lang="en-US" sz="1800" dirty="0" smtClean="0"/>
              <a:t>1</a:t>
            </a:r>
            <a:r>
              <a:rPr lang="en-US" sz="2700" dirty="0" smtClean="0"/>
              <a:t> … u</a:t>
            </a:r>
            <a:r>
              <a:rPr lang="en-US" sz="1800" dirty="0" smtClean="0"/>
              <a:t>n</a:t>
            </a:r>
            <a:r>
              <a:rPr lang="en-US" sz="2700" dirty="0" smtClean="0"/>
              <a:t> </a:t>
            </a:r>
            <a:r>
              <a:rPr lang="el-GR" sz="2700" b="1" dirty="0" smtClean="0">
                <a:cs typeface="Consolas" pitchFamily="49" charset="0"/>
              </a:rPr>
              <a:t>▹</a:t>
            </a:r>
            <a:r>
              <a:rPr lang="en-US" sz="2700" b="1" dirty="0" smtClean="0">
                <a:cs typeface="Consolas" pitchFamily="49" charset="0"/>
              </a:rPr>
              <a:t> </a:t>
            </a:r>
            <a:r>
              <a:rPr lang="el-GR" sz="2700" dirty="0" smtClean="0"/>
              <a:t>Δ</a:t>
            </a:r>
            <a:r>
              <a:rPr lang="en-US" sz="2700" dirty="0" smtClean="0"/>
              <a:t>	Value vector abstractions</a:t>
            </a:r>
            <a:br>
              <a:rPr lang="en-US" sz="2700" dirty="0" smtClean="0"/>
            </a:br>
            <a:r>
              <a:rPr lang="en-US" sz="2700" dirty="0" smtClean="0"/>
              <a:t>S	::= {v</a:t>
            </a:r>
            <a:r>
              <a:rPr lang="en-US" sz="1800" dirty="0" smtClean="0"/>
              <a:t>1</a:t>
            </a:r>
            <a:r>
              <a:rPr lang="en-US" sz="2700" dirty="0" smtClean="0"/>
              <a:t>, …, </a:t>
            </a:r>
            <a:r>
              <a:rPr lang="en-US" sz="2700" dirty="0" err="1" smtClean="0"/>
              <a:t>v</a:t>
            </a:r>
            <a:r>
              <a:rPr lang="en-US" sz="1800" dirty="0" err="1" smtClean="0"/>
              <a:t>m</a:t>
            </a:r>
            <a:r>
              <a:rPr lang="en-US" sz="2700" dirty="0" smtClean="0"/>
              <a:t>}		Value set abstractions</a:t>
            </a:r>
            <a:endParaRPr lang="en-US" sz="2700" dirty="0"/>
          </a:p>
          <a:p>
            <a:pPr marL="114300" indent="0">
              <a:buNone/>
            </a:pPr>
            <a:endParaRPr lang="en-US" sz="2700" dirty="0" smtClean="0"/>
          </a:p>
          <a:p>
            <a:pPr marL="114300" indent="0">
              <a:lnSpc>
                <a:spcPct val="110000"/>
              </a:lnSpc>
              <a:buNone/>
            </a:pPr>
            <a:r>
              <a:rPr lang="en-US" sz="2700" b="1" dirty="0" smtClean="0"/>
              <a:t>Constraints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l-GR" sz="2700" dirty="0" smtClean="0"/>
              <a:t>Δ</a:t>
            </a:r>
            <a:r>
              <a:rPr lang="en-US" sz="2700" dirty="0" smtClean="0"/>
              <a:t> </a:t>
            </a:r>
            <a:r>
              <a:rPr lang="en-US" sz="2700" dirty="0"/>
              <a:t> </a:t>
            </a:r>
            <a:r>
              <a:rPr lang="en-US" sz="2700" dirty="0" smtClean="0"/>
              <a:t>::=	</a:t>
            </a:r>
            <a:r>
              <a:rPr lang="el-GR" sz="2700" dirty="0" smtClean="0"/>
              <a:t>τ</a:t>
            </a:r>
            <a:r>
              <a:rPr lang="en-US" sz="2700" dirty="0" smtClean="0"/>
              <a:t> ~ </a:t>
            </a:r>
            <a:r>
              <a:rPr lang="el-GR" sz="2700" dirty="0" smtClean="0"/>
              <a:t>τ</a:t>
            </a:r>
            <a:r>
              <a:rPr lang="en-US" sz="2700" dirty="0" smtClean="0"/>
              <a:t>			Type constraints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2700" dirty="0"/>
              <a:t> </a:t>
            </a:r>
            <a:r>
              <a:rPr lang="en-US" sz="2700" dirty="0" smtClean="0"/>
              <a:t>    |	x ≈ e			Term equalities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2700" dirty="0" smtClean="0"/>
              <a:t>     |	x </a:t>
            </a:r>
            <a:r>
              <a:rPr lang="en-US" sz="2700" dirty="0"/>
              <a:t>≈</a:t>
            </a:r>
            <a:r>
              <a:rPr lang="en-US" sz="2700" dirty="0" smtClean="0"/>
              <a:t> </a:t>
            </a:r>
            <a:r>
              <a:rPr lang="el-GR" sz="2400" b="1" dirty="0" smtClean="0">
                <a:latin typeface="Consolas" pitchFamily="49" charset="0"/>
                <a:cs typeface="Consolas" pitchFamily="49" charset="0"/>
              </a:rPr>
              <a:t>⊥</a:t>
            </a:r>
            <a:r>
              <a:rPr lang="en-US" sz="2700" dirty="0" smtClean="0"/>
              <a:t>			Strictness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28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523834" y="2048514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patVectProc</a:t>
            </a:r>
            <a:endParaRPr lang="el-GR" dirty="0"/>
          </a:p>
        </p:txBody>
      </p:sp>
      <p:sp>
        <p:nvSpPr>
          <p:cNvPr id="50" name="Rounded Rectangle 49"/>
          <p:cNvSpPr/>
          <p:nvPr/>
        </p:nvSpPr>
        <p:spPr>
          <a:xfrm>
            <a:off x="4595842" y="3428999"/>
            <a:ext cx="1368152" cy="390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Uncovered</a:t>
            </a:r>
            <a:r>
              <a:rPr lang="en-US" sz="1400" dirty="0" smtClean="0"/>
              <a:t>1</a:t>
            </a:r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Structure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22</a:t>
            </a:fld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2147570" y="2048514"/>
            <a:ext cx="12241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desugar</a:t>
            </a:r>
            <a:endParaRPr lang="el-GR" dirty="0"/>
          </a:p>
        </p:txBody>
      </p:sp>
      <p:sp>
        <p:nvSpPr>
          <p:cNvPr id="8" name="Rectangle 7"/>
          <p:cNvSpPr/>
          <p:nvPr/>
        </p:nvSpPr>
        <p:spPr>
          <a:xfrm>
            <a:off x="275362" y="2048514"/>
            <a:ext cx="144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11</a:t>
            </a:r>
            <a:r>
              <a:rPr lang="en-US" dirty="0"/>
              <a:t> ... P</a:t>
            </a:r>
            <a:r>
              <a:rPr lang="en-US" sz="1400" dirty="0"/>
              <a:t>1n</a:t>
            </a:r>
            <a:endParaRPr lang="el-GR" dirty="0"/>
          </a:p>
        </p:txBody>
      </p: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1715522" y="2277114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>
            <a:off x="3371706" y="2277114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1706" y="181991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</a:t>
            </a:r>
            <a:r>
              <a:rPr lang="en-US" sz="1100" dirty="0" smtClean="0"/>
              <a:t>11</a:t>
            </a:r>
            <a:r>
              <a:rPr lang="en-US" sz="1500" dirty="0" smtClean="0"/>
              <a:t> … p</a:t>
            </a:r>
            <a:r>
              <a:rPr lang="en-US" sz="1100" dirty="0" smtClean="0"/>
              <a:t>1n</a:t>
            </a:r>
            <a:endParaRPr lang="el-GR" sz="1100" dirty="0"/>
          </a:p>
        </p:txBody>
      </p:sp>
      <p:cxnSp>
        <p:nvCxnSpPr>
          <p:cNvPr id="51" name="Straight Arrow Connector 50"/>
          <p:cNvCxnSpPr>
            <a:endCxn id="17" idx="0"/>
          </p:cNvCxnSpPr>
          <p:nvPr/>
        </p:nvCxnSpPr>
        <p:spPr>
          <a:xfrm>
            <a:off x="5279918" y="1459874"/>
            <a:ext cx="0" cy="5886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</p:cNvCxnSpPr>
          <p:nvPr/>
        </p:nvCxnSpPr>
        <p:spPr>
          <a:xfrm>
            <a:off x="5279918" y="2505714"/>
            <a:ext cx="0" cy="923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79918" y="286715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400" dirty="0" smtClean="0"/>
              <a:t>U</a:t>
            </a:r>
            <a:r>
              <a:rPr lang="en-US" sz="1100" dirty="0" smtClean="0"/>
              <a:t>1</a:t>
            </a:r>
            <a:endParaRPr lang="el-GR" dirty="0"/>
          </a:p>
        </p:txBody>
      </p:sp>
      <p:sp>
        <p:nvSpPr>
          <p:cNvPr id="61" name="TextBox 60"/>
          <p:cNvSpPr txBox="1"/>
          <p:nvPr/>
        </p:nvSpPr>
        <p:spPr>
          <a:xfrm>
            <a:off x="5279918" y="15695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400" dirty="0" smtClean="0"/>
              <a:t>U</a:t>
            </a:r>
            <a:r>
              <a:rPr lang="en-US" sz="1100" dirty="0" smtClean="0"/>
              <a:t>0</a:t>
            </a:r>
            <a:endParaRPr lang="el-GR" dirty="0"/>
          </a:p>
        </p:txBody>
      </p:sp>
      <p:sp>
        <p:nvSpPr>
          <p:cNvPr id="3" name="Rounded Rectangle 2"/>
          <p:cNvSpPr/>
          <p:nvPr/>
        </p:nvSpPr>
        <p:spPr>
          <a:xfrm>
            <a:off x="6948264" y="1658331"/>
            <a:ext cx="1368152" cy="3901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</a:t>
            </a:r>
            <a:r>
              <a:rPr lang="en-US" sz="1400" dirty="0" smtClean="0"/>
              <a:t>1</a:t>
            </a:r>
            <a:endParaRPr lang="el-GR" dirty="0"/>
          </a:p>
        </p:txBody>
      </p:sp>
      <p:sp>
        <p:nvSpPr>
          <p:cNvPr id="59" name="Rounded Rectangle 58"/>
          <p:cNvSpPr/>
          <p:nvPr/>
        </p:nvSpPr>
        <p:spPr>
          <a:xfrm>
            <a:off x="6948264" y="2505714"/>
            <a:ext cx="1368152" cy="390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Divergent</a:t>
            </a:r>
            <a:r>
              <a:rPr lang="en-US" sz="1400" dirty="0" smtClean="0"/>
              <a:t>1</a:t>
            </a:r>
            <a:endParaRPr lang="el-GR" sz="1400" dirty="0"/>
          </a:p>
        </p:txBody>
      </p:sp>
      <p:cxnSp>
        <p:nvCxnSpPr>
          <p:cNvPr id="15" name="Elbow Connector 14"/>
          <p:cNvCxnSpPr>
            <a:stCxn id="17" idx="3"/>
            <a:endCxn id="3" idx="1"/>
          </p:cNvCxnSpPr>
          <p:nvPr/>
        </p:nvCxnSpPr>
        <p:spPr>
          <a:xfrm flipV="1">
            <a:off x="6036002" y="1853423"/>
            <a:ext cx="912262" cy="4236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59" idx="1"/>
          </p:cNvCxnSpPr>
          <p:nvPr/>
        </p:nvCxnSpPr>
        <p:spPr>
          <a:xfrm>
            <a:off x="6036002" y="2277114"/>
            <a:ext cx="912262" cy="42369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7822" y="1459874"/>
            <a:ext cx="1886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possible values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84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" grpId="0" animBg="1"/>
      <p:bldP spid="8" grpId="0" animBg="1"/>
      <p:bldP spid="47" grpId="0"/>
      <p:bldP spid="60" grpId="0"/>
      <p:bldP spid="61" grpId="0"/>
      <p:bldP spid="3" grpId="0" animBg="1"/>
      <p:bldP spid="59" grpId="0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Structure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23</a:t>
            </a:fld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2147570" y="2048514"/>
            <a:ext cx="12241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desugar</a:t>
            </a:r>
            <a:endParaRPr lang="el-GR" dirty="0"/>
          </a:p>
        </p:txBody>
      </p:sp>
      <p:sp>
        <p:nvSpPr>
          <p:cNvPr id="6" name="Rounded Rectangle 5"/>
          <p:cNvSpPr/>
          <p:nvPr/>
        </p:nvSpPr>
        <p:spPr>
          <a:xfrm>
            <a:off x="2128958" y="3429000"/>
            <a:ext cx="12241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desugar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2147570" y="5243233"/>
            <a:ext cx="12241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desugar</a:t>
            </a:r>
            <a:endParaRPr lang="el-GR" dirty="0"/>
          </a:p>
        </p:txBody>
      </p:sp>
      <p:sp>
        <p:nvSpPr>
          <p:cNvPr id="8" name="Rectangle 7"/>
          <p:cNvSpPr/>
          <p:nvPr/>
        </p:nvSpPr>
        <p:spPr>
          <a:xfrm>
            <a:off x="275362" y="2048514"/>
            <a:ext cx="144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11</a:t>
            </a:r>
            <a:r>
              <a:rPr lang="en-US" dirty="0"/>
              <a:t> ... P</a:t>
            </a:r>
            <a:r>
              <a:rPr lang="en-US" sz="1400" dirty="0"/>
              <a:t>1n</a:t>
            </a:r>
            <a:endParaRPr lang="el-GR" dirty="0"/>
          </a:p>
        </p:txBody>
      </p:sp>
      <p:sp>
        <p:nvSpPr>
          <p:cNvPr id="9" name="Rectangle 8"/>
          <p:cNvSpPr/>
          <p:nvPr/>
        </p:nvSpPr>
        <p:spPr>
          <a:xfrm>
            <a:off x="256750" y="3429000"/>
            <a:ext cx="144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sz="1400" dirty="0" smtClean="0"/>
              <a:t>21</a:t>
            </a:r>
            <a:r>
              <a:rPr lang="en-US" dirty="0" smtClean="0"/>
              <a:t> </a:t>
            </a:r>
            <a:r>
              <a:rPr lang="en-US" dirty="0"/>
              <a:t>... </a:t>
            </a:r>
            <a:r>
              <a:rPr lang="en-US" dirty="0" smtClean="0"/>
              <a:t>P</a:t>
            </a:r>
            <a:r>
              <a:rPr lang="en-US" sz="1400" dirty="0" smtClean="0"/>
              <a:t>2n</a:t>
            </a:r>
            <a:endParaRPr lang="el-GR" sz="1400" dirty="0"/>
          </a:p>
        </p:txBody>
      </p:sp>
      <p:sp>
        <p:nvSpPr>
          <p:cNvPr id="10" name="Rectangle 9"/>
          <p:cNvSpPr/>
          <p:nvPr/>
        </p:nvSpPr>
        <p:spPr>
          <a:xfrm>
            <a:off x="275362" y="5243233"/>
            <a:ext cx="144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sz="1400" dirty="0" smtClean="0"/>
              <a:t>m1</a:t>
            </a:r>
            <a:r>
              <a:rPr lang="en-US" dirty="0" smtClean="0"/>
              <a:t> </a:t>
            </a:r>
            <a:r>
              <a:rPr lang="en-US" dirty="0"/>
              <a:t>... </a:t>
            </a:r>
            <a:r>
              <a:rPr lang="en-US" dirty="0" err="1" smtClean="0"/>
              <a:t>P</a:t>
            </a:r>
            <a:r>
              <a:rPr lang="en-US" sz="1400" dirty="0" err="1" smtClean="0"/>
              <a:t>mn</a:t>
            </a:r>
            <a:endParaRPr lang="el-GR" sz="1400" dirty="0"/>
          </a:p>
        </p:txBody>
      </p: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1715522" y="2277114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>
            <a:off x="1696910" y="3657600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1"/>
          </p:cNvCxnSpPr>
          <p:nvPr/>
        </p:nvCxnSpPr>
        <p:spPr>
          <a:xfrm>
            <a:off x="1715522" y="5471833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23834" y="2048514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patVectProc</a:t>
            </a:r>
            <a:endParaRPr lang="el-GR" dirty="0"/>
          </a:p>
        </p:txBody>
      </p:sp>
      <p:sp>
        <p:nvSpPr>
          <p:cNvPr id="21" name="Rounded Rectangle 20"/>
          <p:cNvSpPr/>
          <p:nvPr/>
        </p:nvSpPr>
        <p:spPr>
          <a:xfrm>
            <a:off x="4523834" y="3429000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patVectProc</a:t>
            </a:r>
            <a:endParaRPr lang="el-GR" dirty="0"/>
          </a:p>
        </p:txBody>
      </p:sp>
      <p:sp>
        <p:nvSpPr>
          <p:cNvPr id="22" name="Rounded Rectangle 21"/>
          <p:cNvSpPr/>
          <p:nvPr/>
        </p:nvSpPr>
        <p:spPr>
          <a:xfrm>
            <a:off x="4523834" y="5243233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patVectProc</a:t>
            </a:r>
            <a:endParaRPr lang="el-GR" dirty="0"/>
          </a:p>
        </p:txBody>
      </p: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>
            <a:off x="3371706" y="2277114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21" idx="1"/>
          </p:cNvCxnSpPr>
          <p:nvPr/>
        </p:nvCxnSpPr>
        <p:spPr>
          <a:xfrm>
            <a:off x="3353094" y="3657600"/>
            <a:ext cx="11707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22" idx="1"/>
          </p:cNvCxnSpPr>
          <p:nvPr/>
        </p:nvCxnSpPr>
        <p:spPr>
          <a:xfrm>
            <a:off x="3371706" y="5471833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1706" y="181991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</a:t>
            </a:r>
            <a:r>
              <a:rPr lang="en-US" sz="1100" dirty="0" smtClean="0"/>
              <a:t>11</a:t>
            </a:r>
            <a:r>
              <a:rPr lang="en-US" sz="1500" dirty="0" smtClean="0"/>
              <a:t> … p</a:t>
            </a:r>
            <a:r>
              <a:rPr lang="en-US" sz="1100" dirty="0" smtClean="0"/>
              <a:t>1n</a:t>
            </a:r>
            <a:endParaRPr lang="el-GR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353094" y="3267417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</a:t>
            </a:r>
            <a:r>
              <a:rPr lang="en-US" sz="1100" dirty="0" smtClean="0"/>
              <a:t>21</a:t>
            </a:r>
            <a:r>
              <a:rPr lang="en-US" sz="1500" dirty="0" smtClean="0"/>
              <a:t> … p</a:t>
            </a:r>
            <a:r>
              <a:rPr lang="en-US" sz="1100" dirty="0" smtClean="0"/>
              <a:t>2n</a:t>
            </a:r>
            <a:endParaRPr lang="el-GR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71706" y="5081650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</a:t>
            </a:r>
            <a:r>
              <a:rPr lang="en-US" sz="1100" dirty="0" smtClean="0"/>
              <a:t>m1</a:t>
            </a:r>
            <a:r>
              <a:rPr lang="en-US" sz="1500" dirty="0" smtClean="0"/>
              <a:t> … </a:t>
            </a:r>
            <a:r>
              <a:rPr lang="en-US" sz="1500" dirty="0" err="1" smtClean="0"/>
              <a:t>p</a:t>
            </a:r>
            <a:r>
              <a:rPr lang="en-US" sz="1100" dirty="0" err="1" smtClean="0"/>
              <a:t>mn</a:t>
            </a:r>
            <a:endParaRPr lang="el-GR" sz="1100" dirty="0"/>
          </a:p>
        </p:txBody>
      </p:sp>
      <p:cxnSp>
        <p:nvCxnSpPr>
          <p:cNvPr id="51" name="Straight Arrow Connector 50"/>
          <p:cNvCxnSpPr>
            <a:endCxn id="17" idx="0"/>
          </p:cNvCxnSpPr>
          <p:nvPr/>
        </p:nvCxnSpPr>
        <p:spPr>
          <a:xfrm>
            <a:off x="5279918" y="1459874"/>
            <a:ext cx="0" cy="5886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  <a:endCxn id="21" idx="0"/>
          </p:cNvCxnSpPr>
          <p:nvPr/>
        </p:nvCxnSpPr>
        <p:spPr>
          <a:xfrm>
            <a:off x="5279918" y="2505714"/>
            <a:ext cx="0" cy="923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2"/>
          </p:cNvCxnSpPr>
          <p:nvPr/>
        </p:nvCxnSpPr>
        <p:spPr>
          <a:xfrm>
            <a:off x="5279918" y="3886200"/>
            <a:ext cx="0" cy="491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2" idx="0"/>
          </p:cNvCxnSpPr>
          <p:nvPr/>
        </p:nvCxnSpPr>
        <p:spPr>
          <a:xfrm>
            <a:off x="5279918" y="4751752"/>
            <a:ext cx="0" cy="491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79918" y="286715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400" dirty="0" smtClean="0"/>
              <a:t>U</a:t>
            </a:r>
            <a:r>
              <a:rPr lang="en-US" sz="1100" dirty="0" smtClean="0"/>
              <a:t>1</a:t>
            </a:r>
            <a:endParaRPr lang="el-GR" dirty="0"/>
          </a:p>
        </p:txBody>
      </p:sp>
      <p:sp>
        <p:nvSpPr>
          <p:cNvPr id="61" name="TextBox 60"/>
          <p:cNvSpPr txBox="1"/>
          <p:nvPr/>
        </p:nvSpPr>
        <p:spPr>
          <a:xfrm>
            <a:off x="5279918" y="15695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400" dirty="0" smtClean="0"/>
              <a:t>U</a:t>
            </a:r>
            <a:r>
              <a:rPr lang="en-US" sz="1100" dirty="0" smtClean="0"/>
              <a:t>0</a:t>
            </a:r>
            <a:endParaRPr lang="el-GR" dirty="0"/>
          </a:p>
        </p:txBody>
      </p:sp>
      <p:sp>
        <p:nvSpPr>
          <p:cNvPr id="62" name="TextBox 61"/>
          <p:cNvSpPr txBox="1"/>
          <p:nvPr/>
        </p:nvSpPr>
        <p:spPr>
          <a:xfrm>
            <a:off x="5281254" y="58202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sz="1400" dirty="0" err="1" smtClean="0"/>
              <a:t>U</a:t>
            </a:r>
            <a:r>
              <a:rPr lang="en-US" sz="1100" dirty="0" err="1" smtClean="0"/>
              <a:t>n</a:t>
            </a:r>
            <a:endParaRPr lang="el-GR" dirty="0"/>
          </a:p>
        </p:txBody>
      </p:sp>
      <p:cxnSp>
        <p:nvCxnSpPr>
          <p:cNvPr id="63" name="Straight Arrow Connector 62"/>
          <p:cNvCxnSpPr>
            <a:stCxn id="22" idx="2"/>
            <a:endCxn id="70" idx="0"/>
          </p:cNvCxnSpPr>
          <p:nvPr/>
        </p:nvCxnSpPr>
        <p:spPr>
          <a:xfrm>
            <a:off x="5279918" y="5700433"/>
            <a:ext cx="0" cy="6046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948264" y="1658331"/>
            <a:ext cx="1368152" cy="3901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</a:t>
            </a:r>
            <a:r>
              <a:rPr lang="en-US" sz="1400" dirty="0" smtClean="0"/>
              <a:t>1</a:t>
            </a:r>
            <a:endParaRPr lang="el-GR" dirty="0"/>
          </a:p>
        </p:txBody>
      </p:sp>
      <p:sp>
        <p:nvSpPr>
          <p:cNvPr id="56" name="Rounded Rectangle 55"/>
          <p:cNvSpPr/>
          <p:nvPr/>
        </p:nvSpPr>
        <p:spPr>
          <a:xfrm>
            <a:off x="6948264" y="3038816"/>
            <a:ext cx="1368152" cy="3901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</a:t>
            </a:r>
            <a:r>
              <a:rPr lang="en-US" sz="1400" dirty="0" smtClean="0"/>
              <a:t>2</a:t>
            </a:r>
            <a:endParaRPr lang="el-GR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6948264" y="4853050"/>
            <a:ext cx="1368152" cy="3901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Covered</a:t>
            </a:r>
            <a:r>
              <a:rPr lang="en-US" sz="1400" dirty="0" err="1" smtClean="0"/>
              <a:t>n</a:t>
            </a:r>
            <a:endParaRPr lang="el-GR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8264" y="2505714"/>
            <a:ext cx="1368152" cy="390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Divergent</a:t>
            </a:r>
            <a:r>
              <a:rPr lang="en-US" sz="1400" dirty="0" smtClean="0"/>
              <a:t>1</a:t>
            </a:r>
            <a:endParaRPr lang="el-GR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948264" y="3886200"/>
            <a:ext cx="1368152" cy="390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Divergent</a:t>
            </a:r>
            <a:r>
              <a:rPr lang="en-US" sz="1400" dirty="0" smtClean="0"/>
              <a:t>2</a:t>
            </a:r>
            <a:endParaRPr lang="el-GR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6948264" y="5700433"/>
            <a:ext cx="1368152" cy="390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Divergent</a:t>
            </a:r>
            <a:r>
              <a:rPr lang="en-US" sz="1400" dirty="0" err="1" smtClean="0"/>
              <a:t>n</a:t>
            </a:r>
            <a:endParaRPr lang="el-GR" sz="1400" dirty="0"/>
          </a:p>
        </p:txBody>
      </p:sp>
      <p:cxnSp>
        <p:nvCxnSpPr>
          <p:cNvPr id="15" name="Elbow Connector 14"/>
          <p:cNvCxnSpPr>
            <a:stCxn id="17" idx="3"/>
            <a:endCxn id="3" idx="1"/>
          </p:cNvCxnSpPr>
          <p:nvPr/>
        </p:nvCxnSpPr>
        <p:spPr>
          <a:xfrm flipV="1">
            <a:off x="6036002" y="1853423"/>
            <a:ext cx="912262" cy="4236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59" idx="1"/>
          </p:cNvCxnSpPr>
          <p:nvPr/>
        </p:nvCxnSpPr>
        <p:spPr>
          <a:xfrm>
            <a:off x="6036002" y="2277114"/>
            <a:ext cx="912262" cy="42369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1" idx="3"/>
            <a:endCxn id="56" idx="1"/>
          </p:cNvCxnSpPr>
          <p:nvPr/>
        </p:nvCxnSpPr>
        <p:spPr>
          <a:xfrm flipV="1">
            <a:off x="6036002" y="3233908"/>
            <a:ext cx="912262" cy="42369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64" idx="1"/>
          </p:cNvCxnSpPr>
          <p:nvPr/>
        </p:nvCxnSpPr>
        <p:spPr>
          <a:xfrm>
            <a:off x="6036002" y="3657600"/>
            <a:ext cx="912262" cy="42369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3"/>
            <a:endCxn id="58" idx="1"/>
          </p:cNvCxnSpPr>
          <p:nvPr/>
        </p:nvCxnSpPr>
        <p:spPr>
          <a:xfrm flipV="1">
            <a:off x="6036002" y="5048142"/>
            <a:ext cx="912262" cy="4236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69" idx="1"/>
          </p:cNvCxnSpPr>
          <p:nvPr/>
        </p:nvCxnSpPr>
        <p:spPr>
          <a:xfrm>
            <a:off x="6036002" y="5471833"/>
            <a:ext cx="912262" cy="42369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595842" y="6305106"/>
            <a:ext cx="1368152" cy="390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Uncovered</a:t>
            </a:r>
            <a:endParaRPr lang="el-GR" dirty="0"/>
          </a:p>
        </p:txBody>
      </p:sp>
      <p:sp>
        <p:nvSpPr>
          <p:cNvPr id="41" name="TextBox 40"/>
          <p:cNvSpPr txBox="1"/>
          <p:nvPr/>
        </p:nvSpPr>
        <p:spPr>
          <a:xfrm>
            <a:off x="436770" y="4377680"/>
            <a:ext cx="1080120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2200966" y="4377680"/>
            <a:ext cx="1080120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4739858" y="4377680"/>
            <a:ext cx="1080120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7092280" y="4377680"/>
            <a:ext cx="1080120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098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21" grpId="0" animBg="1"/>
      <p:bldP spid="22" grpId="0" animBg="1"/>
      <p:bldP spid="48" grpId="0"/>
      <p:bldP spid="49" grpId="0"/>
      <p:bldP spid="62" grpId="0"/>
      <p:bldP spid="56" grpId="0" animBg="1"/>
      <p:bldP spid="58" grpId="0" animBg="1"/>
      <p:bldP spid="64" grpId="0" animBg="1"/>
      <p:bldP spid="69" grpId="0" animBg="1"/>
      <p:bldP spid="70" grpId="0" animBg="1"/>
      <p:bldP spid="41" grpId="0"/>
      <p:bldP spid="74" grpId="0"/>
      <p:bldP spid="76" grpId="0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Constraint Solving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24</a:t>
            </a:fld>
            <a:endParaRPr lang="el-GR"/>
          </a:p>
        </p:txBody>
      </p:sp>
      <p:sp>
        <p:nvSpPr>
          <p:cNvPr id="3" name="Rounded Rectangle 2"/>
          <p:cNvSpPr/>
          <p:nvPr/>
        </p:nvSpPr>
        <p:spPr>
          <a:xfrm>
            <a:off x="424360" y="2016652"/>
            <a:ext cx="1368152" cy="3901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</a:t>
            </a:r>
            <a:endParaRPr lang="el-GR" dirty="0"/>
          </a:p>
        </p:txBody>
      </p:sp>
      <p:sp>
        <p:nvSpPr>
          <p:cNvPr id="59" name="Rounded Rectangle 58"/>
          <p:cNvSpPr/>
          <p:nvPr/>
        </p:nvSpPr>
        <p:spPr>
          <a:xfrm>
            <a:off x="424360" y="3140967"/>
            <a:ext cx="1368152" cy="390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Divergent</a:t>
            </a:r>
            <a:endParaRPr lang="el-GR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424360" y="2585835"/>
            <a:ext cx="1368152" cy="390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Uncovered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2825939" y="2542399"/>
            <a:ext cx="1674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500" dirty="0"/>
              <a:t>Γ </a:t>
            </a:r>
            <a:r>
              <a:rPr lang="en-US" sz="2400" dirty="0"/>
              <a:t>Ⱶ</a:t>
            </a:r>
            <a:r>
              <a:rPr lang="en-US" sz="2500" dirty="0" smtClean="0"/>
              <a:t> us </a:t>
            </a:r>
            <a:r>
              <a:rPr lang="el-GR" sz="2500" b="1" dirty="0" smtClean="0">
                <a:latin typeface="Consolas" pitchFamily="49" charset="0"/>
                <a:cs typeface="Consolas" pitchFamily="49" charset="0"/>
              </a:rPr>
              <a:t>▹</a:t>
            </a:r>
            <a:r>
              <a:rPr lang="en-US" sz="2500" dirty="0" smtClean="0"/>
              <a:t> </a:t>
            </a:r>
            <a:r>
              <a:rPr lang="el-GR" sz="2500" dirty="0"/>
              <a:t>Δ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1936528" y="2016652"/>
            <a:ext cx="360040" cy="151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ounded Rectangle 27"/>
          <p:cNvSpPr/>
          <p:nvPr/>
        </p:nvSpPr>
        <p:spPr>
          <a:xfrm>
            <a:off x="4036103" y="2578809"/>
            <a:ext cx="283749" cy="3901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ounded Rectangle 30"/>
          <p:cNvSpPr/>
          <p:nvPr/>
        </p:nvSpPr>
        <p:spPr>
          <a:xfrm>
            <a:off x="2987824" y="4444427"/>
            <a:ext cx="2376264" cy="19442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Term Equalities</a:t>
            </a:r>
            <a:endParaRPr lang="en-US" sz="27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27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x ≈ e</a:t>
            </a:r>
            <a:endParaRPr lang="el-GR" sz="2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51520" y="4444427"/>
            <a:ext cx="2376264" cy="19442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Type Constraints</a:t>
            </a:r>
          </a:p>
          <a:p>
            <a:pPr algn="ctr"/>
            <a:endParaRPr lang="en-US" sz="27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l-GR" sz="2700" dirty="0" smtClean="0">
                <a:solidFill>
                  <a:schemeClr val="accent6">
                    <a:lumMod val="50000"/>
                  </a:schemeClr>
                </a:solidFill>
              </a:rPr>
              <a:t>τ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 ~ </a:t>
            </a:r>
            <a:r>
              <a:rPr lang="el-GR" sz="2700" dirty="0">
                <a:solidFill>
                  <a:schemeClr val="accent6">
                    <a:lumMod val="50000"/>
                  </a:schemeClr>
                </a:solidFill>
              </a:rPr>
              <a:t>τ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, …</a:t>
            </a:r>
            <a:endParaRPr lang="el-GR" sz="2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24128" y="4444427"/>
            <a:ext cx="2376264" cy="19442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Strictness Constraints</a:t>
            </a:r>
          </a:p>
          <a:p>
            <a:pPr algn="ctr"/>
            <a:endParaRPr lang="en-US" sz="27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x ≈ </a:t>
            </a:r>
            <a:r>
              <a:rPr lang="el-GR" sz="28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⊥</a:t>
            </a:r>
            <a:endParaRPr lang="el-GR" sz="2700" dirty="0">
              <a:solidFill>
                <a:schemeClr val="tx2"/>
              </a:solidFill>
            </a:endParaRPr>
          </a:p>
        </p:txBody>
      </p:sp>
      <p:cxnSp>
        <p:nvCxnSpPr>
          <p:cNvPr id="34" name="Straight Arrow Connector 33"/>
          <p:cNvCxnSpPr>
            <a:stCxn id="28" idx="2"/>
            <a:endCxn id="55" idx="0"/>
          </p:cNvCxnSpPr>
          <p:nvPr/>
        </p:nvCxnSpPr>
        <p:spPr>
          <a:xfrm flipH="1">
            <a:off x="1439652" y="2968992"/>
            <a:ext cx="2738326" cy="1475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31" idx="0"/>
          </p:cNvCxnSpPr>
          <p:nvPr/>
        </p:nvCxnSpPr>
        <p:spPr>
          <a:xfrm flipH="1">
            <a:off x="4175956" y="2968992"/>
            <a:ext cx="2022" cy="1475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2"/>
            <a:endCxn id="65" idx="0"/>
          </p:cNvCxnSpPr>
          <p:nvPr/>
        </p:nvCxnSpPr>
        <p:spPr>
          <a:xfrm>
            <a:off x="4177978" y="2968992"/>
            <a:ext cx="2734282" cy="1475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55" grpId="0" animBg="1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Results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25</a:t>
            </a:fld>
            <a:endParaRPr lang="el-G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29413"/>
              </p:ext>
            </p:extLst>
          </p:nvPr>
        </p:nvGraphicFramePr>
        <p:xfrm>
          <a:off x="1187624" y="184482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  <a:gridCol w="1584176"/>
                <a:gridCol w="28319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Divergent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Warning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Redundant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Inaccessible </a:t>
                      </a:r>
                      <a:r>
                        <a:rPr lang="en-US" dirty="0" err="1" smtClean="0"/>
                        <a:t>rhs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29454"/>
              </p:ext>
            </p:extLst>
          </p:nvPr>
        </p:nvGraphicFramePr>
        <p:xfrm>
          <a:off x="1187624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Uncovered 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Warning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Non-exhaustive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8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a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b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n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       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x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y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x,y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) (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100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  </a:t>
            </a: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_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       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solidFill>
                  <a:srgbClr val="2F2B20"/>
                </a:solidFill>
                <a:latin typeface="Consolas"/>
              </a:rPr>
              <a:t> error </a:t>
            </a:r>
            <a:r>
              <a:rPr lang="en-US" sz="2100" dirty="0" smtClean="0">
                <a:solidFill>
                  <a:srgbClr val="C00000"/>
                </a:solidFill>
                <a:latin typeface="Consolas"/>
              </a:rPr>
              <a:t>“</a:t>
            </a:r>
            <a:r>
              <a:rPr lang="en-US" sz="2100" dirty="0" err="1" smtClean="0">
                <a:solidFill>
                  <a:srgbClr val="AF0000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AF0000"/>
                </a:solidFill>
                <a:latin typeface="Consolas"/>
              </a:rPr>
              <a:t>”</a:t>
            </a:r>
            <a:endParaRPr lang="en-US" sz="2100" dirty="0" smtClean="0">
              <a:solidFill>
                <a:srgbClr val="2F2B2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55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27</a:t>
            </a:fld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120006" y="5276056"/>
            <a:ext cx="5210202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C00000"/>
                </a:solidFill>
                <a:latin typeface="Consolas"/>
              </a:rPr>
              <a:t>(VC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c </a:t>
            </a:r>
            <a:r>
              <a:rPr lang="en-US" sz="2200" b="1" dirty="0" err="1" smtClean="0">
                <a:solidFill>
                  <a:srgbClr val="C00000"/>
                </a:solidFill>
                <a:latin typeface="Consolas"/>
              </a:rPr>
              <a:t>cs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) b	</a:t>
            </a:r>
            <a:r>
              <a:rPr lang="en-US" sz="2200" b="1" dirty="0">
                <a:solidFill>
                  <a:srgbClr val="C00000"/>
                </a:solidFill>
                <a:latin typeface="Consolas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l-GR" sz="22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 {n </a:t>
            </a:r>
            <a:r>
              <a:rPr lang="en-US" sz="2200" b="1" dirty="0">
                <a:solidFill>
                  <a:srgbClr val="C00000"/>
                </a:solidFill>
                <a:latin typeface="Consolas"/>
              </a:rPr>
              <a:t>~ S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k}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C00000"/>
                </a:solidFill>
                <a:latin typeface="Consolas"/>
              </a:rPr>
              <a:t>VN (VC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c </a:t>
            </a:r>
            <a:r>
              <a:rPr lang="en-US" sz="2200" b="1" dirty="0" err="1" smtClean="0">
                <a:solidFill>
                  <a:srgbClr val="C00000"/>
                </a:solidFill>
                <a:latin typeface="Consolas"/>
              </a:rPr>
              <a:t>cs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) </a:t>
            </a:r>
            <a:r>
              <a:rPr lang="el-GR" sz="2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>
                <a:solidFill>
                  <a:srgbClr val="C00000"/>
                </a:solidFill>
                <a:latin typeface="Consolas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{n </a:t>
            </a:r>
            <a:r>
              <a:rPr lang="en-US" sz="2200" b="1" dirty="0">
                <a:solidFill>
                  <a:srgbClr val="C00000"/>
                </a:solidFill>
                <a:latin typeface="Consolas"/>
              </a:rPr>
              <a:t>~ Z, n ~ S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k}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3022731"/>
            <a:ext cx="1224136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2F2B20"/>
                </a:solidFill>
                <a:latin typeface="Consolas"/>
                <a:sym typeface="Wingdings" pitchFamily="2" charset="2"/>
              </a:rPr>
              <a:t>VN </a:t>
            </a:r>
            <a:r>
              <a:rPr lang="en-US" sz="2200" b="1" dirty="0" err="1">
                <a:solidFill>
                  <a:srgbClr val="2F2B20"/>
                </a:solidFill>
                <a:latin typeface="Consolas"/>
                <a:sym typeface="Wingdings" pitchFamily="2" charset="2"/>
              </a:rPr>
              <a:t>VN</a:t>
            </a:r>
            <a:endParaRPr lang="en-US" sz="2200" b="1" dirty="0">
              <a:solidFill>
                <a:srgbClr val="2F2B20"/>
              </a:solidFill>
              <a:latin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91046" y="1620207"/>
            <a:ext cx="2068121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a b </a:t>
            </a:r>
            <a:r>
              <a:rPr lang="el-GR" sz="22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{}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633" y="2280069"/>
            <a:ext cx="4011368" cy="7446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00B050"/>
                </a:solidFill>
                <a:latin typeface="Consolas"/>
                <a:sym typeface="Wingdings" pitchFamily="2" charset="2"/>
              </a:rPr>
              <a:t>VN </a:t>
            </a:r>
            <a:r>
              <a:rPr lang="en-US" sz="2200" b="1" dirty="0" err="1" smtClean="0">
                <a:solidFill>
                  <a:srgbClr val="00B050"/>
                </a:solidFill>
                <a:latin typeface="Consolas"/>
                <a:sym typeface="Wingdings" pitchFamily="2" charset="2"/>
              </a:rPr>
              <a:t>VN</a:t>
            </a:r>
            <a:r>
              <a:rPr lang="en-US" sz="2200" b="1" dirty="0">
                <a:solidFill>
                  <a:srgbClr val="00B050"/>
                </a:solidFill>
                <a:latin typeface="Consolas"/>
                <a:sym typeface="Wingdings" pitchFamily="2" charset="2"/>
              </a:rPr>
              <a:t> </a:t>
            </a:r>
            <a:r>
              <a:rPr lang="el-GR" sz="2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 {n ~ Z, n ~ Z}</a:t>
            </a:r>
            <a:endParaRPr lang="en-US" sz="2200" b="1" dirty="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05048" y="3636569"/>
            <a:ext cx="4011368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	b </a:t>
            </a:r>
            <a:r>
              <a:rPr lang="el-GR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{a </a:t>
            </a:r>
            <a:r>
              <a:rPr lang="en-US" sz="2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≈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⊥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VN	b </a:t>
            </a:r>
            <a:r>
              <a:rPr lang="el-GR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{n ~ Z, b </a:t>
            </a:r>
            <a:r>
              <a:rPr lang="en-US" sz="2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≈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⊥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Arrow Connector 27"/>
          <p:cNvCxnSpPr>
            <a:stCxn id="12" idx="3"/>
            <a:endCxn id="36" idx="1"/>
          </p:cNvCxnSpPr>
          <p:nvPr/>
        </p:nvCxnSpPr>
        <p:spPr>
          <a:xfrm>
            <a:off x="1403648" y="3310763"/>
            <a:ext cx="10010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36" idx="0"/>
          </p:cNvCxnSpPr>
          <p:nvPr/>
        </p:nvCxnSpPr>
        <p:spPr>
          <a:xfrm flipH="1">
            <a:off x="2725106" y="2196271"/>
            <a:ext cx="1" cy="794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6" idx="2"/>
            <a:endCxn id="7" idx="0"/>
          </p:cNvCxnSpPr>
          <p:nvPr/>
        </p:nvCxnSpPr>
        <p:spPr>
          <a:xfrm>
            <a:off x="2725106" y="3631202"/>
            <a:ext cx="1" cy="16448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slime\Desktop\9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66" y="2990323"/>
            <a:ext cx="640879" cy="6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/>
          <p:nvPr/>
        </p:nvCxnSpPr>
        <p:spPr>
          <a:xfrm>
            <a:off x="338851" y="5949280"/>
            <a:ext cx="4536504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6" idx="3"/>
            <a:endCxn id="14" idx="1"/>
          </p:cNvCxnSpPr>
          <p:nvPr/>
        </p:nvCxnSpPr>
        <p:spPr>
          <a:xfrm flipV="1">
            <a:off x="3045545" y="2652371"/>
            <a:ext cx="1270088" cy="65839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3"/>
            <a:endCxn id="15" idx="1"/>
          </p:cNvCxnSpPr>
          <p:nvPr/>
        </p:nvCxnSpPr>
        <p:spPr>
          <a:xfrm>
            <a:off x="3045545" y="3310763"/>
            <a:ext cx="1259503" cy="78300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43808" y="732825"/>
            <a:ext cx="548319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::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a -&gt;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b -&gt;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n (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dirty="0" smtClean="0">
                <a:solidFill>
                  <a:srgbClr val="2F2B20"/>
                </a:solidFill>
                <a:latin typeface="Consolas"/>
              </a:rPr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13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28</a:t>
            </a:fld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1475657" y="5209087"/>
            <a:ext cx="5256584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C00000"/>
                </a:solidFill>
                <a:latin typeface="Consolas"/>
                <a:sym typeface="Wingdings" pitchFamily="2" charset="2"/>
              </a:rPr>
              <a:t>(VC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  <a:sym typeface="Wingdings" pitchFamily="2" charset="2"/>
              </a:rPr>
              <a:t>c </a:t>
            </a:r>
            <a:r>
              <a:rPr lang="en-US" sz="2200" b="1" dirty="0" err="1" smtClean="0">
                <a:solidFill>
                  <a:srgbClr val="C00000"/>
                </a:solidFill>
                <a:latin typeface="Consolas"/>
                <a:sym typeface="Wingdings" pitchFamily="2" charset="2"/>
              </a:rPr>
              <a:t>cs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  <a:sym typeface="Wingdings" pitchFamily="2" charset="2"/>
              </a:rPr>
              <a:t>) </a:t>
            </a:r>
            <a:r>
              <a:rPr lang="en-US" sz="2200" b="1" dirty="0">
                <a:solidFill>
                  <a:srgbClr val="C00000"/>
                </a:solidFill>
                <a:latin typeface="Consolas"/>
                <a:sym typeface="Wingdings" pitchFamily="2" charset="2"/>
              </a:rPr>
              <a:t>VN </a:t>
            </a:r>
            <a:r>
              <a:rPr lang="el-GR" sz="2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>
                <a:solidFill>
                  <a:srgbClr val="C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  <a:sym typeface="Wingdings" pitchFamily="2" charset="2"/>
              </a:rPr>
              <a:t>{n </a:t>
            </a:r>
            <a:r>
              <a:rPr lang="en-US" sz="2200" b="1" dirty="0">
                <a:solidFill>
                  <a:srgbClr val="C00000"/>
                </a:solidFill>
                <a:latin typeface="Consolas"/>
                <a:sym typeface="Wingdings" pitchFamily="2" charset="2"/>
              </a:rPr>
              <a:t>~ S k, n ~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  <a:sym typeface="Wingdings" pitchFamily="2" charset="2"/>
              </a:rPr>
              <a:t>Z}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96" y="3454780"/>
            <a:ext cx="3312368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2F2B20"/>
                </a:solidFill>
                <a:latin typeface="Consolas"/>
              </a:rPr>
              <a:t>(VC x </a:t>
            </a:r>
            <a:r>
              <a:rPr lang="en-US" sz="2200" b="1" dirty="0" err="1">
                <a:solidFill>
                  <a:srgbClr val="2F2B20"/>
                </a:solidFill>
                <a:latin typeface="Consolas"/>
              </a:rPr>
              <a:t>xs</a:t>
            </a:r>
            <a:r>
              <a:rPr lang="en-US" sz="2200" b="1" dirty="0">
                <a:solidFill>
                  <a:srgbClr val="2F2B20"/>
                </a:solidFill>
                <a:latin typeface="Consolas"/>
              </a:rPr>
              <a:t>) (VC </a:t>
            </a:r>
            <a:r>
              <a:rPr lang="en-US" sz="2200" b="1" dirty="0" smtClean="0">
                <a:solidFill>
                  <a:srgbClr val="2F2B20"/>
                </a:solidFill>
                <a:latin typeface="Consolas"/>
              </a:rPr>
              <a:t>y </a:t>
            </a:r>
            <a:r>
              <a:rPr lang="en-US" sz="2200" b="1" dirty="0" err="1" smtClean="0">
                <a:solidFill>
                  <a:srgbClr val="2F2B20"/>
                </a:solidFill>
                <a:latin typeface="Consolas"/>
              </a:rPr>
              <a:t>ys</a:t>
            </a:r>
            <a:r>
              <a:rPr lang="en-US" sz="2200" b="1" dirty="0">
                <a:solidFill>
                  <a:srgbClr val="2F2B20"/>
                </a:solidFill>
                <a:latin typeface="Consolas"/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92019" y="1700808"/>
            <a:ext cx="4032447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C00000"/>
                </a:solidFill>
                <a:latin typeface="Consolas"/>
              </a:rPr>
              <a:t>(VC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c </a:t>
            </a:r>
            <a:r>
              <a:rPr lang="en-US" sz="2200" b="1" dirty="0" err="1" smtClean="0">
                <a:solidFill>
                  <a:srgbClr val="C00000"/>
                </a:solidFill>
                <a:latin typeface="Consolas"/>
              </a:rPr>
              <a:t>cs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) </a:t>
            </a:r>
            <a:r>
              <a:rPr lang="en-US" sz="2200" b="1" dirty="0">
                <a:solidFill>
                  <a:srgbClr val="C00000"/>
                </a:solidFill>
                <a:latin typeface="Consolas"/>
              </a:rPr>
              <a:t>b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l-GR" sz="22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 {n </a:t>
            </a:r>
            <a:r>
              <a:rPr lang="en-US" sz="2200" b="1" dirty="0">
                <a:solidFill>
                  <a:srgbClr val="C00000"/>
                </a:solidFill>
                <a:latin typeface="Consolas"/>
              </a:rPr>
              <a:t>~ S </a:t>
            </a: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k}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72639" y="2420888"/>
            <a:ext cx="3515785" cy="11521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00B050"/>
                </a:solidFill>
                <a:latin typeface="Consolas"/>
              </a:rPr>
              <a:t>(VC 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x </a:t>
            </a:r>
            <a:r>
              <a:rPr lang="en-US" sz="2200" b="1" dirty="0" err="1" smtClean="0">
                <a:solidFill>
                  <a:srgbClr val="00B050"/>
                </a:solidFill>
                <a:latin typeface="Consolas"/>
              </a:rPr>
              <a:t>xs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) </a:t>
            </a:r>
            <a:r>
              <a:rPr lang="en-US" sz="2200" b="1" dirty="0">
                <a:solidFill>
                  <a:srgbClr val="00B050"/>
                </a:solidFill>
                <a:latin typeface="Consolas"/>
              </a:rPr>
              <a:t>(VC 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y </a:t>
            </a:r>
            <a:r>
              <a:rPr lang="en-US" sz="2200" b="1" dirty="0" err="1" smtClean="0">
                <a:solidFill>
                  <a:srgbClr val="00B050"/>
                </a:solidFill>
                <a:latin typeface="Consolas"/>
              </a:rPr>
              <a:t>ys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)</a:t>
            </a:r>
            <a:endParaRPr lang="en-US" sz="2200" b="1" dirty="0">
              <a:solidFill>
                <a:srgbClr val="00B050"/>
              </a:solidFill>
              <a:latin typeface="Consolas"/>
            </a:endParaRPr>
          </a:p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l-GR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{n </a:t>
            </a:r>
            <a:r>
              <a:rPr lang="en-US" sz="2200" b="1" dirty="0">
                <a:solidFill>
                  <a:srgbClr val="00B050"/>
                </a:solidFill>
                <a:latin typeface="Consolas"/>
              </a:rPr>
              <a:t>~ S k, n ~ S </a:t>
            </a: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l}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72639" y="4149080"/>
            <a:ext cx="3515785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(VC 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 </a:t>
            </a:r>
            <a:r>
              <a:rPr lang="en-US" sz="2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b</a:t>
            </a:r>
            <a:r>
              <a:rPr lang="en-US" sz="2400" b="1" dirty="0">
                <a:solidFill>
                  <a:srgbClr val="7030A0"/>
                </a:solidFill>
                <a:cs typeface="Consolas" pitchFamily="49" charset="0"/>
                <a:sym typeface="Wingdings" pitchFamily="2" charset="2"/>
              </a:rPr>
              <a:t/>
            </a:r>
            <a:br>
              <a:rPr lang="en-US" sz="2400" b="1" dirty="0">
                <a:solidFill>
                  <a:srgbClr val="7030A0"/>
                </a:solidFill>
                <a:cs typeface="Consolas" pitchFamily="49" charset="0"/>
                <a:sym typeface="Wingdings" pitchFamily="2" charset="2"/>
              </a:rPr>
            </a:br>
            <a:r>
              <a:rPr lang="el-GR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▹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{b </a:t>
            </a:r>
            <a:r>
              <a:rPr lang="en-US" sz="2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≈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l-GR" sz="2400" b="1" dirty="0" smtClean="0">
                <a:solidFill>
                  <a:srgbClr val="7030A0"/>
                </a:solidFill>
                <a:cs typeface="Consolas" pitchFamily="49" charset="0"/>
              </a:rPr>
              <a:t>⊥</a:t>
            </a:r>
            <a:r>
              <a:rPr lang="en-US" sz="2400" b="1" dirty="0" smtClean="0">
                <a:solidFill>
                  <a:srgbClr val="7030A0"/>
                </a:solidFill>
                <a:cs typeface="Consolas" pitchFamily="49" charset="0"/>
              </a:rPr>
              <a:t>,</a:t>
            </a:r>
            <a:r>
              <a:rPr lang="el-GR" sz="2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 </a:t>
            </a:r>
            <a:r>
              <a:rPr lang="en-US" sz="2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~ S 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k}</a:t>
            </a:r>
            <a:endParaRPr lang="en-US" sz="2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1026" idx="3"/>
            <a:endCxn id="15" idx="1"/>
          </p:cNvCxnSpPr>
          <p:nvPr/>
        </p:nvCxnSpPr>
        <p:spPr>
          <a:xfrm>
            <a:off x="4428682" y="3742980"/>
            <a:ext cx="443957" cy="80214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26" idx="3"/>
            <a:endCxn id="14" idx="1"/>
          </p:cNvCxnSpPr>
          <p:nvPr/>
        </p:nvCxnSpPr>
        <p:spPr>
          <a:xfrm flipV="1">
            <a:off x="4428682" y="2996952"/>
            <a:ext cx="443957" cy="74602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026" idx="1"/>
          </p:cNvCxnSpPr>
          <p:nvPr/>
        </p:nvCxnSpPr>
        <p:spPr>
          <a:xfrm>
            <a:off x="3347864" y="3742812"/>
            <a:ext cx="439939" cy="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026" idx="0"/>
          </p:cNvCxnSpPr>
          <p:nvPr/>
        </p:nvCxnSpPr>
        <p:spPr>
          <a:xfrm>
            <a:off x="4108243" y="2276872"/>
            <a:ext cx="0" cy="11456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lime\Desktop\9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03" y="3422540"/>
            <a:ext cx="640879" cy="6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/>
          <p:cNvCxnSpPr>
            <a:stCxn id="1026" idx="2"/>
            <a:endCxn id="7" idx="0"/>
          </p:cNvCxnSpPr>
          <p:nvPr/>
        </p:nvCxnSpPr>
        <p:spPr>
          <a:xfrm flipH="1">
            <a:off x="4103949" y="4063419"/>
            <a:ext cx="4294" cy="11456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63688" y="5497119"/>
            <a:ext cx="468052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80051" y="6090592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rgbClr val="00B050"/>
                </a:solidFill>
              </a:rPr>
              <a:t>Exhaustive! </a:t>
            </a:r>
            <a:r>
              <a:rPr lang="en-US" sz="27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l-GR" sz="27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808" y="732825"/>
            <a:ext cx="548319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::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a -&gt;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b -&gt;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n (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dirty="0" smtClean="0">
                <a:solidFill>
                  <a:srgbClr val="2F2B20"/>
                </a:solidFill>
                <a:latin typeface="Consolas"/>
              </a:rPr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947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29</a:t>
            </a:fld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1609029" y="5209087"/>
            <a:ext cx="4998425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C00000"/>
                </a:solidFill>
                <a:latin typeface="Consolas"/>
                <a:sym typeface="Wingdings" pitchFamily="2" charset="2"/>
              </a:rPr>
              <a:t>{}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96" y="3454780"/>
            <a:ext cx="3312368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2F2B20"/>
                </a:solidFill>
                <a:latin typeface="Consolas"/>
              </a:rPr>
              <a:t>_ _</a:t>
            </a:r>
            <a:endParaRPr lang="en-US" sz="2200" b="1" dirty="0">
              <a:solidFill>
                <a:srgbClr val="2F2B20"/>
              </a:solidFill>
              <a:latin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08473" y="1700808"/>
            <a:ext cx="3599539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C00000"/>
                </a:solidFill>
                <a:latin typeface="Consolas"/>
              </a:rPr>
              <a:t>{}</a:t>
            </a:r>
            <a:endParaRPr lang="en-US" sz="2200" b="1" dirty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3186" y="2879052"/>
            <a:ext cx="3515785" cy="5758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00B050"/>
                </a:solidFill>
                <a:latin typeface="Consolas"/>
              </a:rPr>
              <a:t>{}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72639" y="4149080"/>
            <a:ext cx="3515785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A9A57C"/>
              </a:buClr>
            </a:pP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{}</a:t>
            </a:r>
            <a:endParaRPr lang="en-US" sz="2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1026" idx="3"/>
            <a:endCxn id="15" idx="1"/>
          </p:cNvCxnSpPr>
          <p:nvPr/>
        </p:nvCxnSpPr>
        <p:spPr>
          <a:xfrm>
            <a:off x="4428682" y="3742980"/>
            <a:ext cx="443957" cy="69413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26" idx="3"/>
            <a:endCxn id="14" idx="1"/>
          </p:cNvCxnSpPr>
          <p:nvPr/>
        </p:nvCxnSpPr>
        <p:spPr>
          <a:xfrm flipV="1">
            <a:off x="4428682" y="3167000"/>
            <a:ext cx="434504" cy="57598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026" idx="1"/>
          </p:cNvCxnSpPr>
          <p:nvPr/>
        </p:nvCxnSpPr>
        <p:spPr>
          <a:xfrm>
            <a:off x="3347864" y="3742812"/>
            <a:ext cx="439939" cy="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026" idx="0"/>
          </p:cNvCxnSpPr>
          <p:nvPr/>
        </p:nvCxnSpPr>
        <p:spPr>
          <a:xfrm>
            <a:off x="4108243" y="2276872"/>
            <a:ext cx="0" cy="11456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lime\Desktop\9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03" y="3422540"/>
            <a:ext cx="640879" cy="6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/>
          <p:cNvCxnSpPr>
            <a:stCxn id="1026" idx="2"/>
            <a:endCxn id="7" idx="0"/>
          </p:cNvCxnSpPr>
          <p:nvPr/>
        </p:nvCxnSpPr>
        <p:spPr>
          <a:xfrm flipH="1">
            <a:off x="4108242" y="4063419"/>
            <a:ext cx="1" cy="11456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80051" y="6090592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rgbClr val="00B050"/>
                </a:solidFill>
              </a:rPr>
              <a:t>Redundant! </a:t>
            </a:r>
            <a:r>
              <a:rPr lang="en-US" sz="27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l-GR" sz="27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732825"/>
            <a:ext cx="548319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dirty="0" err="1">
                <a:solidFill>
                  <a:srgbClr val="2F2B20"/>
                </a:solidFill>
                <a:latin typeface="Consolas"/>
              </a:rPr>
              <a:t>vzip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::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a -&gt;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b -&gt; 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Vec</a:t>
            </a:r>
            <a:r>
              <a:rPr lang="en-US" dirty="0">
                <a:solidFill>
                  <a:srgbClr val="2F2B20"/>
                </a:solidFill>
                <a:latin typeface="Consolas"/>
              </a:rPr>
              <a:t> n (</a:t>
            </a:r>
            <a:r>
              <a:rPr lang="en-US" dirty="0" err="1">
                <a:solidFill>
                  <a:srgbClr val="2F2B20"/>
                </a:solidFill>
                <a:latin typeface="Consolas"/>
              </a:rPr>
              <a:t>a,b</a:t>
            </a:r>
            <a:r>
              <a:rPr lang="en-US" dirty="0" smtClean="0">
                <a:solidFill>
                  <a:srgbClr val="2F2B20"/>
                </a:solidFill>
                <a:latin typeface="Consolas"/>
              </a:rPr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04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lime\Desktop\puzzle-693868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0" b="390"/>
          <a:stretch/>
        </p:blipFill>
        <p:spPr bwMode="auto">
          <a:xfrm>
            <a:off x="-35828" y="0"/>
            <a:ext cx="8478492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35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more…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800" dirty="0" smtClean="0"/>
              <a:t>Full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Pattern </a:t>
            </a:r>
            <a:r>
              <a:rPr lang="en-US" sz="2600" dirty="0"/>
              <a:t>t</a:t>
            </a:r>
            <a:r>
              <a:rPr lang="en-US" sz="2600" dirty="0" smtClean="0"/>
              <a:t>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Guard handling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Abstract interpretation</a:t>
            </a:r>
            <a:endParaRPr lang="en-US" sz="2600" i="1" dirty="0" smtClean="0"/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Motivating examples</a:t>
            </a:r>
          </a:p>
          <a:p>
            <a:endParaRPr lang="en-US" sz="2800" dirty="0" smtClean="0"/>
          </a:p>
          <a:p>
            <a:r>
              <a:rPr lang="en-US" sz="2800" dirty="0" smtClean="0"/>
              <a:t>Meta-theory</a:t>
            </a:r>
          </a:p>
          <a:p>
            <a:endParaRPr lang="en-US" sz="2800" dirty="0" smtClean="0"/>
          </a:p>
          <a:p>
            <a:r>
              <a:rPr lang="en-US" sz="2800" dirty="0" smtClean="0"/>
              <a:t>Related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30</a:t>
            </a:fld>
            <a:endParaRPr lang="el-G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99991"/>
            <a:ext cx="3750846" cy="48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0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8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179512" y="332656"/>
            <a:ext cx="1440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/>
          <p:cNvSpPr txBox="1"/>
          <p:nvPr/>
        </p:nvSpPr>
        <p:spPr>
          <a:xfrm>
            <a:off x="0" y="2497976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ghc-stage1: panic! (the 'impossible' happened)</a:t>
            </a:r>
          </a:p>
          <a:p>
            <a:r>
              <a:rPr lang="en-US" sz="2300" dirty="0">
                <a:solidFill>
                  <a:schemeClr val="bg1"/>
                </a:solidFill>
              </a:rPr>
              <a:t>  (GHC version 7.11.20150824 for x86_64-unknown-linux):</a:t>
            </a:r>
          </a:p>
          <a:p>
            <a:r>
              <a:rPr lang="en-US" sz="2300" dirty="0">
                <a:solidFill>
                  <a:schemeClr val="bg1"/>
                </a:solidFill>
              </a:rPr>
              <a:t>        </a:t>
            </a:r>
            <a:r>
              <a:rPr lang="en-US" sz="2300" dirty="0" err="1" smtClean="0">
                <a:solidFill>
                  <a:schemeClr val="bg1"/>
                </a:solidFill>
              </a:rPr>
              <a:t>checkMatches</a:t>
            </a:r>
            <a:endParaRPr lang="en-US" sz="2300" dirty="0" smtClean="0">
              <a:solidFill>
                <a:schemeClr val="bg1"/>
              </a:solidFill>
            </a:endParaRPr>
          </a:p>
          <a:p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Please report this as a GHC bug:  http://www.haskell.org/ghc/reportabug</a:t>
            </a:r>
            <a:endParaRPr lang="el-G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GHC branch (</a:t>
            </a:r>
            <a:r>
              <a:rPr lang="en-US" sz="2800" dirty="0" err="1" smtClean="0"/>
              <a:t>wip</a:t>
            </a:r>
            <a:r>
              <a:rPr lang="en-US" sz="2800" dirty="0" smtClean="0"/>
              <a:t>/</a:t>
            </a:r>
            <a:r>
              <a:rPr lang="en-US" sz="2800" dirty="0" err="1" smtClean="0"/>
              <a:t>gadtpm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504 </a:t>
            </a:r>
            <a:r>
              <a:rPr lang="en-US" sz="2800" dirty="0" err="1" smtClean="0"/>
              <a:t>LoC</a:t>
            </a:r>
            <a:r>
              <a:rPr lang="en-US" sz="2800" dirty="0" smtClean="0"/>
              <a:t> (vs. 588 </a:t>
            </a:r>
            <a:r>
              <a:rPr lang="en-US" sz="2800" dirty="0" err="1" smtClean="0"/>
              <a:t>LoC</a:t>
            </a:r>
            <a:r>
              <a:rPr lang="en-US" sz="2800" dirty="0" smtClean="0"/>
              <a:t>)</a:t>
            </a:r>
          </a:p>
          <a:p>
            <a:endParaRPr lang="en-US" dirty="0" smtClean="0"/>
          </a:p>
          <a:p>
            <a:r>
              <a:rPr lang="en-US" sz="2800" dirty="0" smtClean="0"/>
              <a:t>GHC Bug reports / Feature requests:</a:t>
            </a:r>
          </a:p>
          <a:p>
            <a:pPr lvl="1"/>
            <a:r>
              <a:rPr lang="en-US" sz="2800" dirty="0" smtClean="0"/>
              <a:t>GADTs: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#3927, #4139, #6124, #8970</a:t>
            </a:r>
          </a:p>
          <a:p>
            <a:pPr lvl="1"/>
            <a:r>
              <a:rPr lang="en-US" sz="2800" dirty="0" smtClean="0"/>
              <a:t>Literals:	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#322, #2204, #5724, #8016, #8853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(#1307</a:t>
            </a:r>
            <a:r>
              <a:rPr lang="en-US" sz="2800" dirty="0" smtClean="0">
                <a:solidFill>
                  <a:srgbClr val="7030A0"/>
                </a:solidFill>
              </a:rPr>
              <a:t>, #5762, #7669, #8494, #9113, #9951)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67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Instantiation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34</a:t>
            </a:fld>
            <a:endParaRPr lang="el-GR"/>
          </a:p>
        </p:txBody>
      </p:sp>
      <p:sp>
        <p:nvSpPr>
          <p:cNvPr id="3" name="Rounded Rectangle 2"/>
          <p:cNvSpPr/>
          <p:nvPr/>
        </p:nvSpPr>
        <p:spPr>
          <a:xfrm>
            <a:off x="424360" y="2016652"/>
            <a:ext cx="1368152" cy="3901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</a:t>
            </a:r>
            <a:endParaRPr lang="el-GR" dirty="0"/>
          </a:p>
        </p:txBody>
      </p:sp>
      <p:sp>
        <p:nvSpPr>
          <p:cNvPr id="59" name="Rounded Rectangle 58"/>
          <p:cNvSpPr/>
          <p:nvPr/>
        </p:nvSpPr>
        <p:spPr>
          <a:xfrm>
            <a:off x="424360" y="3140967"/>
            <a:ext cx="1368152" cy="390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Divergent</a:t>
            </a:r>
            <a:endParaRPr lang="el-GR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424360" y="2585835"/>
            <a:ext cx="1368152" cy="390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Uncovered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2825939" y="2542399"/>
            <a:ext cx="1674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500" dirty="0"/>
              <a:t>Γ </a:t>
            </a:r>
            <a:r>
              <a:rPr lang="en-US" sz="2400" dirty="0"/>
              <a:t>Ⱶ</a:t>
            </a:r>
            <a:r>
              <a:rPr lang="en-US" sz="2500" dirty="0" smtClean="0"/>
              <a:t> us </a:t>
            </a:r>
            <a:r>
              <a:rPr lang="el-GR" sz="2500" b="1" dirty="0" smtClean="0">
                <a:latin typeface="Consolas" pitchFamily="49" charset="0"/>
                <a:cs typeface="Consolas" pitchFamily="49" charset="0"/>
              </a:rPr>
              <a:t>▹</a:t>
            </a:r>
            <a:r>
              <a:rPr lang="en-US" sz="2500" dirty="0" smtClean="0"/>
              <a:t> </a:t>
            </a:r>
            <a:r>
              <a:rPr lang="el-GR" sz="2500" dirty="0"/>
              <a:t>Δ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1936528" y="2016652"/>
            <a:ext cx="360040" cy="151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ounded Rectangle 27"/>
          <p:cNvSpPr/>
          <p:nvPr/>
        </p:nvSpPr>
        <p:spPr>
          <a:xfrm>
            <a:off x="4036103" y="2578809"/>
            <a:ext cx="283749" cy="3901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ounded Rectangle 30"/>
          <p:cNvSpPr/>
          <p:nvPr/>
        </p:nvSpPr>
        <p:spPr>
          <a:xfrm>
            <a:off x="2987824" y="4444427"/>
            <a:ext cx="2376264" cy="19442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Term Equalities</a:t>
            </a:r>
            <a:endParaRPr lang="en-US" sz="27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27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x ≈ e</a:t>
            </a:r>
            <a:endParaRPr lang="el-GR" sz="2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51520" y="4444427"/>
            <a:ext cx="2376264" cy="19442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Type Constraints</a:t>
            </a:r>
          </a:p>
          <a:p>
            <a:pPr algn="ctr"/>
            <a:endParaRPr lang="en-US" sz="27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l-GR" sz="2700" dirty="0">
                <a:solidFill>
                  <a:schemeClr val="accent6">
                    <a:lumMod val="50000"/>
                  </a:schemeClr>
                </a:solidFill>
              </a:rPr>
              <a:t>τ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 ~ </a:t>
            </a:r>
            <a:r>
              <a:rPr lang="el-GR" sz="2700" dirty="0">
                <a:solidFill>
                  <a:schemeClr val="accent6">
                    <a:lumMod val="50000"/>
                  </a:schemeClr>
                </a:solidFill>
              </a:rPr>
              <a:t>τ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, …</a:t>
            </a:r>
            <a:endParaRPr lang="el-GR" sz="2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24128" y="4444427"/>
            <a:ext cx="2376264" cy="19442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Strictness Constraints</a:t>
            </a:r>
          </a:p>
          <a:p>
            <a:pPr algn="ctr"/>
            <a:endParaRPr lang="en-US" sz="27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x ≈ </a:t>
            </a:r>
            <a:r>
              <a:rPr lang="el-GR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⊥</a:t>
            </a:r>
            <a:endParaRPr lang="el-GR" sz="27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28" idx="2"/>
            <a:endCxn id="55" idx="0"/>
          </p:cNvCxnSpPr>
          <p:nvPr/>
        </p:nvCxnSpPr>
        <p:spPr>
          <a:xfrm flipH="1">
            <a:off x="1439652" y="2968992"/>
            <a:ext cx="2738326" cy="1475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31" idx="0"/>
          </p:cNvCxnSpPr>
          <p:nvPr/>
        </p:nvCxnSpPr>
        <p:spPr>
          <a:xfrm flipH="1">
            <a:off x="4175956" y="2968992"/>
            <a:ext cx="2022" cy="1475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2"/>
            <a:endCxn id="65" idx="0"/>
          </p:cNvCxnSpPr>
          <p:nvPr/>
        </p:nvCxnSpPr>
        <p:spPr>
          <a:xfrm>
            <a:off x="4177978" y="2968992"/>
            <a:ext cx="2734282" cy="1475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0434" y="4242526"/>
            <a:ext cx="2718435" cy="23480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ounded Rectangle 16"/>
          <p:cNvSpPr/>
          <p:nvPr/>
        </p:nvSpPr>
        <p:spPr>
          <a:xfrm>
            <a:off x="2858940" y="4242525"/>
            <a:ext cx="5394595" cy="234801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4" y="3706709"/>
            <a:ext cx="18101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rgbClr val="C00000"/>
                </a:solidFill>
              </a:rPr>
              <a:t>OutsideIn</a:t>
            </a:r>
            <a:r>
              <a:rPr lang="en-US" sz="2500" dirty="0" smtClean="0">
                <a:solidFill>
                  <a:srgbClr val="C00000"/>
                </a:solidFill>
              </a:rPr>
              <a:t>(X)</a:t>
            </a:r>
            <a:endParaRPr lang="el-GR" sz="25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3706709"/>
            <a:ext cx="2133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002060"/>
                </a:solidFill>
              </a:rPr>
              <a:t>Minimal Solver</a:t>
            </a:r>
            <a:endParaRPr lang="el-GR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2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35</a:t>
            </a:fld>
            <a:endParaRPr lang="el-GR"/>
          </a:p>
        </p:txBody>
      </p:sp>
      <p:pic>
        <p:nvPicPr>
          <p:cNvPr id="3074" name="Picture 2" descr="C:\Users\slime\Desktop\library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62" y="1268760"/>
            <a:ext cx="6584298" cy="48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427984" y="1810070"/>
            <a:ext cx="432048" cy="42889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5436096" y="1786375"/>
            <a:ext cx="432048" cy="42889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ounded Rectangle 7"/>
          <p:cNvSpPr/>
          <p:nvPr/>
        </p:nvSpPr>
        <p:spPr>
          <a:xfrm>
            <a:off x="6516216" y="1786375"/>
            <a:ext cx="432048" cy="42889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4377680" y="620296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107	   51	      24</a:t>
            </a:r>
            <a:endParaRPr lang="el-GR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7984" y="6204899"/>
            <a:ext cx="432048" cy="3693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ounded Rectangle 10"/>
          <p:cNvSpPr/>
          <p:nvPr/>
        </p:nvSpPr>
        <p:spPr>
          <a:xfrm>
            <a:off x="5436096" y="6202961"/>
            <a:ext cx="432048" cy="37126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ounded Rectangle 11"/>
          <p:cNvSpPr/>
          <p:nvPr/>
        </p:nvSpPr>
        <p:spPr>
          <a:xfrm>
            <a:off x="6516216" y="6204898"/>
            <a:ext cx="432048" cy="36739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2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6" grpId="0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36</a:t>
            </a:fld>
            <a:endParaRPr lang="el-GR"/>
          </a:p>
        </p:txBody>
      </p:sp>
      <p:pic>
        <p:nvPicPr>
          <p:cNvPr id="12" name="Picture 2" descr="C:\Users\slime\Desktop\library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62" y="1268760"/>
            <a:ext cx="6584298" cy="48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951009" y="1801686"/>
            <a:ext cx="432048" cy="4288956"/>
          </a:xfrm>
          <a:prstGeom prst="round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ounded Rectangle 9"/>
          <p:cNvSpPr/>
          <p:nvPr/>
        </p:nvSpPr>
        <p:spPr>
          <a:xfrm>
            <a:off x="5959121" y="1801686"/>
            <a:ext cx="485088" cy="4288956"/>
          </a:xfrm>
          <a:prstGeom prst="round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ounded Rectangle 10"/>
          <p:cNvSpPr/>
          <p:nvPr/>
        </p:nvSpPr>
        <p:spPr>
          <a:xfrm>
            <a:off x="7039241" y="1801686"/>
            <a:ext cx="432048" cy="4288956"/>
          </a:xfrm>
          <a:prstGeom prst="round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4896036" y="622873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 0	     0	      38</a:t>
            </a:r>
            <a:endParaRPr lang="el-GR" b="1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51009" y="6228734"/>
            <a:ext cx="432048" cy="369332"/>
          </a:xfrm>
          <a:prstGeom prst="round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ounded Rectangle 19"/>
          <p:cNvSpPr/>
          <p:nvPr/>
        </p:nvSpPr>
        <p:spPr>
          <a:xfrm>
            <a:off x="5959121" y="6228734"/>
            <a:ext cx="485088" cy="369332"/>
          </a:xfrm>
          <a:prstGeom prst="round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ounded Rectangle 20"/>
          <p:cNvSpPr/>
          <p:nvPr/>
        </p:nvSpPr>
        <p:spPr>
          <a:xfrm>
            <a:off x="7056110" y="6228734"/>
            <a:ext cx="432048" cy="369332"/>
          </a:xfrm>
          <a:prstGeom prst="round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36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9" grpId="0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1430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 err="1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…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 err="1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…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AF"/>
                </a:solidFill>
                <a:latin typeface="Consolas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C </a:t>
            </a:r>
            <a:r>
              <a:rPr lang="en-US" dirty="0" err="1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…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37</a:t>
            </a:fld>
            <a:endParaRPr lang="el-G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44129"/>
              </p:ext>
            </p:extLst>
          </p:nvPr>
        </p:nvGraphicFramePr>
        <p:xfrm>
          <a:off x="1187624" y="16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set size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r>
                        <a:rPr lang="en-US" baseline="0" dirty="0" smtClean="0"/>
                        <a:t> matches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(%)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– 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8702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97.90%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 – 99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2.04%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 – 2813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0.06%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904422" y="2780928"/>
            <a:ext cx="36004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4904422" y="4653136"/>
            <a:ext cx="240388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rgbClr val="C00000"/>
                </a:solidFill>
              </a:rPr>
              <a:t>54 x 54 = 3025</a:t>
            </a:r>
            <a:endParaRPr lang="el-GR" sz="2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700" dirty="0" smtClean="0"/>
              <a:t>Uniform framework for GADTs, Guards &amp; Laziness</a:t>
            </a:r>
            <a:endParaRPr lang="en-US" sz="2700" dirty="0"/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Abstract Interpretation of Pattern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Modularity in Constraint Solving</a:t>
            </a:r>
          </a:p>
          <a:p>
            <a:pPr marL="114300" indent="0">
              <a:buNone/>
            </a:pPr>
            <a:endParaRPr lang="en-US" sz="2700" dirty="0" smtClean="0"/>
          </a:p>
          <a:p>
            <a:r>
              <a:rPr lang="en-US" sz="2700" dirty="0" smtClean="0"/>
              <a:t>Implementation in </a:t>
            </a:r>
            <a:r>
              <a:rPr lang="en-US" sz="2700" i="1" dirty="0" smtClean="0"/>
              <a:t>Glasgow Haskell Compiler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Kind </a:t>
            </a:r>
            <a:r>
              <a:rPr lang="en-US" sz="2500" dirty="0"/>
              <a:t>p</a:t>
            </a:r>
            <a:r>
              <a:rPr lang="en-US" sz="2500" dirty="0" smtClean="0"/>
              <a:t>olymorphism, </a:t>
            </a:r>
            <a:r>
              <a:rPr lang="en-US" sz="2500" dirty="0"/>
              <a:t>A</a:t>
            </a:r>
            <a:r>
              <a:rPr lang="en-US" sz="2500" dirty="0" smtClean="0"/>
              <a:t>ssociated Types,</a:t>
            </a:r>
            <a:br>
              <a:rPr lang="en-US" sz="2500" dirty="0" smtClean="0"/>
            </a:br>
            <a:r>
              <a:rPr lang="en-US" sz="2500" dirty="0" smtClean="0"/>
              <a:t> Closed Type</a:t>
            </a:r>
            <a:r>
              <a:rPr lang="en-US" sz="2500" dirty="0"/>
              <a:t> </a:t>
            </a:r>
            <a:r>
              <a:rPr lang="en-US" sz="2500" dirty="0" smtClean="0"/>
              <a:t>Families, etc.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/>
              <a:t> </a:t>
            </a:r>
            <a:r>
              <a:rPr lang="en-US" sz="2500" dirty="0" smtClean="0"/>
              <a:t>Closed several </a:t>
            </a:r>
            <a:r>
              <a:rPr lang="en-US" sz="2500" dirty="0"/>
              <a:t>b</a:t>
            </a:r>
            <a:r>
              <a:rPr lang="en-US" sz="2500" dirty="0" smtClean="0"/>
              <a:t>ug reports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04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Dependent Pattern Matching &amp; GADTs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 err="1" smtClean="0"/>
              <a:t>Coquand</a:t>
            </a:r>
            <a:r>
              <a:rPr lang="en-US" sz="2500" dirty="0" smtClean="0"/>
              <a:t>, </a:t>
            </a:r>
            <a:r>
              <a:rPr lang="en-US" sz="2500" dirty="0" err="1" smtClean="0"/>
              <a:t>Norell</a:t>
            </a:r>
            <a:r>
              <a:rPr lang="en-US" sz="2500" dirty="0" smtClean="0"/>
              <a:t>, Xi, </a:t>
            </a:r>
            <a:r>
              <a:rPr lang="en-US" sz="2500" dirty="0" err="1" smtClean="0"/>
              <a:t>Dunfield</a:t>
            </a:r>
            <a:r>
              <a:rPr lang="en-US" sz="2500" dirty="0" smtClean="0"/>
              <a:t>, etc.</a:t>
            </a:r>
            <a:endParaRPr lang="en-US" sz="2500" dirty="0"/>
          </a:p>
          <a:p>
            <a:pPr marL="114300" indent="0">
              <a:buNone/>
            </a:pPr>
            <a:endParaRPr lang="en-US" sz="2700" dirty="0" smtClean="0"/>
          </a:p>
          <a:p>
            <a:r>
              <a:rPr lang="en-US" sz="2700" dirty="0" smtClean="0"/>
              <a:t>Compilation of Pattern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 err="1" smtClean="0"/>
              <a:t>Augustsson</a:t>
            </a:r>
            <a:r>
              <a:rPr lang="en-US" sz="2500" dirty="0" smtClean="0"/>
              <a:t>, </a:t>
            </a:r>
            <a:r>
              <a:rPr lang="en-US" sz="2500" dirty="0" err="1" smtClean="0"/>
              <a:t>Laville</a:t>
            </a:r>
            <a:r>
              <a:rPr lang="en-US" sz="2500" dirty="0" smtClean="0"/>
              <a:t>, </a:t>
            </a:r>
            <a:r>
              <a:rPr lang="en-US" sz="2500" dirty="0" err="1" smtClean="0"/>
              <a:t>Maranget</a:t>
            </a:r>
            <a:r>
              <a:rPr lang="en-US" sz="2500" dirty="0" smtClean="0"/>
              <a:t>, etc.</a:t>
            </a:r>
          </a:p>
          <a:p>
            <a:pPr marL="114300" indent="0">
              <a:buNone/>
            </a:pPr>
            <a:endParaRPr lang="en-US" sz="2700" dirty="0" smtClean="0"/>
          </a:p>
          <a:p>
            <a:r>
              <a:rPr lang="en-US" sz="2700" dirty="0" smtClean="0"/>
              <a:t>Lazy Pattern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 err="1" smtClean="0"/>
              <a:t>Maranget</a:t>
            </a:r>
            <a:r>
              <a:rPr lang="en-US" sz="2500" dirty="0" smtClean="0"/>
              <a:t>, </a:t>
            </a:r>
            <a:r>
              <a:rPr lang="en-US" sz="2500" dirty="0" err="1" smtClean="0"/>
              <a:t>Sestoft</a:t>
            </a:r>
            <a:r>
              <a:rPr lang="en-US" sz="2500" dirty="0" smtClean="0"/>
              <a:t>, etc.</a:t>
            </a:r>
          </a:p>
          <a:p>
            <a:endParaRPr lang="en-US" sz="2700" dirty="0" smtClean="0"/>
          </a:p>
          <a:p>
            <a:r>
              <a:rPr lang="en-US" sz="2700" dirty="0" err="1" smtClean="0"/>
              <a:t>Krishnaswami</a:t>
            </a:r>
            <a:r>
              <a:rPr lang="en-US" sz="2700" dirty="0" smtClean="0"/>
              <a:t>, </a:t>
            </a:r>
            <a:r>
              <a:rPr lang="en-US" sz="2700" dirty="0" err="1" smtClean="0"/>
              <a:t>Garrigue</a:t>
            </a:r>
            <a:r>
              <a:rPr lang="en-US" sz="2700" dirty="0" smtClean="0"/>
              <a:t> &amp; Normand,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39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24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Pattern Matching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[a]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[b]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a,b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x,y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zip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08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700" dirty="0" smtClean="0"/>
              <a:t>Improve reasoning about term level equalities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/>
              <a:t> External SMT solver (Z3, Zeno, </a:t>
            </a:r>
            <a:r>
              <a:rPr lang="en-US" sz="2500" dirty="0" err="1" smtClean="0"/>
              <a:t>HipSpec</a:t>
            </a:r>
            <a:r>
              <a:rPr lang="en-US" sz="2500" dirty="0" smtClean="0"/>
              <a:t>, </a:t>
            </a:r>
            <a:r>
              <a:rPr lang="en-US" sz="2500" dirty="0" err="1" smtClean="0"/>
              <a:t>etc</a:t>
            </a:r>
            <a:r>
              <a:rPr lang="en-US" sz="2500" dirty="0" smtClean="0"/>
              <a:t>)?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/>
              <a:t> </a:t>
            </a:r>
            <a:r>
              <a:rPr lang="en-US" sz="2500" dirty="0" err="1" smtClean="0"/>
              <a:t>Undecidable</a:t>
            </a:r>
            <a:r>
              <a:rPr lang="en-US" sz="2500" dirty="0" smtClean="0"/>
              <a:t> in the general case</a:t>
            </a:r>
          </a:p>
          <a:p>
            <a:endParaRPr lang="en-US" sz="2700" dirty="0" smtClean="0"/>
          </a:p>
          <a:p>
            <a:r>
              <a:rPr lang="en-US" sz="2700" dirty="0" smtClean="0"/>
              <a:t>Application to Closed Type Families</a:t>
            </a:r>
          </a:p>
          <a:p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40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22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GADTs</a:t>
            </a:r>
            <a:br>
              <a:rPr lang="en-US" dirty="0" smtClean="0"/>
            </a:br>
            <a:r>
              <a:rPr lang="en-US" dirty="0" smtClean="0"/>
              <a:t>meet their match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881336"/>
          </a:xfrm>
        </p:spPr>
        <p:txBody>
          <a:bodyPr>
            <a:normAutofit/>
          </a:bodyPr>
          <a:lstStyle/>
          <a:p>
            <a:r>
              <a:rPr lang="en-US" b="1" dirty="0" smtClean="0"/>
              <a:t>George </a:t>
            </a:r>
            <a:r>
              <a:rPr lang="en-US" b="1" dirty="0" err="1" smtClean="0"/>
              <a:t>Karachalias</a:t>
            </a:r>
            <a:endParaRPr lang="en-US" b="1" dirty="0" smtClean="0"/>
          </a:p>
          <a:p>
            <a:r>
              <a:rPr lang="en-US" dirty="0" smtClean="0"/>
              <a:t>Tom </a:t>
            </a:r>
            <a:r>
              <a:rPr lang="en-US" dirty="0" err="1" smtClean="0"/>
              <a:t>Schrijvers</a:t>
            </a:r>
            <a:endParaRPr lang="en-US" dirty="0" smtClean="0"/>
          </a:p>
          <a:p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Vytiniotis</a:t>
            </a:r>
            <a:endParaRPr lang="en-US" dirty="0" smtClean="0"/>
          </a:p>
          <a:p>
            <a:r>
              <a:rPr lang="en-US" dirty="0" smtClean="0"/>
              <a:t>Simon Peyton Jones</a:t>
            </a:r>
          </a:p>
          <a:p>
            <a:endParaRPr lang="el-GR" dirty="0"/>
          </a:p>
        </p:txBody>
      </p:sp>
      <p:pic>
        <p:nvPicPr>
          <p:cNvPr id="4" name="Picture 2" descr="C:\Users\slime\Desktop\2000px-Haskell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7" y="5722660"/>
            <a:ext cx="407977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Pattern Matching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 smtClean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[a]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[b]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a,b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     []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x,y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zip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AF"/>
                </a:solidFill>
                <a:latin typeface="Consolas"/>
              </a:rPr>
              <a:t>Prelude&gt;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zip [] [True]</a:t>
            </a:r>
            <a:endParaRPr lang="el-GR" sz="2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*** Exception: &lt;interactive&gt;:</a:t>
            </a: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8:7-59: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Non-exhaustive 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patterns in function zip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09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Pattern Matching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[a]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[b]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a,b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     []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x,y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: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zip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64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Pattern Matching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[a]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[b]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[(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a,b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     []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[]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AF"/>
                </a:solidFill>
                <a:latin typeface="Consolas"/>
              </a:rPr>
              <a:t>zip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</a:t>
            </a:r>
            <a:r>
              <a:rPr lang="en-US" sz="2400" dirty="0" err="1" smtClean="0">
                <a:solidFill>
                  <a:srgbClr val="008200"/>
                </a:solidFill>
                <a:latin typeface="Consolas"/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x,y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srgbClr val="008200"/>
                </a:solidFill>
                <a:latin typeface="Consolas"/>
              </a:rPr>
              <a:t> :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zip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ys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&lt;interactive&gt;:12:7: Warning: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Pattern match(</a:t>
            </a:r>
            <a:r>
              <a:rPr lang="en-US" sz="2400" dirty="0" err="1">
                <a:solidFill>
                  <a:srgbClr val="AF0000"/>
                </a:solidFill>
                <a:latin typeface="Consolas"/>
              </a:rPr>
              <a:t>es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) are non-exhaustive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AF0000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AF0000"/>
                </a:solidFill>
                <a:latin typeface="Consolas"/>
              </a:rPr>
              <a:t>In an equation for `zip':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AF0000"/>
                </a:solidFill>
                <a:latin typeface="Consolas"/>
              </a:rPr>
              <a:t>        Patterns not matched:</a:t>
            </a:r>
          </a:p>
          <a:p>
            <a:pPr marL="114300" indent="0">
              <a:buNone/>
            </a:pPr>
            <a:r>
              <a:rPr lang="el-GR" sz="2400" dirty="0" smtClean="0">
                <a:solidFill>
                  <a:srgbClr val="AF0000"/>
                </a:solidFill>
                <a:latin typeface="Consolas"/>
              </a:rPr>
              <a:t>            </a:t>
            </a:r>
            <a:r>
              <a:rPr lang="el-GR" sz="2400" dirty="0">
                <a:solidFill>
                  <a:srgbClr val="AF0000"/>
                </a:solidFill>
                <a:latin typeface="Consolas"/>
              </a:rPr>
              <a:t>[] (_ : _)</a:t>
            </a:r>
          </a:p>
          <a:p>
            <a:pPr marL="114300" indent="0">
              <a:buNone/>
            </a:pPr>
            <a:r>
              <a:rPr lang="el-GR" sz="2400" dirty="0">
                <a:solidFill>
                  <a:srgbClr val="AF0000"/>
                </a:solidFill>
                <a:latin typeface="Consolas"/>
              </a:rPr>
              <a:t>            (_ : _) []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84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with GADTs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100" dirty="0" smtClean="0">
              <a:latin typeface="Consolas"/>
            </a:endParaRPr>
          </a:p>
          <a:p>
            <a:pPr marL="114300" indent="0">
              <a:buNone/>
            </a:pPr>
            <a:r>
              <a:rPr lang="pl-PL" sz="2100" dirty="0" smtClean="0">
                <a:solidFill>
                  <a:srgbClr val="CC00CC"/>
                </a:solidFill>
                <a:latin typeface="Consolas"/>
              </a:rPr>
              <a:t>data</a:t>
            </a:r>
            <a:r>
              <a:rPr lang="pl-PL" sz="2100" dirty="0" smtClean="0">
                <a:latin typeface="Consolas"/>
              </a:rPr>
              <a:t> </a:t>
            </a:r>
            <a:r>
              <a:rPr lang="pl-PL" sz="2100" dirty="0">
                <a:solidFill>
                  <a:srgbClr val="008200"/>
                </a:solidFill>
                <a:latin typeface="Consolas"/>
              </a:rPr>
              <a:t>Nat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rgbClr val="008200"/>
                </a:solidFill>
                <a:latin typeface="Consolas"/>
              </a:rPr>
              <a:t>Z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|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rgbClr val="008200"/>
                </a:solidFill>
                <a:latin typeface="Consolas"/>
              </a:rPr>
              <a:t>S </a:t>
            </a:r>
            <a:r>
              <a:rPr lang="pl-PL" sz="2100" dirty="0" smtClean="0">
                <a:solidFill>
                  <a:srgbClr val="008200"/>
                </a:solidFill>
                <a:latin typeface="Consolas"/>
              </a:rPr>
              <a:t>Nat</a:t>
            </a:r>
            <a:endParaRPr lang="en-US" sz="2100" dirty="0" smtClean="0">
              <a:solidFill>
                <a:srgbClr val="008200"/>
              </a:solidFill>
              <a:latin typeface="Consolas"/>
            </a:endParaRPr>
          </a:p>
          <a:p>
            <a:pPr marL="114300" indent="0">
              <a:buNone/>
            </a:pPr>
            <a:endParaRPr lang="en-US" sz="2100" dirty="0" smtClean="0">
              <a:latin typeface="Consolas"/>
            </a:endParaRPr>
          </a:p>
          <a:p>
            <a:pPr marL="114300" indent="0">
              <a:buNone/>
            </a:pP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data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Nat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 *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where</a:t>
            </a:r>
          </a:p>
          <a:p>
            <a:pPr marL="114300" indent="0">
              <a:buNone/>
            </a:pPr>
            <a:r>
              <a:rPr lang="en-US" sz="2100" dirty="0"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VN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Z</a:t>
            </a:r>
            <a:r>
              <a:rPr lang="en-US" sz="2100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a</a:t>
            </a:r>
          </a:p>
          <a:p>
            <a:pPr marL="114300" indent="0">
              <a:buNone/>
            </a:pPr>
            <a:r>
              <a:rPr lang="en-US" sz="2100" dirty="0"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n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(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S</a:t>
            </a:r>
            <a:r>
              <a:rPr lang="en-US" sz="2100" dirty="0" smtClean="0">
                <a:latin typeface="Consolas"/>
              </a:rPr>
              <a:t> n) a</a:t>
            </a:r>
          </a:p>
          <a:p>
            <a:pPr marL="114300" indent="0">
              <a:buNone/>
            </a:pPr>
            <a:endParaRPr lang="en-US" sz="2100" dirty="0" smtClean="0">
              <a:latin typeface="Consolas"/>
            </a:endParaRPr>
          </a:p>
          <a:p>
            <a:pPr marL="114300" indent="0">
              <a:buNone/>
            </a:pPr>
            <a:r>
              <a:rPr lang="en-US" sz="2100" dirty="0" err="1" smtClean="0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n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n b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n (</a:t>
            </a:r>
            <a:r>
              <a:rPr lang="en-US" sz="2100" dirty="0" err="1" smtClean="0">
                <a:latin typeface="Consolas"/>
              </a:rPr>
              <a:t>a,b</a:t>
            </a:r>
            <a:r>
              <a:rPr lang="en-US" sz="2100" dirty="0" smtClean="0">
                <a:latin typeface="Consolas"/>
              </a:rPr>
              <a:t>)</a:t>
            </a:r>
          </a:p>
          <a:p>
            <a:pPr marL="114300" indent="0"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B050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B050"/>
                </a:solidFill>
                <a:latin typeface="Consolas"/>
              </a:rPr>
              <a:t>       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indent="0"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(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latin typeface="Consolas"/>
              </a:rPr>
              <a:t>x </a:t>
            </a:r>
            <a:r>
              <a:rPr lang="en-US" sz="2100" dirty="0" err="1" smtClean="0">
                <a:latin typeface="Consolas"/>
              </a:rPr>
              <a:t>xs</a:t>
            </a:r>
            <a:r>
              <a:rPr lang="en-US" sz="2100" dirty="0" smtClean="0">
                <a:latin typeface="Consolas"/>
              </a:rPr>
              <a:t>) (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latin typeface="Consolas"/>
              </a:rPr>
              <a:t>y </a:t>
            </a:r>
            <a:r>
              <a:rPr lang="en-US" sz="2100" dirty="0" err="1" smtClean="0">
                <a:latin typeface="Consolas"/>
              </a:rPr>
              <a:t>ys</a:t>
            </a:r>
            <a:r>
              <a:rPr lang="en-US" sz="2100" dirty="0" smtClean="0"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latin typeface="Consolas"/>
              </a:rPr>
              <a:t>(</a:t>
            </a:r>
            <a:r>
              <a:rPr lang="en-US" sz="2100" dirty="0" err="1" smtClean="0">
                <a:latin typeface="Consolas"/>
              </a:rPr>
              <a:t>x,y</a:t>
            </a:r>
            <a:r>
              <a:rPr lang="en-US" sz="2100" dirty="0" smtClean="0">
                <a:latin typeface="Consolas"/>
              </a:rPr>
              <a:t>) (</a:t>
            </a:r>
            <a:r>
              <a:rPr lang="en-US" sz="2100" dirty="0" err="1" smtClean="0">
                <a:latin typeface="Consolas"/>
              </a:rPr>
              <a:t>vzip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latin typeface="Consolas"/>
              </a:rPr>
              <a:t>xs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latin typeface="Consolas"/>
              </a:rPr>
              <a:t>ys</a:t>
            </a:r>
            <a:r>
              <a:rPr lang="en-US" sz="2100" dirty="0" smtClean="0">
                <a:latin typeface="Consolas"/>
              </a:rPr>
              <a:t>)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93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with GADTs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100" dirty="0" smtClean="0">
              <a:latin typeface="Consolas"/>
            </a:endParaRPr>
          </a:p>
          <a:p>
            <a:pPr marL="114300" indent="0">
              <a:buNone/>
            </a:pPr>
            <a:r>
              <a:rPr lang="pl-PL" sz="2100" dirty="0" smtClean="0">
                <a:solidFill>
                  <a:srgbClr val="CC00CC"/>
                </a:solidFill>
                <a:latin typeface="Consolas"/>
              </a:rPr>
              <a:t>data</a:t>
            </a:r>
            <a:r>
              <a:rPr lang="pl-PL" sz="2100" dirty="0" smtClean="0">
                <a:latin typeface="Consolas"/>
              </a:rPr>
              <a:t> </a:t>
            </a:r>
            <a:r>
              <a:rPr lang="pl-PL" sz="2100" dirty="0">
                <a:solidFill>
                  <a:srgbClr val="008200"/>
                </a:solidFill>
                <a:latin typeface="Consolas"/>
              </a:rPr>
              <a:t>Nat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rgbClr val="008200"/>
                </a:solidFill>
                <a:latin typeface="Consolas"/>
              </a:rPr>
              <a:t>Z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|</a:t>
            </a:r>
            <a:r>
              <a:rPr lang="pl-PL" sz="2100" dirty="0">
                <a:latin typeface="Consolas"/>
              </a:rPr>
              <a:t> </a:t>
            </a:r>
            <a:r>
              <a:rPr lang="pl-PL" sz="2100" dirty="0">
                <a:solidFill>
                  <a:srgbClr val="008200"/>
                </a:solidFill>
                <a:latin typeface="Consolas"/>
              </a:rPr>
              <a:t>S </a:t>
            </a:r>
            <a:r>
              <a:rPr lang="pl-PL" sz="2100" dirty="0" smtClean="0">
                <a:solidFill>
                  <a:srgbClr val="008200"/>
                </a:solidFill>
                <a:latin typeface="Consolas"/>
              </a:rPr>
              <a:t>Nat</a:t>
            </a:r>
            <a:endParaRPr lang="en-US" sz="2100" dirty="0" smtClean="0">
              <a:solidFill>
                <a:srgbClr val="008200"/>
              </a:solidFill>
              <a:latin typeface="Consolas"/>
            </a:endParaRPr>
          </a:p>
          <a:p>
            <a:pPr marL="114300" indent="0">
              <a:buNone/>
            </a:pPr>
            <a:endParaRPr lang="en-US" sz="2100" dirty="0" smtClean="0">
              <a:latin typeface="Consolas"/>
            </a:endParaRPr>
          </a:p>
          <a:p>
            <a:pPr marL="114300" indent="0">
              <a:buNone/>
            </a:pP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data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Nat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 *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CC00CC"/>
                </a:solidFill>
                <a:latin typeface="Consolas"/>
              </a:rPr>
              <a:t>where</a:t>
            </a:r>
          </a:p>
          <a:p>
            <a:pPr marL="114300" indent="0">
              <a:buNone/>
            </a:pPr>
            <a:r>
              <a:rPr lang="en-US" sz="2100" dirty="0"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VN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Z</a:t>
            </a:r>
            <a:r>
              <a:rPr lang="en-US" sz="2100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a</a:t>
            </a:r>
          </a:p>
          <a:p>
            <a:pPr marL="114300" indent="0">
              <a:buNone/>
            </a:pPr>
            <a:r>
              <a:rPr lang="en-US" sz="2100" dirty="0"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n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(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S</a:t>
            </a:r>
            <a:r>
              <a:rPr lang="en-US" sz="2100" dirty="0" smtClean="0">
                <a:latin typeface="Consolas"/>
              </a:rPr>
              <a:t> n) a</a:t>
            </a:r>
          </a:p>
          <a:p>
            <a:pPr marL="114300" indent="0">
              <a:buNone/>
            </a:pPr>
            <a:endParaRPr lang="en-US" sz="2100" dirty="0" smtClean="0">
              <a:latin typeface="Consolas"/>
            </a:endParaRPr>
          </a:p>
          <a:p>
            <a:pPr marL="114300" indent="0">
              <a:buNone/>
            </a:pPr>
            <a:r>
              <a:rPr lang="en-US" sz="2100" dirty="0" err="1" smtClean="0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::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b="1" u="sng" dirty="0" smtClean="0">
                <a:solidFill>
                  <a:srgbClr val="C00000"/>
                </a:solidFill>
                <a:latin typeface="Consolas"/>
              </a:rPr>
              <a:t>n</a:t>
            </a:r>
            <a:r>
              <a:rPr lang="en-US" sz="2100" dirty="0" smtClean="0">
                <a:latin typeface="Consolas"/>
              </a:rPr>
              <a:t> a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b="1" u="sng" dirty="0" smtClean="0">
                <a:solidFill>
                  <a:srgbClr val="C00000"/>
                </a:solidFill>
                <a:latin typeface="Consolas"/>
              </a:rPr>
              <a:t>n</a:t>
            </a:r>
            <a:r>
              <a:rPr lang="en-US" sz="2100" dirty="0" smtClean="0">
                <a:latin typeface="Consolas"/>
              </a:rPr>
              <a:t> b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Vec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2100" b="1" u="sng" dirty="0" smtClean="0">
                <a:solidFill>
                  <a:srgbClr val="C00000"/>
                </a:solidFill>
                <a:latin typeface="Consolas"/>
              </a:rPr>
              <a:t>n</a:t>
            </a:r>
            <a:r>
              <a:rPr lang="en-US" sz="2100" dirty="0" smtClean="0">
                <a:latin typeface="Consolas"/>
              </a:rPr>
              <a:t> (</a:t>
            </a:r>
            <a:r>
              <a:rPr lang="en-US" sz="2100" dirty="0" err="1" smtClean="0">
                <a:latin typeface="Consolas"/>
              </a:rPr>
              <a:t>a,b</a:t>
            </a:r>
            <a:r>
              <a:rPr lang="en-US" sz="2100" dirty="0" smtClean="0">
                <a:latin typeface="Consolas"/>
              </a:rPr>
              <a:t>)</a:t>
            </a:r>
          </a:p>
          <a:p>
            <a:pPr marL="114300" indent="0"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B050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008200"/>
                </a:solidFill>
                <a:latin typeface="Consolas"/>
              </a:rPr>
              <a:t>VN</a:t>
            </a:r>
            <a:r>
              <a:rPr lang="en-US" sz="2100" dirty="0" smtClean="0">
                <a:solidFill>
                  <a:srgbClr val="00B050"/>
                </a:solidFill>
                <a:latin typeface="Consolas"/>
              </a:rPr>
              <a:t>       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VN</a:t>
            </a:r>
          </a:p>
          <a:p>
            <a:pPr marL="114300" indent="0">
              <a:buNone/>
            </a:pPr>
            <a:r>
              <a:rPr lang="en-US" sz="2100" dirty="0" err="1">
                <a:solidFill>
                  <a:srgbClr val="0000AF"/>
                </a:solidFill>
                <a:latin typeface="Consolas"/>
              </a:rPr>
              <a:t>vzip</a:t>
            </a:r>
            <a:r>
              <a:rPr lang="en-US" sz="21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100" dirty="0" smtClean="0">
                <a:latin typeface="Consolas"/>
              </a:rPr>
              <a:t>(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latin typeface="Consolas"/>
              </a:rPr>
              <a:t>x </a:t>
            </a:r>
            <a:r>
              <a:rPr lang="en-US" sz="2100" dirty="0" err="1" smtClean="0">
                <a:latin typeface="Consolas"/>
              </a:rPr>
              <a:t>xs</a:t>
            </a:r>
            <a:r>
              <a:rPr lang="en-US" sz="2100" dirty="0" smtClean="0">
                <a:latin typeface="Consolas"/>
              </a:rPr>
              <a:t>) (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latin typeface="Consolas"/>
              </a:rPr>
              <a:t>y </a:t>
            </a:r>
            <a:r>
              <a:rPr lang="en-US" sz="2100" dirty="0" err="1" smtClean="0">
                <a:latin typeface="Consolas"/>
              </a:rPr>
              <a:t>ys</a:t>
            </a:r>
            <a:r>
              <a:rPr lang="en-US" sz="2100" dirty="0" smtClean="0">
                <a:latin typeface="Consolas"/>
              </a:rPr>
              <a:t>)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nsolas"/>
              </a:rPr>
              <a:t>=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smtClean="0">
                <a:solidFill>
                  <a:srgbClr val="008200"/>
                </a:solidFill>
                <a:latin typeface="Consolas"/>
              </a:rPr>
              <a:t>VC </a:t>
            </a:r>
            <a:r>
              <a:rPr lang="en-US" sz="2100" dirty="0" smtClean="0">
                <a:latin typeface="Consolas"/>
              </a:rPr>
              <a:t>(</a:t>
            </a:r>
            <a:r>
              <a:rPr lang="en-US" sz="2100" dirty="0" err="1" smtClean="0">
                <a:latin typeface="Consolas"/>
              </a:rPr>
              <a:t>x,y</a:t>
            </a:r>
            <a:r>
              <a:rPr lang="en-US" sz="2100" dirty="0" smtClean="0">
                <a:latin typeface="Consolas"/>
              </a:rPr>
              <a:t>) (</a:t>
            </a:r>
            <a:r>
              <a:rPr lang="en-US" sz="2100" dirty="0" err="1" smtClean="0">
                <a:latin typeface="Consolas"/>
              </a:rPr>
              <a:t>vzip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latin typeface="Consolas"/>
              </a:rPr>
              <a:t>xs</a:t>
            </a:r>
            <a:r>
              <a:rPr lang="en-US" sz="2100" dirty="0" smtClean="0">
                <a:latin typeface="Consolas"/>
              </a:rPr>
              <a:t> </a:t>
            </a:r>
            <a:r>
              <a:rPr lang="en-US" sz="2100" dirty="0" err="1" smtClean="0">
                <a:latin typeface="Consolas"/>
              </a:rPr>
              <a:t>ys</a:t>
            </a:r>
            <a:r>
              <a:rPr lang="en-US" sz="2100" dirty="0" smtClean="0">
                <a:latin typeface="Consolas"/>
              </a:rPr>
              <a:t>)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8E9E-8CDB-4185-9703-D0659A6BB32D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57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3772</TotalTime>
  <Words>1461</Words>
  <Application>Microsoft Office PowerPoint</Application>
  <PresentationFormat>On-screen Show (4:3)</PresentationFormat>
  <Paragraphs>391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GADTs meet their match</vt:lpstr>
      <vt:lpstr>Checking Pattern Matching</vt:lpstr>
      <vt:lpstr>Pattern Matching</vt:lpstr>
      <vt:lpstr>Checking Pattern Matching</vt:lpstr>
      <vt:lpstr>Checking Pattern Matching</vt:lpstr>
      <vt:lpstr>Checking Pattern Matching</vt:lpstr>
      <vt:lpstr>Checking Pattern Matching</vt:lpstr>
      <vt:lpstr>Pattern Matching with GADTs</vt:lpstr>
      <vt:lpstr>Pattern Matching with GADTs</vt:lpstr>
      <vt:lpstr>Pattern Matching with GADTs</vt:lpstr>
      <vt:lpstr>Pattern Matching with GADTs</vt:lpstr>
      <vt:lpstr>Pattern Matching with GADTs</vt:lpstr>
      <vt:lpstr>Pattern Matching with GADTs</vt:lpstr>
      <vt:lpstr>Laziness</vt:lpstr>
      <vt:lpstr>Laziness</vt:lpstr>
      <vt:lpstr>Laziness</vt:lpstr>
      <vt:lpstr>Laziness</vt:lpstr>
      <vt:lpstr>Laziness</vt:lpstr>
      <vt:lpstr>Uniform Solution</vt:lpstr>
      <vt:lpstr>Abstract  interpretation of  pattern  matching</vt:lpstr>
      <vt:lpstr>Abstractions</vt:lpstr>
      <vt:lpstr>Algorithm Structure</vt:lpstr>
      <vt:lpstr>Algorithm Structure</vt:lpstr>
      <vt:lpstr>Modular Constraint Solving</vt:lpstr>
      <vt:lpstr>Interpretation of Results</vt:lpstr>
      <vt:lpstr>Example</vt:lpstr>
      <vt:lpstr>Example</vt:lpstr>
      <vt:lpstr>Example</vt:lpstr>
      <vt:lpstr>Example</vt:lpstr>
      <vt:lpstr>There is more…</vt:lpstr>
      <vt:lpstr>Implementation</vt:lpstr>
      <vt:lpstr>PowerPoint Presentation</vt:lpstr>
      <vt:lpstr>Implementation</vt:lpstr>
      <vt:lpstr>Solver Instantiation</vt:lpstr>
      <vt:lpstr>Resolve</vt:lpstr>
      <vt:lpstr>Resolve</vt:lpstr>
      <vt:lpstr>Performance</vt:lpstr>
      <vt:lpstr>Summary</vt:lpstr>
      <vt:lpstr>Related Work</vt:lpstr>
      <vt:lpstr>Future Work</vt:lpstr>
      <vt:lpstr>GADTs meet their match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2014 - 2015</dc:title>
  <dc:creator>slime</dc:creator>
  <cp:lastModifiedBy>slime</cp:lastModifiedBy>
  <cp:revision>483</cp:revision>
  <dcterms:created xsi:type="dcterms:W3CDTF">2015-06-09T09:35:58Z</dcterms:created>
  <dcterms:modified xsi:type="dcterms:W3CDTF">2015-09-07T17:14:48Z</dcterms:modified>
</cp:coreProperties>
</file>